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99" r:id="rId11"/>
    <p:sldId id="278" r:id="rId12"/>
    <p:sldId id="277" r:id="rId13"/>
    <p:sldId id="279" r:id="rId14"/>
    <p:sldId id="273" r:id="rId15"/>
    <p:sldId id="274" r:id="rId16"/>
    <p:sldId id="280" r:id="rId17"/>
    <p:sldId id="281" r:id="rId18"/>
    <p:sldId id="282" r:id="rId19"/>
    <p:sldId id="260" r:id="rId20"/>
    <p:sldId id="262" r:id="rId21"/>
    <p:sldId id="261" r:id="rId22"/>
    <p:sldId id="263" r:id="rId23"/>
    <p:sldId id="283" r:id="rId24"/>
    <p:sldId id="284" r:id="rId25"/>
    <p:sldId id="257" r:id="rId26"/>
    <p:sldId id="285" r:id="rId27"/>
    <p:sldId id="259" r:id="rId28"/>
    <p:sldId id="258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333300"/>
    <a:srgbClr val="6699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5E874-283B-4A5B-B053-DBAB52DA7C87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8A42C-34C1-4F70-9868-452BC4C0C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759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44E6C-007E-4EAF-B3BD-6B46EF7532FF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C6908-A261-48F1-9193-CDE544CD6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33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24063"/>
            <a:ext cx="7772400" cy="1189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973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3321050"/>
            <a:ext cx="2133600" cy="252413"/>
          </a:xfrm>
        </p:spPr>
        <p:txBody>
          <a:bodyPr lIns="91440" anchor="t"/>
          <a:lstStyle>
            <a:lvl1pPr algn="ctr">
              <a:defRPr sz="1400"/>
            </a:lvl1pPr>
          </a:lstStyle>
          <a:p>
            <a:fld id="{1B0767EE-B6E4-4762-A64E-72EF6E68BA93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213475" y="6345238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767EE-B6E4-4762-A64E-72EF6E68BA93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A098-4A26-464F-B3C4-886188006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51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34175" y="657225"/>
            <a:ext cx="2159000" cy="54689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5588" y="657225"/>
            <a:ext cx="6326187" cy="54689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767EE-B6E4-4762-A64E-72EF6E68BA93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A098-4A26-464F-B3C4-886188006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41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767EE-B6E4-4762-A64E-72EF6E68BA93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A098-4A26-464F-B3C4-886188006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36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767EE-B6E4-4762-A64E-72EF6E68BA93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A098-4A26-464F-B3C4-886188006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5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5588" y="1881188"/>
            <a:ext cx="4241800" cy="424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9788" y="1881188"/>
            <a:ext cx="4243387" cy="424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767EE-B6E4-4762-A64E-72EF6E68BA93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A098-4A26-464F-B3C4-886188006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12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767EE-B6E4-4762-A64E-72EF6E68BA93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A098-4A26-464F-B3C4-886188006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74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767EE-B6E4-4762-A64E-72EF6E68BA93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A098-4A26-464F-B3C4-886188006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9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767EE-B6E4-4762-A64E-72EF6E68BA93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A098-4A26-464F-B3C4-886188006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17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767EE-B6E4-4762-A64E-72EF6E68BA93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A098-4A26-464F-B3C4-886188006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29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767EE-B6E4-4762-A64E-72EF6E68BA93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A098-4A26-464F-B3C4-886188006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05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657225"/>
            <a:ext cx="8637587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588" y="1881188"/>
            <a:ext cx="8637587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588" y="6642100"/>
            <a:ext cx="2133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B0767EE-B6E4-4762-A64E-72EF6E68BA93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3325" y="73025"/>
            <a:ext cx="53641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642100"/>
            <a:ext cx="2133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06AA098-4A26-464F-B3C4-886188006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024063"/>
            <a:ext cx="7772400" cy="1189037"/>
          </a:xfrm>
        </p:spPr>
        <p:txBody>
          <a:bodyPr/>
          <a:lstStyle/>
          <a:p>
            <a:r>
              <a:rPr kumimoji="1" lang="en-US" altLang="ja-JP" sz="3200" dirty="0"/>
              <a:t>Minimum Wage in Japan</a:t>
            </a:r>
            <a:br>
              <a:rPr kumimoji="1" lang="en-US" altLang="ja-JP" sz="3200" dirty="0"/>
            </a:br>
            <a:r>
              <a:rPr lang="en-US" altLang="ja-JP" sz="2800" dirty="0"/>
              <a:t>i</a:t>
            </a:r>
            <a:r>
              <a:rPr kumimoji="1" lang="en-US" altLang="ja-JP" sz="2800" dirty="0"/>
              <a:t>nstitutional aspects and its consequences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97313"/>
            <a:ext cx="7376864" cy="1752600"/>
          </a:xfrm>
        </p:spPr>
        <p:txBody>
          <a:bodyPr/>
          <a:lstStyle/>
          <a:p>
            <a:pPr algn="r"/>
            <a:r>
              <a:rPr lang="en-US" altLang="ja-JP" dirty="0">
                <a:ea typeface="ＭＳ Ｐゴシック" pitchFamily="50" charset="-128"/>
              </a:rPr>
              <a:t>Ryo Kambayashi</a:t>
            </a:r>
          </a:p>
          <a:p>
            <a:pPr algn="r"/>
            <a:r>
              <a:rPr lang="en-US" altLang="ja-JP" dirty="0">
                <a:ea typeface="ＭＳ Ｐゴシック" pitchFamily="50" charset="-128"/>
              </a:rPr>
              <a:t>Institute of Economic Research, </a:t>
            </a:r>
            <a:r>
              <a:rPr lang="en-US" altLang="ja-JP" dirty="0" err="1">
                <a:ea typeface="ＭＳ Ｐゴシック" pitchFamily="50" charset="-128"/>
              </a:rPr>
              <a:t>Hitotsubashi</a:t>
            </a:r>
            <a:r>
              <a:rPr lang="en-US" altLang="ja-JP" dirty="0">
                <a:ea typeface="ＭＳ Ｐゴシック" pitchFamily="50" charset="-128"/>
              </a:rPr>
              <a:t> University</a:t>
            </a:r>
          </a:p>
          <a:p>
            <a:pPr algn="r"/>
            <a:r>
              <a:rPr lang="en-US" altLang="ja-JP" dirty="0">
                <a:ea typeface="ＭＳ Ｐゴシック" pitchFamily="50" charset="-128"/>
              </a:rPr>
              <a:t>Workshop on minimum wages</a:t>
            </a:r>
          </a:p>
          <a:p>
            <a:pPr algn="r"/>
            <a:r>
              <a:rPr lang="en-US" altLang="ja-JP" dirty="0">
                <a:ea typeface="ＭＳ Ｐゴシック" pitchFamily="50" charset="-128"/>
              </a:rPr>
              <a:t>Lessons from recent experiences and European perspectives</a:t>
            </a:r>
          </a:p>
          <a:p>
            <a:pPr algn="r"/>
            <a:r>
              <a:rPr lang="en-US" altLang="ja-JP" dirty="0">
                <a:ea typeface="ＭＳ Ｐゴシック" pitchFamily="50" charset="-128"/>
              </a:rPr>
              <a:t>20</a:t>
            </a:r>
            <a:r>
              <a:rPr lang="en-US" altLang="ja-JP" baseline="30000" dirty="0">
                <a:ea typeface="ＭＳ Ｐゴシック" pitchFamily="50" charset="-128"/>
              </a:rPr>
              <a:t>th</a:t>
            </a:r>
            <a:r>
              <a:rPr lang="en-US" altLang="ja-JP" dirty="0">
                <a:ea typeface="ＭＳ Ｐゴシック" pitchFamily="50" charset="-128"/>
              </a:rPr>
              <a:t> Oct. 2017, Paris </a:t>
            </a:r>
          </a:p>
          <a:p>
            <a:pPr algn="r"/>
            <a:endParaRPr lang="en-US" altLang="ja-JP" dirty="0">
              <a:ea typeface="ＭＳ Ｐゴシック" pitchFamily="50" charset="-128"/>
            </a:endParaRPr>
          </a:p>
          <a:p>
            <a:pPr algn="r"/>
            <a:endParaRPr lang="en-US" altLang="ja-JP" dirty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3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81718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1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(A) Institutional aspects</a:t>
            </a:r>
            <a:br>
              <a:rPr lang="en-US" altLang="ja-JP" sz="4000" dirty="0"/>
            </a:br>
            <a:r>
              <a:rPr lang="en-US" altLang="ja-JP" sz="4000" dirty="0"/>
              <a:t>(d) Different ‘bites’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Proportion of MW to Median Wage</a:t>
            </a:r>
          </a:p>
          <a:p>
            <a:pPr lvl="1"/>
            <a:r>
              <a:rPr kumimoji="1" lang="en-US" altLang="ja-JP" dirty="0"/>
              <a:t>Level</a:t>
            </a:r>
          </a:p>
          <a:p>
            <a:pPr lvl="2"/>
            <a:r>
              <a:rPr kumimoji="1" lang="en-US" altLang="ja-JP" dirty="0"/>
              <a:t>Higher in Female than in Male</a:t>
            </a:r>
          </a:p>
          <a:p>
            <a:pPr lvl="2"/>
            <a:r>
              <a:rPr lang="en-US" altLang="ja-JP" dirty="0"/>
              <a:t>Higher in Big-City than in Country-side</a:t>
            </a:r>
          </a:p>
          <a:p>
            <a:pPr lvl="1"/>
            <a:r>
              <a:rPr kumimoji="1" lang="en-US" altLang="ja-JP" dirty="0"/>
              <a:t>Time series trend</a:t>
            </a:r>
          </a:p>
          <a:p>
            <a:pPr lvl="2"/>
            <a:r>
              <a:rPr kumimoji="1" lang="en-US" altLang="ja-JP" dirty="0"/>
              <a:t>The timing of increasing trend is earlier in Country-side than in Big-City.</a:t>
            </a:r>
          </a:p>
          <a:p>
            <a:pPr lvl="2"/>
            <a:r>
              <a:rPr kumimoji="1" lang="en-US" altLang="ja-JP" dirty="0"/>
              <a:t>Recent increasing trend is much faster in Big-City than in Country-side (which </a:t>
            </a:r>
            <a:r>
              <a:rPr lang="en-US" altLang="ja-JP" dirty="0"/>
              <a:t>comes from the 2017 amendment). 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068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23807329-4292-4DB4-B66C-FFD027EF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648694" cy="56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(A) Institutional aspects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5588" y="1881188"/>
            <a:ext cx="8637587" cy="4572148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kumimoji="1" lang="en-US" altLang="ja-JP" dirty="0"/>
              <a:t>Universality</a:t>
            </a:r>
          </a:p>
          <a:p>
            <a:pPr marL="514350" indent="-514350">
              <a:buAutoNum type="alphaLcParenBoth"/>
            </a:pPr>
            <a:r>
              <a:rPr lang="en-US" altLang="ja-JP" dirty="0"/>
              <a:t>Geographical zone</a:t>
            </a:r>
          </a:p>
          <a:p>
            <a:pPr marL="514350" indent="-514350">
              <a:buAutoNum type="alphaLcParenBoth"/>
            </a:pPr>
            <a:r>
              <a:rPr kumimoji="1" lang="en-US" altLang="ja-JP" dirty="0"/>
              <a:t>Centralized bargaining</a:t>
            </a:r>
          </a:p>
          <a:p>
            <a:pPr marL="400050" lvl="1" indent="0">
              <a:buNone/>
            </a:pPr>
            <a:r>
              <a:rPr lang="en-US" altLang="ja-JP" sz="3200" dirty="0"/>
              <a:t>result in</a:t>
            </a:r>
            <a:endParaRPr kumimoji="1" lang="en-US" altLang="ja-JP" sz="3200" dirty="0"/>
          </a:p>
          <a:p>
            <a:pPr marL="514350" indent="-514350">
              <a:buAutoNum type="alphaLcParenBoth"/>
            </a:pPr>
            <a:r>
              <a:rPr lang="en-US" altLang="ja-JP" dirty="0"/>
              <a:t>Various ‘bites’ between groups</a:t>
            </a:r>
          </a:p>
          <a:p>
            <a:pPr marL="400050" lvl="1" indent="0">
              <a:buNone/>
            </a:pPr>
            <a:r>
              <a:rPr lang="en-US" altLang="ja-JP" dirty="0"/>
              <a:t>= Advantageous for economic analysis [because of its </a:t>
            </a:r>
            <a:r>
              <a:rPr lang="en-US" altLang="ja-JP" dirty="0" err="1"/>
              <a:t>exogeneity</a:t>
            </a:r>
            <a:r>
              <a:rPr lang="en-US" altLang="ja-JP" dirty="0"/>
              <a:t>], but we should be careful about negative consequences of minimum wage hike.</a:t>
            </a:r>
          </a:p>
          <a:p>
            <a:pPr marL="514350" indent="-514350">
              <a:buAutoNum type="alphaLcParenBoth"/>
            </a:pP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40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(B) Its consequences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Both"/>
            </a:pPr>
            <a:r>
              <a:rPr kumimoji="1" lang="en-US" altLang="ja-JP" dirty="0"/>
              <a:t>Employment loss?</a:t>
            </a:r>
          </a:p>
          <a:p>
            <a:pPr marL="514350" indent="-514350">
              <a:buAutoNum type="alphaLcParenBoth"/>
            </a:pPr>
            <a:r>
              <a:rPr lang="en-US" altLang="ja-JP" dirty="0"/>
              <a:t>Relation to polarization</a:t>
            </a:r>
          </a:p>
          <a:p>
            <a:pPr marL="514350" indent="-514350">
              <a:buAutoNum type="alphaLcParenBoth"/>
            </a:pPr>
            <a:r>
              <a:rPr kumimoji="1" lang="en-US" altLang="ja-JP" dirty="0"/>
              <a:t>Wage compression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9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(B) Its consequences</a:t>
            </a:r>
            <a:br>
              <a:rPr lang="en-US" altLang="ja-JP" sz="4000" dirty="0"/>
            </a:br>
            <a:r>
              <a:rPr lang="en-US" altLang="ja-JP" sz="4000" dirty="0"/>
              <a:t>(a) Employment loss?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Data limitation</a:t>
            </a:r>
          </a:p>
          <a:p>
            <a:pPr lvl="1"/>
            <a:r>
              <a:rPr lang="en-US" altLang="ja-JP" dirty="0"/>
              <a:t>The sample size of LFS </a:t>
            </a:r>
            <a:r>
              <a:rPr lang="en-US" altLang="ja-JP" sz="1800" dirty="0"/>
              <a:t>(CPS equivalent)</a:t>
            </a:r>
            <a:r>
              <a:rPr lang="en-US" altLang="ja-JP" dirty="0"/>
              <a:t> is too small to produce prefecture-level employment sizes (0.05% of population on average).</a:t>
            </a:r>
          </a:p>
          <a:p>
            <a:pPr lvl="1"/>
            <a:r>
              <a:rPr lang="en-US" altLang="ja-JP" dirty="0"/>
              <a:t>Use Employment Status Survey (ESS)</a:t>
            </a:r>
          </a:p>
          <a:p>
            <a:pPr lvl="2"/>
            <a:r>
              <a:rPr lang="en-US" altLang="ja-JP" dirty="0"/>
              <a:t>1% from population (over 1M in a year)</a:t>
            </a:r>
          </a:p>
          <a:p>
            <a:pPr marL="914400" lvl="2" indent="0">
              <a:buNone/>
            </a:pPr>
            <a:r>
              <a:rPr lang="en-US" altLang="ja-JP" dirty="0"/>
              <a:t>But</a:t>
            </a:r>
          </a:p>
          <a:p>
            <a:pPr lvl="2"/>
            <a:r>
              <a:rPr lang="en-US" altLang="ja-JP" dirty="0"/>
              <a:t>Once five year</a:t>
            </a:r>
          </a:p>
          <a:p>
            <a:pPr lvl="2"/>
            <a:r>
              <a:rPr lang="en-US" altLang="ja-JP" dirty="0"/>
              <a:t>‘Usual’ base questionnaire (not actual base</a:t>
            </a:r>
            <a:r>
              <a:rPr lang="en-US" altLang="ja-JP" dirty="0" smtClean="0"/>
              <a:t>)</a:t>
            </a:r>
          </a:p>
          <a:p>
            <a:pPr marL="1371600" lvl="3" indent="0">
              <a:buNone/>
            </a:pPr>
            <a:r>
              <a:rPr lang="en-US" altLang="ja-JP" dirty="0" smtClean="0"/>
              <a:t>{Mainly working, Mainly Schooling/Housework, Non-employed}</a:t>
            </a:r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86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(B) Its consequences</a:t>
            </a:r>
            <a:br>
              <a:rPr lang="en-US" altLang="ja-JP" sz="4000" dirty="0"/>
            </a:br>
            <a:r>
              <a:rPr lang="en-US" altLang="ja-JP" sz="4000" dirty="0"/>
              <a:t>(a) Employment loss?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Outcome variables</a:t>
            </a:r>
          </a:p>
          <a:p>
            <a:pPr lvl="1"/>
            <a:r>
              <a:rPr lang="en-US" altLang="ja-JP" dirty="0"/>
              <a:t>Employment</a:t>
            </a:r>
          </a:p>
          <a:p>
            <a:pPr lvl="2"/>
            <a:r>
              <a:rPr lang="en-US" altLang="ja-JP" dirty="0"/>
              <a:t>Usual employment status</a:t>
            </a:r>
          </a:p>
          <a:p>
            <a:pPr lvl="2"/>
            <a:r>
              <a:rPr lang="en-US" altLang="ja-JP" dirty="0"/>
              <a:t>Job quality</a:t>
            </a:r>
          </a:p>
          <a:p>
            <a:pPr marL="457200" lvl="1" indent="0">
              <a:buNone/>
            </a:pPr>
            <a:r>
              <a:rPr lang="en-US" altLang="ja-JP" dirty="0" smtClean="0"/>
              <a:t>[Training </a:t>
            </a:r>
            <a:r>
              <a:rPr lang="en-US" altLang="ja-JP" dirty="0"/>
              <a:t>(Hara, </a:t>
            </a:r>
            <a:r>
              <a:rPr lang="en-US" altLang="ja-JP" dirty="0" smtClean="0"/>
              <a:t>2017, </a:t>
            </a:r>
            <a:r>
              <a:rPr lang="en-US" altLang="ja-JP" i="1" dirty="0" err="1" smtClean="0"/>
              <a:t>Labour</a:t>
            </a:r>
            <a:r>
              <a:rPr lang="en-US" altLang="ja-JP" i="1" dirty="0" smtClean="0"/>
              <a:t> Economics</a:t>
            </a:r>
            <a:r>
              <a:rPr lang="en-US" altLang="ja-JP" dirty="0" smtClean="0"/>
              <a:t>)]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Econometric Model</a:t>
            </a:r>
          </a:p>
          <a:p>
            <a:pPr lvl="1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xmlns="" id="{2407A189-8C63-44DB-9391-106D5FA0CDFE}"/>
                  </a:ext>
                </a:extLst>
              </p:cNvPr>
              <p:cNvSpPr txBox="1"/>
              <p:nvPr/>
            </p:nvSpPr>
            <p:spPr>
              <a:xfrm>
                <a:off x="179215" y="5517232"/>
                <a:ext cx="8790332" cy="3673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𝑶𝒖𝒕𝒄𝒐𝒎𝒆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𝑀𝑊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𝑝𝑟𝑒𝑓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𝑦𝑟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𝑡𝑟𝑒𝑛𝑑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407A189-8C63-44DB-9391-106D5FA0C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5" y="5517232"/>
                <a:ext cx="8790332" cy="367345"/>
              </a:xfrm>
              <a:prstGeom prst="rect">
                <a:avLst/>
              </a:prstGeom>
              <a:blipFill>
                <a:blip r:embed="rId2"/>
                <a:stretch>
                  <a:fillRect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3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xmlns="" id="{503B4598-0166-4E18-831F-0CB7B36CE16A}"/>
                  </a:ext>
                </a:extLst>
              </p:cNvPr>
              <p:cNvSpPr txBox="1"/>
              <p:nvPr/>
            </p:nvSpPr>
            <p:spPr>
              <a:xfrm>
                <a:off x="251520" y="836712"/>
                <a:ext cx="8790332" cy="3673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𝑬𝒎𝒑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𝑀𝑊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𝑝𝑟𝑒𝑓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𝑦𝑟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03B4598-0166-4E18-831F-0CB7B36CE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36712"/>
                <a:ext cx="8790332" cy="367345"/>
              </a:xfrm>
              <a:prstGeom prst="rect">
                <a:avLst/>
              </a:prstGeom>
              <a:blipFill>
                <a:blip r:embed="rId2"/>
                <a:stretch>
                  <a:fillRect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D01094BD-3096-4BF5-8E16-983B457F499E}"/>
              </a:ext>
            </a:extLst>
          </p:cNvPr>
          <p:cNvSpPr txBox="1"/>
          <p:nvPr/>
        </p:nvSpPr>
        <p:spPr>
          <a:xfrm>
            <a:off x="1115616" y="1204057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Prefecture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1-47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1997, 2002, 2007, 2012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gender*education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*age  (2*2*11)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35" y="2204864"/>
            <a:ext cx="8809731" cy="4320480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2843808" y="696808"/>
            <a:ext cx="432048" cy="648072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6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xmlns="" id="{503B4598-0166-4E18-831F-0CB7B36CE16A}"/>
                  </a:ext>
                </a:extLst>
              </p:cNvPr>
              <p:cNvSpPr txBox="1"/>
              <p:nvPr/>
            </p:nvSpPr>
            <p:spPr>
              <a:xfrm>
                <a:off x="251520" y="836712"/>
                <a:ext cx="8790332" cy="3673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𝑬𝒎𝒑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𝑀𝑊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𝑝𝑟𝑒𝑓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𝑦𝑟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03B4598-0166-4E18-831F-0CB7B36CE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36712"/>
                <a:ext cx="8790332" cy="367345"/>
              </a:xfrm>
              <a:prstGeom prst="rect">
                <a:avLst/>
              </a:prstGeom>
              <a:blipFill>
                <a:blip r:embed="rId2"/>
                <a:stretch>
                  <a:fillRect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D01094BD-3096-4BF5-8E16-983B457F499E}"/>
              </a:ext>
            </a:extLst>
          </p:cNvPr>
          <p:cNvSpPr txBox="1"/>
          <p:nvPr/>
        </p:nvSpPr>
        <p:spPr>
          <a:xfrm>
            <a:off x="1115616" y="1204057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Prefecture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1-47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1997, 2002, 2007, 2012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gender*education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*age  (2*2*11)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672D6E2D-B096-4E90-AD56-52E5CE42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8940968" cy="41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xmlns="" id="{503B4598-0166-4E18-831F-0CB7B36CE16A}"/>
                  </a:ext>
                </a:extLst>
              </p:cNvPr>
              <p:cNvSpPr txBox="1"/>
              <p:nvPr/>
            </p:nvSpPr>
            <p:spPr>
              <a:xfrm>
                <a:off x="251520" y="836712"/>
                <a:ext cx="8790332" cy="3673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𝑬𝒎𝒑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𝑀𝑊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𝑝𝑟𝑒𝑓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𝑦𝑟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𝑡𝑟𝑒𝑛𝑑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03B4598-0166-4E18-831F-0CB7B36CE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36712"/>
                <a:ext cx="8790332" cy="367345"/>
              </a:xfrm>
              <a:prstGeom prst="rect">
                <a:avLst/>
              </a:prstGeom>
              <a:blipFill>
                <a:blip r:embed="rId3"/>
                <a:stretch>
                  <a:fillRect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D01094BD-3096-4BF5-8E16-983B457F499E}"/>
              </a:ext>
            </a:extLst>
          </p:cNvPr>
          <p:cNvSpPr txBox="1"/>
          <p:nvPr/>
        </p:nvSpPr>
        <p:spPr>
          <a:xfrm>
            <a:off x="1115616" y="1204057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Prefecture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1-47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1997, 2002, 2007, 2012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gender*education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*age  (2*2*11)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2127408"/>
            <a:ext cx="8967669" cy="439793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948264" y="764704"/>
            <a:ext cx="1224136" cy="50405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5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D0E8DC9-5EAB-4AF0-8632-79D1D83E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I will talk today …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CF089728-6FDB-4FC2-8C7E-501297A87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Both"/>
            </a:pPr>
            <a:r>
              <a:rPr kumimoji="1" lang="en-US" altLang="ja-JP" dirty="0"/>
              <a:t> Institutional aspects of Japanese minimum wage</a:t>
            </a:r>
          </a:p>
          <a:p>
            <a:pPr marL="514350" indent="-514350">
              <a:buAutoNum type="alphaUcParenBoth"/>
            </a:pPr>
            <a:r>
              <a:rPr kumimoji="1" lang="en-US" altLang="ja-JP" dirty="0"/>
              <a:t> Its consequences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altLang="ja-JP" dirty="0"/>
              <a:t>Employment loss?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altLang="ja-JP" dirty="0"/>
              <a:t>Association with polarization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altLang="ja-JP" dirty="0"/>
              <a:t>Some evidence on wage compression</a:t>
            </a:r>
          </a:p>
          <a:p>
            <a:pPr marL="514350" indent="-514350">
              <a:buAutoNum type="alphaUcParenBoth"/>
            </a:pPr>
            <a:r>
              <a:rPr kumimoji="1" lang="en-US" altLang="ja-JP" dirty="0"/>
              <a:t>Lessens from the Japanese case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50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xmlns="" id="{503B4598-0166-4E18-831F-0CB7B36CE16A}"/>
                  </a:ext>
                </a:extLst>
              </p:cNvPr>
              <p:cNvSpPr txBox="1"/>
              <p:nvPr/>
            </p:nvSpPr>
            <p:spPr>
              <a:xfrm>
                <a:off x="251520" y="836712"/>
                <a:ext cx="8790332" cy="3673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𝑬𝒎𝒑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𝑀𝑊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𝑝𝑟𝑒𝑓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𝑦𝑟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𝑡𝑟𝑒𝑛𝑑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03B4598-0166-4E18-831F-0CB7B36CE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36712"/>
                <a:ext cx="8790332" cy="367345"/>
              </a:xfrm>
              <a:prstGeom prst="rect">
                <a:avLst/>
              </a:prstGeom>
              <a:blipFill>
                <a:blip r:embed="rId2"/>
                <a:stretch>
                  <a:fillRect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D01094BD-3096-4BF5-8E16-983B457F499E}"/>
              </a:ext>
            </a:extLst>
          </p:cNvPr>
          <p:cNvSpPr txBox="1"/>
          <p:nvPr/>
        </p:nvSpPr>
        <p:spPr>
          <a:xfrm>
            <a:off x="1115616" y="1204057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Prefecture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1-47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1997, 2002, 2007, 2012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gender*education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*age  (2*2*11)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7B01F718-BFD3-427D-90E2-8D31E2D91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8940968" cy="41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xmlns="" id="{503B4598-0166-4E18-831F-0CB7B36CE16A}"/>
                  </a:ext>
                </a:extLst>
              </p:cNvPr>
              <p:cNvSpPr txBox="1"/>
              <p:nvPr/>
            </p:nvSpPr>
            <p:spPr>
              <a:xfrm>
                <a:off x="251520" y="836712"/>
                <a:ext cx="8790332" cy="3673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𝑵𝒐𝒏𝑬𝒎𝒑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𝑀𝑊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𝑝𝑟𝑒𝑓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𝑦𝑟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𝑡𝑟𝑒𝑛𝑑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03B4598-0166-4E18-831F-0CB7B36CE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36712"/>
                <a:ext cx="8790332" cy="367345"/>
              </a:xfrm>
              <a:prstGeom prst="rect">
                <a:avLst/>
              </a:prstGeom>
              <a:blipFill>
                <a:blip r:embed="rId2"/>
                <a:stretch>
                  <a:fillRect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D01094BD-3096-4BF5-8E16-983B457F499E}"/>
              </a:ext>
            </a:extLst>
          </p:cNvPr>
          <p:cNvSpPr txBox="1"/>
          <p:nvPr/>
        </p:nvSpPr>
        <p:spPr>
          <a:xfrm>
            <a:off x="1115616" y="1204057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Prefecture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1-47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1997, 2002, 2007, 2012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gender*education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*age  (2*2*11)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78746B65-FEC7-4EE5-80DA-B5DBD6414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8940968" cy="411287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99592" y="764704"/>
            <a:ext cx="1584176" cy="504056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1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xmlns="" id="{503B4598-0166-4E18-831F-0CB7B36CE16A}"/>
                  </a:ext>
                </a:extLst>
              </p:cNvPr>
              <p:cNvSpPr txBox="1"/>
              <p:nvPr/>
            </p:nvSpPr>
            <p:spPr>
              <a:xfrm>
                <a:off x="251520" y="836712"/>
                <a:ext cx="8790332" cy="3673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𝑵𝒐𝒏𝑬𝒎𝒑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𝑀𝑊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𝑝𝑟𝑒𝑓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𝑦𝑟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𝑡𝑟𝑒𝑛𝑑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03B4598-0166-4E18-831F-0CB7B36CE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36712"/>
                <a:ext cx="8790332" cy="367345"/>
              </a:xfrm>
              <a:prstGeom prst="rect">
                <a:avLst/>
              </a:prstGeom>
              <a:blipFill>
                <a:blip r:embed="rId2"/>
                <a:stretch>
                  <a:fillRect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D01094BD-3096-4BF5-8E16-983B457F499E}"/>
              </a:ext>
            </a:extLst>
          </p:cNvPr>
          <p:cNvSpPr txBox="1"/>
          <p:nvPr/>
        </p:nvSpPr>
        <p:spPr>
          <a:xfrm>
            <a:off x="1115616" y="1204057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Prefecture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1-47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1997, 2002, 2007, 2012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gender*education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*age  (2*2*11)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9DED996A-CCCA-4563-8888-93D9F18E8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8940968" cy="41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(B) Its consequences</a:t>
            </a:r>
            <a:br>
              <a:rPr lang="en-US" altLang="ja-JP" sz="4000" dirty="0"/>
            </a:br>
            <a:r>
              <a:rPr lang="en-US" altLang="ja-JP" sz="4000" dirty="0"/>
              <a:t>(a) Employment loss?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en-US" altLang="ja-JP" dirty="0"/>
              <a:t>Minimum wage hike does not always decrease jobs in prefecture.</a:t>
            </a:r>
          </a:p>
          <a:p>
            <a:pPr lvl="1"/>
            <a:r>
              <a:rPr lang="en-US" altLang="ja-JP" dirty="0"/>
              <a:t>If there be job loss effects, it may be concentrated in lower educated female people.</a:t>
            </a:r>
          </a:p>
          <a:p>
            <a:pPr marL="457200" lvl="1" indent="0">
              <a:buNone/>
            </a:pPr>
            <a:endParaRPr lang="en-US" altLang="ja-JP" sz="2400" dirty="0"/>
          </a:p>
          <a:p>
            <a:pPr marL="457200" lvl="1" indent="0">
              <a:buNone/>
            </a:pPr>
            <a:r>
              <a:rPr lang="en-US" altLang="ja-JP" sz="2400" dirty="0"/>
              <a:t>※ Further discussion is needed because of the inconsistency between employment-loss and discouraged effect</a:t>
            </a:r>
          </a:p>
          <a:p>
            <a:pPr lvl="1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72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(B) Its consequences</a:t>
            </a:r>
            <a:br>
              <a:rPr lang="en-US" altLang="ja-JP" sz="4000" dirty="0"/>
            </a:br>
            <a:r>
              <a:rPr lang="en-US" altLang="ja-JP" sz="4000" dirty="0"/>
              <a:t>(b) Relation to polarization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/>
              <a:t>ESS provides industry * occupation information</a:t>
            </a:r>
          </a:p>
          <a:p>
            <a:pPr lvl="1"/>
            <a:r>
              <a:rPr lang="en-US" altLang="ja-JP" sz="2400" dirty="0"/>
              <a:t>Define </a:t>
            </a:r>
            <a:r>
              <a:rPr lang="en-US" altLang="ja-JP" sz="2400" b="1" u="sng" dirty="0"/>
              <a:t>3,483 jobs </a:t>
            </a:r>
            <a:r>
              <a:rPr lang="en-US" altLang="ja-JP" sz="2400" dirty="0"/>
              <a:t>by industry (3 digit) * occupation (3 digit) (average # of observation: 293.2)</a:t>
            </a:r>
          </a:p>
          <a:p>
            <a:pPr lvl="1"/>
            <a:r>
              <a:rPr lang="en-US" altLang="ja-JP" sz="2400" dirty="0"/>
              <a:t>Classify each job into </a:t>
            </a:r>
            <a:r>
              <a:rPr lang="en-US" altLang="ja-JP" sz="2400" b="1" u="sng" dirty="0"/>
              <a:t>three bins</a:t>
            </a:r>
            <a:r>
              <a:rPr lang="en-US" altLang="ja-JP" sz="2400" dirty="0"/>
              <a:t> by 2002 (national) median wage of job.</a:t>
            </a:r>
          </a:p>
          <a:p>
            <a:pPr lvl="1"/>
            <a:r>
              <a:rPr lang="en-US" altLang="ja-JP" sz="2400" dirty="0"/>
              <a:t>Measure the growth of each bin between 2002 and 2012 by prefecture.</a:t>
            </a:r>
          </a:p>
          <a:p>
            <a:pPr lvl="1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03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1DF1C14C-941A-4542-B52D-C4C1F4DFC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58875" cy="57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(B) Its consequences</a:t>
            </a:r>
            <a:br>
              <a:rPr lang="en-US" altLang="ja-JP" sz="4000" dirty="0"/>
            </a:br>
            <a:r>
              <a:rPr lang="en-US" altLang="ja-JP" sz="4000" dirty="0"/>
              <a:t>(b) Relation to polarization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/>
              <a:t>ESS provides industry * occupation information</a:t>
            </a:r>
          </a:p>
          <a:p>
            <a:pPr lvl="1"/>
            <a:r>
              <a:rPr lang="en-US" altLang="ja-JP" sz="2400" dirty="0"/>
              <a:t>Define </a:t>
            </a:r>
            <a:r>
              <a:rPr lang="en-US" altLang="ja-JP" sz="2400" b="1" u="sng" dirty="0"/>
              <a:t>3,483 jobs </a:t>
            </a:r>
            <a:r>
              <a:rPr lang="en-US" altLang="ja-JP" sz="2400" dirty="0"/>
              <a:t>by industry (3 digit) * occupation (3 digit) (average # of observation: 293.2)</a:t>
            </a:r>
          </a:p>
          <a:p>
            <a:pPr lvl="1"/>
            <a:r>
              <a:rPr lang="en-US" altLang="ja-JP" sz="2400" dirty="0"/>
              <a:t>Classify each job into </a:t>
            </a:r>
            <a:r>
              <a:rPr lang="en-US" altLang="ja-JP" sz="2400" b="1" u="sng" dirty="0"/>
              <a:t>three bins</a:t>
            </a:r>
            <a:r>
              <a:rPr lang="en-US" altLang="ja-JP" sz="2400" dirty="0"/>
              <a:t> by 2002 (national) median wage of job.</a:t>
            </a:r>
          </a:p>
          <a:p>
            <a:pPr lvl="1"/>
            <a:r>
              <a:rPr lang="en-US" altLang="ja-JP" sz="2400" dirty="0"/>
              <a:t>Measure the growth of each bin between 2002 and 2012 by prefecture.</a:t>
            </a:r>
          </a:p>
          <a:p>
            <a:endParaRPr lang="en-US" altLang="ja-JP" sz="2800" dirty="0"/>
          </a:p>
          <a:p>
            <a:r>
              <a:rPr lang="en-US" altLang="ja-JP" sz="2800" dirty="0"/>
              <a:t>Regress each bin growth on mw hike.</a:t>
            </a:r>
          </a:p>
          <a:p>
            <a:pPr lvl="1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xmlns="" id="{AFCB0CCF-DA2A-4C16-9B10-4E99F8FF3468}"/>
                  </a:ext>
                </a:extLst>
              </p:cNvPr>
              <p:cNvSpPr/>
              <p:nvPr/>
            </p:nvSpPr>
            <p:spPr>
              <a:xfrm>
                <a:off x="683568" y="5749457"/>
                <a:ext cx="7488832" cy="533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𝒆𝒎𝒑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𝑑𝑢𝑚𝑚𝑦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𝑏𝑖𝑛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𝑀𝑊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𝑐𝑟𝑜𝑠𝑠𝑡𝑒𝑟𝑚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AFCB0CCF-DA2A-4C16-9B10-4E99F8FF3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49457"/>
                <a:ext cx="7488832" cy="5330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179512" y="5085184"/>
            <a:ext cx="8280920" cy="136815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1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xmlns="" id="{28D075FB-5816-40C9-970A-28C5726A77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𝒆𝒎𝒑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𝑢𝑚𝑚𝑦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𝑏𝑖𝑛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𝑀𝑊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𝑐𝑟𝑜𝑠𝑠𝑡𝑒𝑟𝑚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28D075FB-5816-40C9-970A-28C5726A7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36C7FEBF-CD0E-4CF3-B435-941117F5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DC1ED9C0-8940-4FFE-A4E5-24FB71C20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29" y="1881188"/>
            <a:ext cx="8896303" cy="46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2E0EB3FF-3ED1-4413-9494-0BA83B3D3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1" y="764704"/>
            <a:ext cx="2787333" cy="182164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94538AA4-9D32-4995-A513-BD3673DD0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41" y="2708919"/>
            <a:ext cx="2787333" cy="18216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A0554D78-54D7-4E3C-8226-367DB40F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754" y="2708919"/>
            <a:ext cx="2787333" cy="18216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424B6EBD-21BC-4C33-8F9F-934A499BF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7" y="2708919"/>
            <a:ext cx="2787333" cy="18216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58878774-5C94-4E75-A6F6-DFEF1C648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7" y="4653136"/>
            <a:ext cx="2787333" cy="182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(B) Its consequences</a:t>
            </a:r>
            <a:br>
              <a:rPr lang="en-US" altLang="ja-JP" sz="4000" dirty="0"/>
            </a:br>
            <a:r>
              <a:rPr lang="en-US" altLang="ja-JP" sz="4000" dirty="0"/>
              <a:t>(b) Relation to polarization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800" dirty="0"/>
          </a:p>
          <a:p>
            <a:r>
              <a:rPr lang="en-US" altLang="ja-JP" sz="2800" dirty="0"/>
              <a:t>Rising minimum wage may be associated with mitigating polarization.</a:t>
            </a:r>
          </a:p>
          <a:p>
            <a:pPr lvl="1"/>
            <a:r>
              <a:rPr lang="en-US" altLang="ja-JP" sz="2400" dirty="0"/>
              <a:t>though still needs to be investigated (Remember, we did not control for prefecture-specific trend in this section).</a:t>
            </a:r>
          </a:p>
          <a:p>
            <a:pPr lvl="1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66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(A) Institutional aspects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Both"/>
            </a:pPr>
            <a:r>
              <a:rPr kumimoji="1" lang="en-US" altLang="ja-JP" dirty="0"/>
              <a:t>Universality</a:t>
            </a:r>
          </a:p>
          <a:p>
            <a:pPr marL="514350" indent="-514350">
              <a:buAutoNum type="alphaLcParenBoth"/>
            </a:pPr>
            <a:r>
              <a:rPr lang="en-US" altLang="ja-JP" dirty="0"/>
              <a:t>Geographical zoning</a:t>
            </a:r>
          </a:p>
          <a:p>
            <a:pPr marL="514350" indent="-514350">
              <a:buAutoNum type="alphaLcParenBoth"/>
            </a:pPr>
            <a:r>
              <a:rPr kumimoji="1" lang="en-US" altLang="ja-JP" dirty="0"/>
              <a:t>Centralized bargaining</a:t>
            </a:r>
          </a:p>
          <a:p>
            <a:pPr marL="400050" lvl="1" indent="0">
              <a:buNone/>
            </a:pPr>
            <a:r>
              <a:rPr lang="en-US" altLang="ja-JP" sz="3200" dirty="0"/>
              <a:t>result in</a:t>
            </a:r>
            <a:endParaRPr kumimoji="1" lang="en-US" altLang="ja-JP" sz="3200" dirty="0"/>
          </a:p>
          <a:p>
            <a:pPr marL="514350" indent="-514350">
              <a:buAutoNum type="alphaLcParenBoth"/>
            </a:pPr>
            <a:r>
              <a:rPr lang="en-US" altLang="ja-JP" dirty="0"/>
              <a:t>Various ‘bites’ between groups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47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(B) Its consequences</a:t>
            </a:r>
            <a:br>
              <a:rPr lang="en-US" altLang="ja-JP" sz="4000" dirty="0"/>
            </a:br>
            <a:r>
              <a:rPr lang="en-US" altLang="ja-JP" sz="4000" dirty="0"/>
              <a:t>(c) Wage compression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D92EA7C4-B4F1-445C-A80F-80631E0A4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1" y="1881178"/>
            <a:ext cx="6395819" cy="46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(B) Its consequences</a:t>
            </a:r>
            <a:br>
              <a:rPr lang="en-US" altLang="ja-JP" sz="4000" dirty="0"/>
            </a:br>
            <a:r>
              <a:rPr lang="en-US" altLang="ja-JP" sz="4000" dirty="0"/>
              <a:t>(c) Wage compression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78F96DBA-B1F5-4F3A-BD71-69BF7177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8" y="1881188"/>
            <a:ext cx="6395819" cy="46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(B) Its consequences</a:t>
            </a:r>
            <a:br>
              <a:rPr lang="en-US" altLang="ja-JP" sz="4000" dirty="0"/>
            </a:br>
            <a:r>
              <a:rPr lang="en-US" altLang="ja-JP" sz="4000" dirty="0"/>
              <a:t>(c) Wage compression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E33AD05C-D2F2-4760-A91A-0233B59F7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8" y="1881188"/>
            <a:ext cx="6395819" cy="46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64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(B) Its consequences</a:t>
            </a:r>
            <a:br>
              <a:rPr lang="en-US" altLang="ja-JP" sz="4000" dirty="0"/>
            </a:br>
            <a:r>
              <a:rPr lang="en-US" altLang="ja-JP" sz="4000" dirty="0"/>
              <a:t>(c) Wage compression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58BC580A-CBC3-443F-9EDE-4C14CB180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8" y="1881188"/>
            <a:ext cx="6395819" cy="46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67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(B) Its consequences</a:t>
            </a:r>
            <a:br>
              <a:rPr lang="en-US" altLang="ja-JP" sz="4000" dirty="0"/>
            </a:br>
            <a:r>
              <a:rPr lang="en-US" altLang="ja-JP" sz="4000" dirty="0"/>
              <a:t>(c) Wage compression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800" dirty="0"/>
          </a:p>
          <a:p>
            <a:r>
              <a:rPr lang="en-US" altLang="ja-JP" sz="2800" dirty="0"/>
              <a:t>Apparent compression of wage distribution due to minimum wage hike.</a:t>
            </a:r>
          </a:p>
          <a:p>
            <a:pPr lvl="1"/>
            <a:r>
              <a:rPr lang="en-US" altLang="ja-JP" sz="2400" dirty="0"/>
              <a:t>During 1990s, only in female &amp; low-rank prefecture</a:t>
            </a:r>
          </a:p>
          <a:p>
            <a:pPr lvl="1"/>
            <a:r>
              <a:rPr lang="en-US" altLang="ja-JP" sz="2400" dirty="0"/>
              <a:t>Recently, even in male &amp; Tokyo</a:t>
            </a:r>
          </a:p>
          <a:p>
            <a:pPr lvl="1"/>
            <a:endParaRPr lang="en-US" altLang="ja-JP" sz="2400" dirty="0"/>
          </a:p>
          <a:p>
            <a:pPr marL="0" indent="0">
              <a:buNone/>
            </a:pPr>
            <a:r>
              <a:rPr lang="ja-JP" altLang="en-US" sz="2800" dirty="0"/>
              <a:t>⇒</a:t>
            </a:r>
            <a:r>
              <a:rPr lang="en-US" altLang="ja-JP" sz="2800" dirty="0"/>
              <a:t>Implies some spillover effect by mw</a:t>
            </a:r>
          </a:p>
          <a:p>
            <a:pPr lvl="1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4338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(B) Its consequences</a:t>
            </a:r>
            <a:br>
              <a:rPr lang="en-US" altLang="ja-JP" sz="4000" dirty="0"/>
            </a:br>
            <a:r>
              <a:rPr lang="en-US" altLang="ja-JP" sz="4000" dirty="0"/>
              <a:t>(c) Wage compression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ja-JP" sz="2800" dirty="0"/>
              </a:p>
              <a:p>
                <a:r>
                  <a:rPr lang="en-US" altLang="ja-JP" sz="2800" dirty="0"/>
                  <a:t>Quantify the wage compression by David Lee’s method (</a:t>
                </a:r>
                <a:r>
                  <a:rPr lang="en-US" altLang="ja-JP" sz="2400" dirty="0"/>
                  <a:t>Kambayashi, Kawaguchi, and Yamada, </a:t>
                </a:r>
                <a:r>
                  <a:rPr lang="en-US" altLang="ja-JP" sz="2400" dirty="0" smtClean="0"/>
                  <a:t>2013, </a:t>
                </a:r>
                <a:r>
                  <a:rPr lang="en-US" altLang="ja-JP" sz="2400" i="1" dirty="0" err="1" smtClean="0"/>
                  <a:t>Labour</a:t>
                </a:r>
                <a:r>
                  <a:rPr lang="en-US" altLang="ja-JP" sz="2400" i="1" dirty="0" smtClean="0"/>
                  <a:t> Economics</a:t>
                </a:r>
                <a:r>
                  <a:rPr lang="en-US" altLang="ja-JP" sz="2400" dirty="0" smtClean="0"/>
                  <a:t>)</a:t>
                </a:r>
                <a:endParaRPr lang="en-US" altLang="ja-JP" sz="2400" dirty="0"/>
              </a:p>
              <a:p>
                <a:pPr lvl="1"/>
                <a:endParaRPr lang="en-US" altLang="ja-JP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𝑀𝑊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𝑗𝑡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𝑗𝑡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</m:sSubSup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𝑝𝑟𝑒𝑓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𝑦𝑟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𝑡𝑟𝑒𝑛𝑑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pPr marL="1371600" lvl="3" indent="0">
                  <a:buNone/>
                </a:pPr>
                <a:r>
                  <a:rPr lang="en-US" altLang="ja-JP" dirty="0"/>
                  <a:t>j: prefecture (1-47)</a:t>
                </a:r>
              </a:p>
              <a:p>
                <a:pPr marL="1371600" lvl="3" indent="0">
                  <a:buNone/>
                </a:pPr>
                <a:r>
                  <a:rPr lang="en-US" altLang="ja-JP" dirty="0"/>
                  <a:t>t: year (1994-2012)</a:t>
                </a:r>
              </a:p>
              <a:p>
                <a:pPr marL="1371600" lvl="3" indent="0">
                  <a:buNone/>
                </a:pPr>
                <a:r>
                  <a:rPr lang="en-US" altLang="ja-JP" dirty="0"/>
                  <a:t>p: percentile (10-90)</a:t>
                </a:r>
              </a:p>
              <a:p>
                <a:pPr marL="1371600" lvl="3" indent="0">
                  <a:buNone/>
                </a:pPr>
                <a:r>
                  <a:rPr lang="en-US" altLang="ja-JP" i="1" dirty="0" err="1"/>
                  <a:t>w</a:t>
                </a:r>
                <a:r>
                  <a:rPr lang="en-US" altLang="ja-JP" i="1" baseline="-25000" dirty="0" err="1"/>
                  <a:t>jt</a:t>
                </a:r>
                <a:r>
                  <a:rPr lang="en-US" altLang="ja-JP" i="1" baseline="30000" dirty="0" err="1"/>
                  <a:t>p</a:t>
                </a:r>
                <a:r>
                  <a:rPr lang="en-US" altLang="ja-JP" dirty="0"/>
                  <a:t>: log of hourly base wage at percentile p in prefecture j in year t</a:t>
                </a:r>
              </a:p>
              <a:p>
                <a:pPr lvl="2"/>
                <a:endParaRPr lang="en-US" altLang="ja-JP" dirty="0"/>
              </a:p>
              <a:p>
                <a:pPr lvl="1"/>
                <a:endParaRPr kumimoji="1" lang="en-US" altLang="ja-JP" dirty="0"/>
              </a:p>
              <a:p>
                <a:endParaRPr kumimoji="1"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2" r="-4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194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4D1C8813-F8E7-43E9-89C1-B0BC937E7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56000"/>
            <a:ext cx="8820472" cy="5760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xmlns="" id="{78A7FC36-1021-46B2-8584-052F0FB8AC92}"/>
                  </a:ext>
                </a:extLst>
              </p:cNvPr>
              <p:cNvSpPr/>
              <p:nvPr/>
            </p:nvSpPr>
            <p:spPr>
              <a:xfrm>
                <a:off x="827584" y="1700809"/>
                <a:ext cx="7632848" cy="97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𝑒𝑥𝑎𝑚𝑝𝑙𝑒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:10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𝑝𝑒𝑟𝑐𝑒𝑛𝑡𝑖𝑙𝑒</m:t>
                      </m:r>
                    </m:oMath>
                  </m:oMathPara>
                </a14:m>
                <a:endParaRPr lang="en-US" altLang="ja-JP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0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bSup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bSup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.657</m:t>
                          </m:r>
                        </m:e>
                      </m:mr>
                      <m:m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(0.025)</m:t>
                          </m:r>
                        </m:e>
                      </m:mr>
                    </m:m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𝑀𝑊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𝑗𝑡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𝑗𝑡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sup>
                        </m:sSubSup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𝑝𝑟𝑒𝑓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𝑦𝑟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𝑡𝑟𝑒𝑛𝑑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78A7FC36-1021-46B2-8584-052F0FB8A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00809"/>
                <a:ext cx="7632848" cy="974177"/>
              </a:xfrm>
              <a:prstGeom prst="rect">
                <a:avLst/>
              </a:prstGeom>
              <a:blipFill>
                <a:blip r:embed="rId3"/>
                <a:stretch>
                  <a:fillRect l="-3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FD92781B-2D76-49C2-B70E-F6E35179ACD5}"/>
              </a:ext>
            </a:extLst>
          </p:cNvPr>
          <p:cNvSpPr txBox="1"/>
          <p:nvPr/>
        </p:nvSpPr>
        <p:spPr>
          <a:xfrm>
            <a:off x="798258" y="3460428"/>
            <a:ext cx="66247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/>
              <a:t>In 1994, average relative 10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 percentile (</a:t>
            </a:r>
            <a:r>
              <a:rPr kumimoji="1" lang="en-US" altLang="ja-JP" i="1" dirty="0"/>
              <a:t>w</a:t>
            </a:r>
            <a:r>
              <a:rPr kumimoji="1" lang="en-US" altLang="ja-JP" i="1" baseline="30000" dirty="0"/>
              <a:t>10</a:t>
            </a:r>
            <a:r>
              <a:rPr kumimoji="1" lang="en-US" altLang="ja-JP" i="1" baseline="-25000" dirty="0"/>
              <a:t>1994</a:t>
            </a:r>
            <a:r>
              <a:rPr kumimoji="1" lang="en-US" altLang="ja-JP" i="1" dirty="0"/>
              <a:t>-w</a:t>
            </a:r>
            <a:r>
              <a:rPr kumimoji="1" lang="en-US" altLang="ja-JP" i="1" baseline="30000" dirty="0"/>
              <a:t>50</a:t>
            </a:r>
            <a:r>
              <a:rPr kumimoji="1" lang="en-US" altLang="ja-JP" i="1" baseline="-25000" dirty="0"/>
              <a:t>1994</a:t>
            </a:r>
            <a:r>
              <a:rPr kumimoji="1" lang="en-US" altLang="ja-JP" dirty="0"/>
              <a:t>) was -0.323.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26182E70-2FF6-45E4-9EC5-4E0E404B1B54}"/>
              </a:ext>
            </a:extLst>
          </p:cNvPr>
          <p:cNvSpPr txBox="1"/>
          <p:nvPr/>
        </p:nvSpPr>
        <p:spPr>
          <a:xfrm>
            <a:off x="3995936" y="4181177"/>
            <a:ext cx="46805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en-US" altLang="ja-JP" dirty="0"/>
              <a:t>Since, between 1994 and 2012, average change in relative MW (</a:t>
            </a:r>
            <a:r>
              <a:rPr kumimoji="1" lang="en-US" altLang="ja-JP" i="1" dirty="0"/>
              <a:t>MW</a:t>
            </a:r>
            <a:r>
              <a:rPr kumimoji="1" lang="en-US" altLang="ja-JP" i="1" baseline="-25000" dirty="0"/>
              <a:t>t</a:t>
            </a:r>
            <a:r>
              <a:rPr kumimoji="1" lang="en-US" altLang="ja-JP" i="1" dirty="0"/>
              <a:t>-w</a:t>
            </a:r>
            <a:r>
              <a:rPr kumimoji="1" lang="en-US" altLang="ja-JP" i="1" baseline="30000" dirty="0"/>
              <a:t>50</a:t>
            </a:r>
            <a:r>
              <a:rPr kumimoji="1" lang="en-US" altLang="ja-JP" i="1" baseline="-25000" dirty="0"/>
              <a:t>t</a:t>
            </a:r>
            <a:r>
              <a:rPr kumimoji="1" lang="en-US" altLang="ja-JP" dirty="0"/>
              <a:t>) was +0.128, </a:t>
            </a:r>
          </a:p>
          <a:p>
            <a:r>
              <a:rPr kumimoji="1" lang="en-US" altLang="ja-JP" dirty="0"/>
              <a:t>t</a:t>
            </a:r>
            <a:r>
              <a:rPr lang="en-US" altLang="ja-JP" dirty="0"/>
              <a:t>he compression effects: 0.657*0.128=+0.084</a:t>
            </a:r>
            <a:endParaRPr lang="ja-JP" altLang="en-US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xmlns="" id="{56E2F6D6-53EB-4DCB-9FC1-1EADAAE0C258}"/>
              </a:ext>
            </a:extLst>
          </p:cNvPr>
          <p:cNvCxnSpPr>
            <a:cxnSpLocks/>
          </p:cNvCxnSpPr>
          <p:nvPr/>
        </p:nvCxnSpPr>
        <p:spPr>
          <a:xfrm>
            <a:off x="1439652" y="3879478"/>
            <a:ext cx="1368152" cy="1471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右中かっこ 11">
            <a:extLst>
              <a:ext uri="{FF2B5EF4-FFF2-40B4-BE49-F238E27FC236}">
                <a16:creationId xmlns:a16="http://schemas.microsoft.com/office/drawing/2014/main" xmlns="" id="{6613E6B2-2230-4FF6-B3AB-82D002325D18}"/>
              </a:ext>
            </a:extLst>
          </p:cNvPr>
          <p:cNvSpPr/>
          <p:nvPr/>
        </p:nvSpPr>
        <p:spPr>
          <a:xfrm rot="16200000">
            <a:off x="2970483" y="4995833"/>
            <a:ext cx="196701" cy="414048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xmlns="" id="{EA1E7136-2D5F-4844-BB91-5A7EA1AACF9A}"/>
              </a:ext>
            </a:extLst>
          </p:cNvPr>
          <p:cNvCxnSpPr>
            <a:stCxn id="7" idx="1"/>
          </p:cNvCxnSpPr>
          <p:nvPr/>
        </p:nvCxnSpPr>
        <p:spPr>
          <a:xfrm flipH="1">
            <a:off x="3041830" y="4642842"/>
            <a:ext cx="954106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9ABF1F08-8E4E-42DA-B933-5B08A7DFB279}"/>
              </a:ext>
            </a:extLst>
          </p:cNvPr>
          <p:cNvSpPr txBox="1"/>
          <p:nvPr/>
        </p:nvSpPr>
        <p:spPr>
          <a:xfrm>
            <a:off x="3995936" y="609738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Median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645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F444AEFD-7C58-4F6F-9900-683A54ED6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56000"/>
            <a:ext cx="8832346" cy="576853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E9A8823B-6AA7-43EB-B3AB-6F63A51B43E6}"/>
              </a:ext>
            </a:extLst>
          </p:cNvPr>
          <p:cNvSpPr txBox="1"/>
          <p:nvPr/>
        </p:nvSpPr>
        <p:spPr>
          <a:xfrm>
            <a:off x="3995936" y="6093296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Median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8610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BBE81589-B59E-4FF0-BF54-5FC14356F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756000"/>
            <a:ext cx="8832346" cy="576853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F0CA2378-2B21-4764-A237-C07845C5C23A}"/>
              </a:ext>
            </a:extLst>
          </p:cNvPr>
          <p:cNvSpPr txBox="1"/>
          <p:nvPr/>
        </p:nvSpPr>
        <p:spPr>
          <a:xfrm>
            <a:off x="3995936" y="6093296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Median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7786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(B) Its consequences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Both"/>
            </a:pPr>
            <a:r>
              <a:rPr kumimoji="1" lang="en-US" altLang="ja-JP" dirty="0"/>
              <a:t>Employment loss?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altLang="ja-JP" sz="2400" dirty="0"/>
              <a:t>Slightly YES, but we do not find major employment loss.</a:t>
            </a:r>
            <a:endParaRPr kumimoji="1" lang="en-US" altLang="ja-JP" sz="2400" dirty="0"/>
          </a:p>
          <a:p>
            <a:pPr marL="514350" indent="-514350">
              <a:buAutoNum type="alphaLcParenBoth"/>
            </a:pPr>
            <a:r>
              <a:rPr lang="en-US" altLang="ja-JP" dirty="0"/>
              <a:t>Relation to polarization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altLang="ja-JP" sz="2400" dirty="0"/>
              <a:t>Rising mw is associated with a transformation from polarization to up-grading in terms of job quality.</a:t>
            </a:r>
          </a:p>
          <a:p>
            <a:pPr marL="514350" indent="-514350">
              <a:buAutoNum type="alphaLcParenBoth"/>
            </a:pPr>
            <a:r>
              <a:rPr kumimoji="1" lang="en-US" altLang="ja-JP" dirty="0"/>
              <a:t>Wage compression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altLang="ja-JP" sz="2400" dirty="0"/>
              <a:t>Rising mw is strongly associated with the compression of lower tail of wage distribution.</a:t>
            </a:r>
            <a:endParaRPr kumimoji="1" lang="en-US" altLang="ja-JP" sz="2400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022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(A) Institutional aspects</a:t>
            </a:r>
            <a:br>
              <a:rPr lang="en-US" altLang="ja-JP" sz="4000" dirty="0"/>
            </a:br>
            <a:r>
              <a:rPr lang="en-US" altLang="ja-JP" sz="4000" dirty="0"/>
              <a:t>(a) Universality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[almost] No exemption</a:t>
            </a:r>
          </a:p>
          <a:p>
            <a:pPr lvl="1"/>
            <a:r>
              <a:rPr kumimoji="1" lang="en-US" altLang="ja-JP" dirty="0"/>
              <a:t>ANY employment contract in Japan must satisfy the minimum wage.</a:t>
            </a:r>
          </a:p>
          <a:p>
            <a:pPr lvl="2"/>
            <a:r>
              <a:rPr lang="en-US" altLang="ja-JP" dirty="0"/>
              <a:t>Contractors and self-employment is NOT covered. </a:t>
            </a:r>
          </a:p>
          <a:p>
            <a:pPr lvl="1"/>
            <a:r>
              <a:rPr kumimoji="1" lang="en-US" altLang="ja-JP" dirty="0"/>
              <a:t>No automatic exemption</a:t>
            </a:r>
          </a:p>
          <a:p>
            <a:pPr lvl="2"/>
            <a:r>
              <a:rPr lang="en-US" altLang="ja-JP" dirty="0"/>
              <a:t>Even trial jobs or apprenticeship are subject to mw as long as they are employed.</a:t>
            </a:r>
          </a:p>
          <a:p>
            <a:pPr lvl="1"/>
            <a:r>
              <a:rPr lang="en-US" altLang="ja-JP" dirty="0"/>
              <a:t>Employers of disable worker can apply individually for the exemption </a:t>
            </a:r>
            <a:r>
              <a:rPr lang="en-US" altLang="ja-JP" dirty="0" smtClean="0"/>
              <a:t>[14,619 in 2012]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98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(C) Lessens from the Japanese case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None/>
            </a:pPr>
            <a:r>
              <a:rPr kumimoji="1" lang="en-US" altLang="ja-JP" b="1" u="sng" dirty="0"/>
              <a:t>Given the Japanese labor market situation</a:t>
            </a:r>
            <a:r>
              <a:rPr kumimoji="1" lang="en-US" altLang="ja-JP" dirty="0"/>
              <a:t>, </a:t>
            </a:r>
            <a:r>
              <a:rPr lang="en-US" altLang="ja-JP" dirty="0"/>
              <a:t>M</a:t>
            </a:r>
            <a:r>
              <a:rPr kumimoji="1" lang="en-US" altLang="ja-JP" dirty="0"/>
              <a:t>inimum </a:t>
            </a:r>
            <a:r>
              <a:rPr lang="en-US" altLang="ja-JP" dirty="0"/>
              <a:t>W</a:t>
            </a:r>
            <a:r>
              <a:rPr kumimoji="1" lang="en-US" altLang="ja-JP" dirty="0"/>
              <a:t>age hike does not conclude the apparent  negative consequences.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US" altLang="ja-JP" dirty="0"/>
              <a:t>Next question: is it due to…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altLang="ja-JP" dirty="0"/>
              <a:t>the low level of mw (the relative position was 0.3 to 0.4)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altLang="ja-JP" dirty="0"/>
              <a:t>Sufficient informal sector (the employee’s ratio in population was over 10% even during 1990s)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76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(A) Institutional aspects</a:t>
            </a:r>
            <a:br>
              <a:rPr lang="en-US" altLang="ja-JP" sz="4000" dirty="0"/>
            </a:br>
            <a:r>
              <a:rPr lang="en-US" altLang="ja-JP" sz="4000" dirty="0"/>
              <a:t>(b) Geographical zoning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Determined by Prefecture-level</a:t>
            </a:r>
          </a:p>
          <a:p>
            <a:pPr lvl="1"/>
            <a:r>
              <a:rPr kumimoji="1" lang="en-US" altLang="ja-JP" dirty="0"/>
              <a:t>47 prefecture</a:t>
            </a:r>
          </a:p>
          <a:p>
            <a:pPr lvl="2"/>
            <a:r>
              <a:rPr lang="en-US" altLang="ja-JP" dirty="0"/>
              <a:t>The border of prefecture is not likely to be artificial. Most of them has been kept since feudal era.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pPr marL="457200" lvl="1" indent="0">
              <a:buNone/>
            </a:pPr>
            <a:r>
              <a:rPr lang="en-US" altLang="ja-JP" dirty="0"/>
              <a:t>Cf.) Negligible industry-level minimum wage</a:t>
            </a:r>
          </a:p>
          <a:p>
            <a:pPr lvl="2"/>
            <a:r>
              <a:rPr kumimoji="1" lang="en-US" altLang="ja-JP" dirty="0"/>
              <a:t>Potentially covers only 3.1 million workers in 2015 (less than 3% of total number of employee)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57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(A) Institutional aspects</a:t>
            </a:r>
            <a:br>
              <a:rPr lang="en-US" altLang="ja-JP" sz="4000" dirty="0"/>
            </a:br>
            <a:r>
              <a:rPr lang="en-US" altLang="ja-JP" sz="4000" dirty="0"/>
              <a:t>(c) Centralized bargaining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1881188"/>
            <a:ext cx="9001000" cy="4244975"/>
          </a:xfrm>
        </p:spPr>
        <p:txBody>
          <a:bodyPr/>
          <a:lstStyle/>
          <a:p>
            <a:r>
              <a:rPr lang="en-US" altLang="ja-JP" dirty="0"/>
              <a:t>Two stage bargaining</a:t>
            </a:r>
          </a:p>
          <a:p>
            <a:pPr lvl="1"/>
            <a:r>
              <a:rPr kumimoji="1" lang="en-US" altLang="ja-JP" u="heavy" dirty="0">
                <a:solidFill>
                  <a:srgbClr val="FF0000"/>
                </a:solidFill>
              </a:rPr>
              <a:t>Central</a:t>
            </a:r>
            <a:r>
              <a:rPr kumimoji="1" lang="en-US" altLang="ja-JP" u="heavy" dirty="0"/>
              <a:t> Council for Minimum Wage</a:t>
            </a:r>
            <a:r>
              <a:rPr kumimoji="1" lang="en-US" altLang="ja-JP" dirty="0"/>
              <a:t> determines “</a:t>
            </a:r>
            <a:r>
              <a:rPr kumimoji="1" lang="en-US" altLang="ja-JP" dirty="0">
                <a:solidFill>
                  <a:srgbClr val="FF6699"/>
                </a:solidFill>
              </a:rPr>
              <a:t>four</a:t>
            </a:r>
            <a:r>
              <a:rPr kumimoji="1" lang="en-US" altLang="ja-JP" dirty="0"/>
              <a:t> standards” of minimum wage hike.</a:t>
            </a:r>
          </a:p>
          <a:p>
            <a:pPr lvl="2"/>
            <a:r>
              <a:rPr lang="en-US" altLang="ja-JP" dirty="0"/>
              <a:t>6 university professors, 6 union representatives, 6 employer association representatives.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They classify 47 prefectures into </a:t>
            </a:r>
            <a:r>
              <a:rPr kumimoji="1" lang="en-US" altLang="ja-JP" dirty="0">
                <a:solidFill>
                  <a:srgbClr val="FF6699"/>
                </a:solidFill>
              </a:rPr>
              <a:t>4</a:t>
            </a:r>
            <a:r>
              <a:rPr kumimoji="1" lang="en-US" altLang="ja-JP" dirty="0"/>
              <a:t> areas (rank A to D), and determine the “standards” of mw hike for each area.</a:t>
            </a:r>
          </a:p>
          <a:p>
            <a:pPr lvl="2"/>
            <a:r>
              <a:rPr lang="en-US" altLang="ja-JP" dirty="0"/>
              <a:t>For example, on 27</a:t>
            </a:r>
            <a:r>
              <a:rPr lang="en-US" altLang="ja-JP" baseline="30000" dirty="0"/>
              <a:t>th</a:t>
            </a:r>
            <a:r>
              <a:rPr lang="en-US" altLang="ja-JP" dirty="0"/>
              <a:t> July 2017, the central council determines that “+26 (JPY) for rank A, +25 for rank B, +24 for rank C, and +22 for rank D.”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50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(A) Institutional aspects</a:t>
            </a:r>
            <a:br>
              <a:rPr lang="en-US" altLang="ja-JP" sz="4000" dirty="0"/>
            </a:br>
            <a:r>
              <a:rPr lang="en-US" altLang="ja-JP" sz="4000" dirty="0"/>
              <a:t>(c) Centralized bargaining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Two stage bargaining</a:t>
            </a:r>
          </a:p>
          <a:p>
            <a:pPr lvl="1"/>
            <a:r>
              <a:rPr kumimoji="1" lang="en-US" altLang="ja-JP" u="sng" dirty="0">
                <a:solidFill>
                  <a:srgbClr val="FF0000"/>
                </a:solidFill>
              </a:rPr>
              <a:t>Prefectural</a:t>
            </a:r>
            <a:r>
              <a:rPr kumimoji="1" lang="en-US" altLang="ja-JP" u="sng" dirty="0"/>
              <a:t> Council for Minimum Wage</a:t>
            </a:r>
            <a:r>
              <a:rPr kumimoji="1" lang="en-US" altLang="ja-JP" dirty="0"/>
              <a:t> determines the actual minimum wage hike.</a:t>
            </a:r>
          </a:p>
          <a:p>
            <a:pPr lvl="2"/>
            <a:r>
              <a:rPr lang="en-US" altLang="ja-JP" dirty="0"/>
              <a:t>Usually only accept its “standard” that the central council had determined for (almost independent from local economic conditions).</a:t>
            </a:r>
          </a:p>
          <a:p>
            <a:pPr lvl="2"/>
            <a:endParaRPr kumimoji="1" lang="en-US" altLang="ja-JP" dirty="0"/>
          </a:p>
          <a:p>
            <a:pPr marL="914400" lvl="2" indent="0">
              <a:buNone/>
            </a:pPr>
            <a:r>
              <a:rPr lang="en-US" altLang="ja-JP" dirty="0"/>
              <a:t>Cf.) Econometrically, the Japanese institution provides the exogenous variation of mw. </a:t>
            </a:r>
            <a:endParaRPr kumimoji="1" lang="en-US" altLang="ja-JP" dirty="0"/>
          </a:p>
          <a:p>
            <a:pPr lvl="2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27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08339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892480" cy="58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Tmp_01_0811H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PP_Tmp_01_0811H</Template>
  <TotalTime>4075</TotalTime>
  <Words>1167</Words>
  <Application>Microsoft Office PowerPoint</Application>
  <PresentationFormat>画面に合わせる (4:3)</PresentationFormat>
  <Paragraphs>217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Cambria Math</vt:lpstr>
      <vt:lpstr>Times New Roman</vt:lpstr>
      <vt:lpstr>Wingdings</vt:lpstr>
      <vt:lpstr>PP_Tmp_01_0811H</vt:lpstr>
      <vt:lpstr>Minimum Wage in Japan institutional aspects and its consequences</vt:lpstr>
      <vt:lpstr>What I will talk today …</vt:lpstr>
      <vt:lpstr>(A) Institutional aspects</vt:lpstr>
      <vt:lpstr>(A) Institutional aspects (a) Universality</vt:lpstr>
      <vt:lpstr>(A) Institutional aspects (b) Geographical zoning</vt:lpstr>
      <vt:lpstr>(A) Institutional aspects (c) Centralized bargaining</vt:lpstr>
      <vt:lpstr>(A) Institutional aspects (c) Centralized bargaining</vt:lpstr>
      <vt:lpstr>PowerPoint プレゼンテーション</vt:lpstr>
      <vt:lpstr>PowerPoint プレゼンテーション</vt:lpstr>
      <vt:lpstr>PowerPoint プレゼンテーション</vt:lpstr>
      <vt:lpstr>(A) Institutional aspects (d) Different ‘bites’</vt:lpstr>
      <vt:lpstr>PowerPoint プレゼンテーション</vt:lpstr>
      <vt:lpstr>(A) Institutional aspects</vt:lpstr>
      <vt:lpstr>(B) Its consequences</vt:lpstr>
      <vt:lpstr>(B) Its consequences (a) Employment loss?</vt:lpstr>
      <vt:lpstr>(B) Its consequences (a) Employment loss?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(B) Its consequences (a) Employment loss?</vt:lpstr>
      <vt:lpstr>(B) Its consequences (b) Relation to polarization</vt:lpstr>
      <vt:lpstr>PowerPoint プレゼンテーション</vt:lpstr>
      <vt:lpstr>(B) Its consequences (b) Relation to polarization</vt:lpstr>
      <vt:lpstr>〖∆emp〗_j^b=〖dummy_bin〗^b+〖β∙∆MW〗_j+〖crossterm〗_j^b</vt:lpstr>
      <vt:lpstr>PowerPoint プレゼンテーション</vt:lpstr>
      <vt:lpstr>(B) Its consequences (b) Relation to polarization</vt:lpstr>
      <vt:lpstr>(B) Its consequences (c) Wage compression</vt:lpstr>
      <vt:lpstr>(B) Its consequences (c) Wage compression</vt:lpstr>
      <vt:lpstr>(B) Its consequences (c) Wage compression</vt:lpstr>
      <vt:lpstr>(B) Its consequences (c) Wage compression</vt:lpstr>
      <vt:lpstr>(B) Its consequences (c) Wage compression</vt:lpstr>
      <vt:lpstr>(B) Its consequences (c) Wage compression</vt:lpstr>
      <vt:lpstr>PowerPoint プレゼンテーション</vt:lpstr>
      <vt:lpstr>PowerPoint プレゼンテーション</vt:lpstr>
      <vt:lpstr>PowerPoint プレゼンテーション</vt:lpstr>
      <vt:lpstr>(B) Its consequences</vt:lpstr>
      <vt:lpstr>(C) Lessens from the Japanese case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Public Employment Services in Developing Country:  The Case of 20th Century Japan</dc:title>
  <dc:creator>Ryo Kambayashi</dc:creator>
  <cp:lastModifiedBy>Ryo Kambayashi</cp:lastModifiedBy>
  <cp:revision>342</cp:revision>
  <cp:lastPrinted>2014-03-24T01:35:35Z</cp:lastPrinted>
  <dcterms:created xsi:type="dcterms:W3CDTF">2014-03-22T02:51:42Z</dcterms:created>
  <dcterms:modified xsi:type="dcterms:W3CDTF">2017-10-19T21:22:47Z</dcterms:modified>
</cp:coreProperties>
</file>