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0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8" r:id="rId2"/>
    <p:sldMasterId id="2147483881" r:id="rId3"/>
    <p:sldMasterId id="2147483884" r:id="rId4"/>
    <p:sldMasterId id="2147483887" r:id="rId5"/>
    <p:sldMasterId id="2147484013" r:id="rId6"/>
    <p:sldMasterId id="2147484016" r:id="rId7"/>
    <p:sldMasterId id="2147484019" r:id="rId8"/>
    <p:sldMasterId id="2147484022" r:id="rId9"/>
    <p:sldMasterId id="2147484025" r:id="rId10"/>
    <p:sldMasterId id="2147484301" r:id="rId11"/>
  </p:sldMasterIdLst>
  <p:notesMasterIdLst>
    <p:notesMasterId r:id="rId25"/>
  </p:notesMasterIdLst>
  <p:handoutMasterIdLst>
    <p:handoutMasterId r:id="rId26"/>
  </p:handoutMasterIdLst>
  <p:sldIdLst>
    <p:sldId id="420" r:id="rId12"/>
    <p:sldId id="429" r:id="rId13"/>
    <p:sldId id="428" r:id="rId14"/>
    <p:sldId id="430" r:id="rId15"/>
    <p:sldId id="421" r:id="rId16"/>
    <p:sldId id="422" r:id="rId17"/>
    <p:sldId id="424" r:id="rId18"/>
    <p:sldId id="425" r:id="rId19"/>
    <p:sldId id="426" r:id="rId20"/>
    <p:sldId id="427" r:id="rId21"/>
    <p:sldId id="423" r:id="rId22"/>
    <p:sldId id="431" r:id="rId23"/>
    <p:sldId id="432" r:id="rId2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2438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0646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6207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14513" indent="3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111111"/>
    <a:srgbClr val="004D86"/>
    <a:srgbClr val="0067B4"/>
    <a:srgbClr val="808080"/>
    <a:srgbClr val="5F5F5F"/>
    <a:srgbClr val="B2B2B2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6" autoAdjust="0"/>
    <p:restoredTop sz="94660"/>
  </p:normalViewPr>
  <p:slideViewPr>
    <p:cSldViewPr>
      <p:cViewPr varScale="1">
        <p:scale>
          <a:sx n="83" d="100"/>
          <a:sy n="83" d="100"/>
        </p:scale>
        <p:origin x="1642" y="67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50" y="13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BE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7AA8DB-CFE9-48DB-8AB4-1DD2D943D02F}" type="datetimeFigureOut">
              <a:rPr lang="fr-BE" altLang="fr-FR"/>
              <a:pPr/>
              <a:t>20-10-17</a:t>
            </a:fld>
            <a:endParaRPr lang="fr-BE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18EF3E-03E0-4539-9B33-B0A4F16006E6}" type="slidenum">
              <a:rPr lang="fr-BE" altLang="fr-FR"/>
              <a:pPr/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5004148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826BB2-7AFC-4B37-906C-FA409C14DB71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17475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64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620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145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71872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26254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80625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35002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826BB2-7AFC-4B37-906C-FA409C14DB71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53233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798639"/>
            <a:ext cx="5686424" cy="507831"/>
          </a:xfrm>
          <a:solidFill>
            <a:srgbClr val="003F72"/>
          </a:solidFill>
          <a:extLst/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3" y="3598932"/>
            <a:ext cx="8348663" cy="365125"/>
          </a:xfrm>
          <a:extLst/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rgbClr val="00528D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5226635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26C60-99D0-4A63-8A62-1210815ED804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88582743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40" y="323920"/>
            <a:ext cx="2085975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920"/>
            <a:ext cx="6110288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E250F-B2C9-4F71-8E77-C8C6D06293EE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5654177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189" indent="-1131189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10" rIns="68110" anchor="b"/>
          <a:lstStyle>
            <a:lvl1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4710" indent="-67471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4710" indent="-67471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573960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91"/>
            <a:ext cx="5686424" cy="110395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4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9613257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364" indent="-113136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20" rIns="68120" anchor="b"/>
          <a:lstStyle>
            <a:lvl1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4814" indent="-674814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4814" indent="-674814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66437752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83"/>
            <a:ext cx="5686424" cy="1103973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3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41899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715" indent="-1131715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41" rIns="68141" anchor="b"/>
          <a:lstStyle>
            <a:lvl1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022" indent="-675022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022" indent="-675022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1886574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69"/>
            <a:ext cx="5686424" cy="110399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1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236170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2240" indent="-1132240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72" rIns="68172" anchor="b"/>
          <a:lstStyle>
            <a:lvl1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335" indent="-675335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335" indent="-675335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0735595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46"/>
            <a:ext cx="5686424" cy="110403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87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720700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7864" y="6237312"/>
            <a:ext cx="4537075" cy="31750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42FED-0780-4EEB-951E-B9AE4361AB55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1009572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2942" indent="-1132942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214" rIns="68214" anchor="b"/>
          <a:lstStyle>
            <a:lvl1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753" indent="-675753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753" indent="-675753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22415256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16"/>
            <a:ext cx="5686424" cy="1104092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83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4085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3994" indent="-113399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276" rIns="68276" anchor="b"/>
          <a:lstStyle>
            <a:lvl1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6380" indent="-67638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6380" indent="-67638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58108228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269"/>
            <a:ext cx="5686424" cy="1104171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77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155389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5222" indent="-1135222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350" rIns="68350" anchor="b"/>
          <a:lstStyle>
            <a:lvl1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7110" indent="-67711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7110" indent="-67711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7860356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218"/>
            <a:ext cx="5686424" cy="1104264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69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526067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6628" indent="-1136628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433" rIns="68433" anchor="b"/>
          <a:lstStyle>
            <a:lvl1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7952" indent="-677952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7952" indent="-677952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80615355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151"/>
            <a:ext cx="5686424" cy="1104377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61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7634741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8214" indent="-113821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" y="6416347"/>
            <a:ext cx="9144000" cy="441654"/>
          </a:xfrm>
        </p:spPr>
        <p:txBody>
          <a:bodyPr lIns="68526" rIns="68526" anchor="b"/>
          <a:lstStyle>
            <a:lvl1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8900" indent="-67890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8900" indent="-67890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7457319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083"/>
            <a:ext cx="5686424" cy="1104502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2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74295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368" indent="0">
              <a:buNone/>
              <a:defRPr sz="1800"/>
            </a:lvl2pPr>
            <a:lvl3pPr marL="908751" indent="0">
              <a:buNone/>
              <a:defRPr sz="1600"/>
            </a:lvl3pPr>
            <a:lvl4pPr marL="1363124" indent="0">
              <a:buNone/>
              <a:defRPr sz="1400"/>
            </a:lvl4pPr>
            <a:lvl5pPr marL="1817497" indent="0">
              <a:buNone/>
              <a:defRPr sz="1400"/>
            </a:lvl5pPr>
            <a:lvl6pPr marL="2271872" indent="0">
              <a:buNone/>
              <a:defRPr sz="1400"/>
            </a:lvl6pPr>
            <a:lvl7pPr marL="2726254" indent="0">
              <a:buNone/>
              <a:defRPr sz="1400"/>
            </a:lvl7pPr>
            <a:lvl8pPr marL="3180625" indent="0">
              <a:buNone/>
              <a:defRPr sz="1400"/>
            </a:lvl8pPr>
            <a:lvl9pPr marL="363500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7E3E2-048E-43AB-A4D3-18864879ADD7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69876656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98638"/>
            <a:ext cx="5686425" cy="5032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98863"/>
            <a:ext cx="8348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8D817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694433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5E2B54D-D0F3-4C40-B02E-13E256553B4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1030559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671B0A2-8658-469C-9F3E-F92DD7D1E5E0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7384792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097338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600200"/>
            <a:ext cx="409892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CFE7C7F-3D91-47C8-9432-797DEE59599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453522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7811900-B4C6-4F1B-99AC-9AB97470C1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654073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5735729-5D6E-4E50-AD56-E0FE25C465E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298888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54FFBC3-3C97-4B1E-A502-EB6418926E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4353210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F527E33-35E7-4603-9BB4-4AC46FC33A0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9684222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89FC4DD-F294-4047-BEFE-C3329C3925D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401733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B0C471D-F009-4285-8778-7E706262E89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88158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1"/>
            <a:ext cx="4097338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90" y="1600201"/>
            <a:ext cx="4098925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22A41-57C4-4D4E-A1BF-36577965C5C5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43485164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323850"/>
            <a:ext cx="2085975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850"/>
            <a:ext cx="6110288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1DEFA20-B3D2-43A7-B12F-A80A9F40D7A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33502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4638"/>
            <a:ext cx="8229600" cy="1142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80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68" indent="0">
              <a:buNone/>
              <a:defRPr sz="2000" b="1"/>
            </a:lvl2pPr>
            <a:lvl3pPr marL="908751" indent="0">
              <a:buNone/>
              <a:defRPr sz="1800" b="1"/>
            </a:lvl3pPr>
            <a:lvl4pPr marL="1363124" indent="0">
              <a:buNone/>
              <a:defRPr sz="1600" b="1"/>
            </a:lvl4pPr>
            <a:lvl5pPr marL="1817497" indent="0">
              <a:buNone/>
              <a:defRPr sz="1600" b="1"/>
            </a:lvl5pPr>
            <a:lvl6pPr marL="2271872" indent="0">
              <a:buNone/>
              <a:defRPr sz="1600" b="1"/>
            </a:lvl6pPr>
            <a:lvl7pPr marL="2726254" indent="0">
              <a:buNone/>
              <a:defRPr sz="1600" b="1"/>
            </a:lvl7pPr>
            <a:lvl8pPr marL="3180625" indent="0">
              <a:buNone/>
              <a:defRPr sz="1600" b="1"/>
            </a:lvl8pPr>
            <a:lvl9pPr marL="36350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7" y="1535180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68" indent="0">
              <a:buNone/>
              <a:defRPr sz="2000" b="1"/>
            </a:lvl2pPr>
            <a:lvl3pPr marL="908751" indent="0">
              <a:buNone/>
              <a:defRPr sz="1800" b="1"/>
            </a:lvl3pPr>
            <a:lvl4pPr marL="1363124" indent="0">
              <a:buNone/>
              <a:defRPr sz="1600" b="1"/>
            </a:lvl4pPr>
            <a:lvl5pPr marL="1817497" indent="0">
              <a:buNone/>
              <a:defRPr sz="1600" b="1"/>
            </a:lvl5pPr>
            <a:lvl6pPr marL="2271872" indent="0">
              <a:buNone/>
              <a:defRPr sz="1600" b="1"/>
            </a:lvl6pPr>
            <a:lvl7pPr marL="2726254" indent="0">
              <a:buNone/>
              <a:defRPr sz="1600" b="1"/>
            </a:lvl7pPr>
            <a:lvl8pPr marL="3180625" indent="0">
              <a:buNone/>
              <a:defRPr sz="1600" b="1"/>
            </a:lvl8pPr>
            <a:lvl9pPr marL="36350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D6258-18FA-4021-B03E-E51352B41ED4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1386392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DB583-0C83-4C21-84EC-4703662DCC24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56284634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833A3-A139-4283-AC90-4717D7CA3DA2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2757207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118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4368" indent="0">
              <a:buNone/>
              <a:defRPr sz="1100"/>
            </a:lvl2pPr>
            <a:lvl3pPr marL="908751" indent="0">
              <a:buNone/>
              <a:defRPr sz="1000"/>
            </a:lvl3pPr>
            <a:lvl4pPr marL="1363124" indent="0">
              <a:buNone/>
              <a:defRPr sz="900"/>
            </a:lvl4pPr>
            <a:lvl5pPr marL="1817497" indent="0">
              <a:buNone/>
              <a:defRPr sz="900"/>
            </a:lvl5pPr>
            <a:lvl6pPr marL="2271872" indent="0">
              <a:buNone/>
              <a:defRPr sz="900"/>
            </a:lvl6pPr>
            <a:lvl7pPr marL="2726254" indent="0">
              <a:buNone/>
              <a:defRPr sz="900"/>
            </a:lvl7pPr>
            <a:lvl8pPr marL="3180625" indent="0">
              <a:buNone/>
              <a:defRPr sz="900"/>
            </a:lvl8pPr>
            <a:lvl9pPr marL="3635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BA00B-FB5C-44DB-8BB4-0EB9CC31E867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7576357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68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368" indent="0">
              <a:buNone/>
              <a:defRPr sz="2800"/>
            </a:lvl2pPr>
            <a:lvl3pPr marL="908751" indent="0">
              <a:buNone/>
              <a:defRPr sz="2400"/>
            </a:lvl3pPr>
            <a:lvl4pPr marL="1363124" indent="0">
              <a:buNone/>
              <a:defRPr sz="2000"/>
            </a:lvl4pPr>
            <a:lvl5pPr marL="1817497" indent="0">
              <a:buNone/>
              <a:defRPr sz="2000"/>
            </a:lvl5pPr>
            <a:lvl6pPr marL="2271872" indent="0">
              <a:buNone/>
              <a:defRPr sz="2000"/>
            </a:lvl6pPr>
            <a:lvl7pPr marL="2726254" indent="0">
              <a:buNone/>
              <a:defRPr sz="2000"/>
            </a:lvl7pPr>
            <a:lvl8pPr marL="3180625" indent="0">
              <a:buNone/>
              <a:defRPr sz="2000"/>
            </a:lvl8pPr>
            <a:lvl9pPr marL="363500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40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4368" indent="0">
              <a:buNone/>
              <a:defRPr sz="1100"/>
            </a:lvl2pPr>
            <a:lvl3pPr marL="908751" indent="0">
              <a:buNone/>
              <a:defRPr sz="1000"/>
            </a:lvl3pPr>
            <a:lvl4pPr marL="1363124" indent="0">
              <a:buNone/>
              <a:defRPr sz="900"/>
            </a:lvl4pPr>
            <a:lvl5pPr marL="1817497" indent="0">
              <a:buNone/>
              <a:defRPr sz="900"/>
            </a:lvl5pPr>
            <a:lvl6pPr marL="2271872" indent="0">
              <a:buNone/>
              <a:defRPr sz="900"/>
            </a:lvl6pPr>
            <a:lvl7pPr marL="2726254" indent="0">
              <a:buNone/>
              <a:defRPr sz="900"/>
            </a:lvl7pPr>
            <a:lvl8pPr marL="3180625" indent="0">
              <a:buNone/>
              <a:defRPr sz="900"/>
            </a:lvl8pPr>
            <a:lvl9pPr marL="3635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31D16-9450-4883-A273-86234F9F00E5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9365640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rgbClr val="0052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</a:defRPr>
            </a:lvl1pPr>
          </a:lstStyle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4537075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</a:defRPr>
            </a:lvl1pPr>
          </a:lstStyle>
          <a:p>
            <a:r>
              <a:rPr lang="en-US" altLang="fr-FR" smtClean="0"/>
              <a:t>Monitoring and Impact </a:t>
            </a:r>
            <a:endParaRPr lang="en-GB" altLang="fr-FR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</a:defRPr>
            </a:lvl1pPr>
          </a:lstStyle>
          <a:p>
            <a:fld id="{070F97CB-11BE-4FE4-A10A-7CA2C6A6BA2F}" type="slidenum">
              <a:rPr lang="en-GB" altLang="fr-FR"/>
              <a:pPr/>
              <a:t>‹N°›</a:t>
            </a:fld>
            <a:endParaRPr lang="en-GB" altLang="fr-FR"/>
          </a:p>
        </p:txBody>
      </p:sp>
      <p:pic>
        <p:nvPicPr>
          <p:cNvPr id="1031" name="Picture 7" descr="logotyp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436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75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1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49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lr>
          <a:srgbClr val="00528D"/>
        </a:buClr>
        <a:buSzPct val="80000"/>
        <a:buFont typeface="Arial" pitchFamily="34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lr>
          <a:srgbClr val="9EC3DE"/>
        </a:buClr>
        <a:buSzPct val="80000"/>
        <a:buFont typeface="Arial" pitchFamily="34" charset="0"/>
        <a:buChar char="●"/>
        <a:defRPr sz="22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●"/>
        <a:defRPr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499071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3444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82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219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8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1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2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497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87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25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25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0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6" tIns="43990" rIns="68526" bIns="439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97" tIns="0" rIns="1799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300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71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25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38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51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70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72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14210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339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8469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5598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7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5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5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4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3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D817B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 altLang="en-US" smtClean="0"/>
              <a:t>Maria Jepsen © etui (2017)</a:t>
            </a:r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45370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D817B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US" smtClean="0"/>
              <a:t>Monitoring and Impact </a:t>
            </a:r>
            <a:endParaRPr lang="en-GB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D817B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EE0C65-5D37-4036-A9C2-AC3E6A894A20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pic>
        <p:nvPicPr>
          <p:cNvPr id="1031" name="Picture 7" descr="logotyp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982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buChar char="●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●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10" tIns="43721" rIns="68110" bIns="4372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7" tIns="0" rIns="1788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92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29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6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291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21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45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498684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2987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297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1596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298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61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91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216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52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583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13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4439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20" tIns="43728" rIns="68120" bIns="4372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93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36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75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1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49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45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499071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3444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82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219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8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1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2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497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87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25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25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0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41" tIns="43741" rIns="68141" bIns="4374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95" tIns="0" rIns="17895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94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5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903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54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806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61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499845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4359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8880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3393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10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033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6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061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575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7099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611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6129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72" tIns="43761" rIns="68172" bIns="437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03" tIns="0" rIns="1790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95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72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945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418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890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61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1006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5732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0464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5190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722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55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81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906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33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366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090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819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214" tIns="43787" rIns="68214" bIns="4378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14" tIns="0" rIns="1791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96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00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001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50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003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40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96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36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92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255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7564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257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758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005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019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029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033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042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058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5064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0074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276" tIns="43826" rIns="68276" bIns="4382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31" tIns="0" rIns="1793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7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4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086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629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172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40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96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5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0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4880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0313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5748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71180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29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865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299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728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158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597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027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460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350" tIns="43872" rIns="68350" bIns="43872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50" tIns="0" rIns="1795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98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9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185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778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370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112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6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2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7599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3525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9454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75381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24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55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78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09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630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56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489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41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33" tIns="43928" rIns="68433" bIns="4392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72" tIns="0" rIns="1797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9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649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298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947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597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84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56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10708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7200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3693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0186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87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7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7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5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56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4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938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348663" cy="2448272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3000" b="1" dirty="0" smtClean="0">
                <a:latin typeface="+mn-lt"/>
              </a:rPr>
              <a:t>Workshop on Minimum Wages</a:t>
            </a:r>
            <a:br>
              <a:rPr lang="en-GB" sz="3000" b="1" dirty="0" smtClean="0">
                <a:latin typeface="+mn-lt"/>
              </a:rPr>
            </a:br>
            <a:r>
              <a:rPr lang="en-GB" sz="3000" b="1" dirty="0" smtClean="0">
                <a:latin typeface="+mn-lt"/>
              </a:rPr>
              <a:t>Lessons from recent experiences and European perspectives</a:t>
            </a:r>
            <a:br>
              <a:rPr lang="en-GB" sz="3000" b="1" dirty="0" smtClean="0">
                <a:latin typeface="+mn-lt"/>
              </a:rPr>
            </a:br>
            <a:r>
              <a:rPr lang="en-GB" sz="3000" b="1" dirty="0" smtClean="0">
                <a:latin typeface="+mn-lt"/>
              </a:rPr>
              <a:t/>
            </a:r>
            <a:br>
              <a:rPr lang="en-GB" sz="3000" b="1" dirty="0" smtClean="0">
                <a:latin typeface="+mn-lt"/>
              </a:rPr>
            </a:br>
            <a:r>
              <a:rPr lang="en-GB" sz="3000" dirty="0"/>
              <a:t/>
            </a:r>
            <a:br>
              <a:rPr lang="en-GB" sz="3000" dirty="0"/>
            </a:br>
            <a:endParaRPr lang="fr-BE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48543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levels</a:t>
            </a:r>
            <a:endParaRPr lang="fr-B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7669" y="1600200"/>
            <a:ext cx="5061025" cy="42767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10</a:t>
            </a:fld>
            <a:endParaRPr lang="en-GB" altLang="fr-FR"/>
          </a:p>
        </p:txBody>
      </p:sp>
      <p:sp>
        <p:nvSpPr>
          <p:cNvPr id="8" name="TextBox 7"/>
          <p:cNvSpPr txBox="1"/>
          <p:nvPr/>
        </p:nvSpPr>
        <p:spPr>
          <a:xfrm>
            <a:off x="684213" y="6021288"/>
            <a:ext cx="417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/>
              <a:t>S</a:t>
            </a:r>
            <a:r>
              <a:rPr lang="fr-BE" sz="1200" dirty="0" err="1" smtClean="0"/>
              <a:t>ouce</a:t>
            </a:r>
            <a:r>
              <a:rPr lang="fr-BE" sz="1200" dirty="0" smtClean="0"/>
              <a:t> : </a:t>
            </a:r>
            <a:r>
              <a:rPr lang="fr-BE" sz="1200" dirty="0" err="1" smtClean="0"/>
              <a:t>Schulten</a:t>
            </a:r>
            <a:r>
              <a:rPr lang="fr-BE" sz="1200" dirty="0" smtClean="0"/>
              <a:t> et al. (2016)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8432080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Key issue : </a:t>
            </a:r>
          </a:p>
          <a:p>
            <a:endParaRPr lang="fr-BE" dirty="0" smtClean="0"/>
          </a:p>
          <a:p>
            <a:pPr lvl="1"/>
            <a:r>
              <a:rPr lang="fr-BE" dirty="0" smtClean="0"/>
              <a:t>SMW – </a:t>
            </a:r>
            <a:r>
              <a:rPr lang="fr-BE" dirty="0" err="1" smtClean="0"/>
              <a:t>complement</a:t>
            </a:r>
            <a:r>
              <a:rPr lang="fr-BE" dirty="0" smtClean="0"/>
              <a:t> or substitutes CB – </a:t>
            </a:r>
            <a:r>
              <a:rPr lang="fr-BE" dirty="0" err="1" smtClean="0"/>
              <a:t>depends</a:t>
            </a:r>
            <a:r>
              <a:rPr lang="fr-BE" dirty="0" smtClean="0"/>
              <a:t> on country, </a:t>
            </a:r>
            <a:r>
              <a:rPr lang="fr-BE" dirty="0" err="1" smtClean="0"/>
              <a:t>eg</a:t>
            </a:r>
            <a:r>
              <a:rPr lang="fr-BE" dirty="0" smtClean="0"/>
              <a:t> NL versus CEE countries</a:t>
            </a:r>
          </a:p>
          <a:p>
            <a:pPr lvl="1"/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a ‘</a:t>
            </a:r>
            <a:r>
              <a:rPr lang="fr-BE" dirty="0" err="1" smtClean="0"/>
              <a:t>fair</a:t>
            </a:r>
            <a:r>
              <a:rPr lang="fr-BE" dirty="0" smtClean="0"/>
              <a:t>’ </a:t>
            </a:r>
            <a:r>
              <a:rPr lang="fr-BE" dirty="0" err="1" smtClean="0"/>
              <a:t>level</a:t>
            </a:r>
            <a:r>
              <a:rPr lang="fr-BE" dirty="0" smtClean="0"/>
              <a:t>?</a:t>
            </a:r>
          </a:p>
          <a:p>
            <a:pPr lvl="1"/>
            <a:r>
              <a:rPr lang="fr-BE" dirty="0" smtClean="0"/>
              <a:t>How to </a:t>
            </a:r>
            <a:r>
              <a:rPr lang="fr-BE" dirty="0" err="1" smtClean="0"/>
              <a:t>implement</a:t>
            </a:r>
            <a:r>
              <a:rPr lang="fr-BE" smtClean="0"/>
              <a:t>?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11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9869881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Recent</a:t>
            </a:r>
            <a:r>
              <a:rPr lang="fr-BE" dirty="0" smtClean="0"/>
              <a:t> </a:t>
            </a:r>
            <a:r>
              <a:rPr lang="fr-BE" dirty="0" err="1" smtClean="0"/>
              <a:t>developments</a:t>
            </a:r>
            <a:r>
              <a:rPr lang="fr-BE" dirty="0" smtClean="0"/>
              <a:t> on the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level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052736"/>
            <a:ext cx="8348663" cy="4276725"/>
          </a:xfrm>
        </p:spPr>
        <p:txBody>
          <a:bodyPr/>
          <a:lstStyle/>
          <a:p>
            <a:r>
              <a:rPr lang="fr-BE" dirty="0" smtClean="0"/>
              <a:t>New </a:t>
            </a:r>
            <a:r>
              <a:rPr lang="fr-BE" dirty="0" err="1" smtClean="0"/>
              <a:t>developments</a:t>
            </a:r>
            <a:r>
              <a:rPr lang="fr-BE" dirty="0" smtClean="0"/>
              <a:t> : </a:t>
            </a:r>
          </a:p>
          <a:p>
            <a:pPr lvl="1"/>
            <a:r>
              <a:rPr lang="fr-BE" dirty="0" err="1" smtClean="0"/>
              <a:t>Increase</a:t>
            </a:r>
            <a:r>
              <a:rPr lang="fr-BE" dirty="0" smtClean="0"/>
              <a:t> in in-</a:t>
            </a:r>
            <a:r>
              <a:rPr lang="fr-BE" dirty="0" err="1" smtClean="0"/>
              <a:t>work</a:t>
            </a:r>
            <a:r>
              <a:rPr lang="fr-BE" dirty="0" smtClean="0"/>
              <a:t>-</a:t>
            </a:r>
            <a:r>
              <a:rPr lang="fr-BE" dirty="0" err="1" smtClean="0"/>
              <a:t>poverty</a:t>
            </a:r>
            <a:endParaRPr lang="fr-BE" dirty="0" smtClean="0"/>
          </a:p>
          <a:p>
            <a:pPr lvl="1"/>
            <a:r>
              <a:rPr lang="fr-BE" dirty="0" smtClean="0"/>
              <a:t>Push </a:t>
            </a:r>
            <a:r>
              <a:rPr lang="fr-BE" dirty="0" err="1" smtClean="0"/>
              <a:t>from</a:t>
            </a:r>
            <a:r>
              <a:rPr lang="fr-BE" dirty="0" smtClean="0"/>
              <a:t> (certain) ETUC </a:t>
            </a:r>
            <a:r>
              <a:rPr lang="fr-BE" dirty="0" err="1" smtClean="0"/>
              <a:t>affiliates</a:t>
            </a:r>
            <a:endParaRPr lang="fr-BE" dirty="0" smtClean="0"/>
          </a:p>
          <a:p>
            <a:pPr lvl="1"/>
            <a:r>
              <a:rPr lang="fr-BE" dirty="0" smtClean="0"/>
              <a:t>DE </a:t>
            </a:r>
            <a:r>
              <a:rPr lang="fr-BE" dirty="0" err="1" smtClean="0"/>
              <a:t>gets</a:t>
            </a:r>
            <a:r>
              <a:rPr lang="fr-BE" dirty="0" smtClean="0"/>
              <a:t> minimum </a:t>
            </a:r>
            <a:r>
              <a:rPr lang="fr-BE" dirty="0" err="1" smtClean="0"/>
              <a:t>wage</a:t>
            </a:r>
            <a:endParaRPr lang="fr-BE" dirty="0" smtClean="0"/>
          </a:p>
          <a:p>
            <a:pPr lvl="1"/>
            <a:r>
              <a:rPr lang="fr-BE" dirty="0" smtClean="0"/>
              <a:t>Juncker</a:t>
            </a:r>
          </a:p>
          <a:p>
            <a:pPr lvl="1"/>
            <a:r>
              <a:rPr lang="fr-BE" dirty="0" smtClean="0"/>
              <a:t>(</a:t>
            </a:r>
            <a:r>
              <a:rPr lang="fr-BE" dirty="0" err="1" smtClean="0"/>
              <a:t>Semester</a:t>
            </a:r>
            <a:r>
              <a:rPr lang="fr-BE" dirty="0" smtClean="0"/>
              <a:t> and </a:t>
            </a:r>
            <a:r>
              <a:rPr lang="fr-BE" dirty="0" err="1" smtClean="0"/>
              <a:t>Trojka</a:t>
            </a:r>
            <a:r>
              <a:rPr lang="fr-BE" dirty="0" smtClean="0"/>
              <a:t> </a:t>
            </a:r>
            <a:r>
              <a:rPr lang="fr-BE" dirty="0" err="1" smtClean="0"/>
              <a:t>interferences</a:t>
            </a:r>
            <a:r>
              <a:rPr lang="fr-BE" dirty="0" smtClean="0"/>
              <a:t>)</a:t>
            </a:r>
          </a:p>
          <a:p>
            <a:pPr lvl="1"/>
            <a:endParaRPr lang="fr-BE" dirty="0"/>
          </a:p>
          <a:p>
            <a:r>
              <a:rPr lang="fr-BE" dirty="0" smtClean="0"/>
              <a:t>ETUC (March 2017) : </a:t>
            </a:r>
          </a:p>
          <a:p>
            <a:pPr lvl="1"/>
            <a:r>
              <a:rPr lang="fr-BE" dirty="0" smtClean="0"/>
              <a:t>Part of </a:t>
            </a:r>
            <a:r>
              <a:rPr lang="fr-BE" dirty="0" err="1" smtClean="0"/>
              <a:t>macro-economic</a:t>
            </a:r>
            <a:r>
              <a:rPr lang="fr-BE" dirty="0" smtClean="0"/>
              <a:t> </a:t>
            </a:r>
            <a:r>
              <a:rPr lang="fr-BE" dirty="0" err="1" smtClean="0"/>
              <a:t>reorientation</a:t>
            </a:r>
            <a:endParaRPr lang="fr-BE" dirty="0" smtClean="0"/>
          </a:p>
          <a:p>
            <a:pPr lvl="1"/>
            <a:r>
              <a:rPr lang="fr-BE" dirty="0" smtClean="0"/>
              <a:t>Common </a:t>
            </a:r>
            <a:r>
              <a:rPr lang="fr-BE" dirty="0" err="1" smtClean="0"/>
              <a:t>understanding</a:t>
            </a:r>
            <a:r>
              <a:rPr lang="fr-BE" dirty="0" smtClean="0"/>
              <a:t> of </a:t>
            </a:r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appropriate</a:t>
            </a:r>
            <a:r>
              <a:rPr lang="fr-BE" dirty="0" smtClean="0"/>
              <a:t> </a:t>
            </a:r>
            <a:r>
              <a:rPr lang="fr-BE" dirty="0" err="1" smtClean="0"/>
              <a:t>level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endParaRPr lang="fr-BE" dirty="0" smtClean="0"/>
          </a:p>
          <a:p>
            <a:pPr lvl="1"/>
            <a:r>
              <a:rPr lang="fr-BE" dirty="0" err="1" smtClean="0"/>
              <a:t>Remains</a:t>
            </a:r>
            <a:r>
              <a:rPr lang="fr-BE" dirty="0" smtClean="0"/>
              <a:t> national and social </a:t>
            </a:r>
            <a:r>
              <a:rPr lang="fr-BE" dirty="0" err="1" smtClean="0"/>
              <a:t>partners</a:t>
            </a:r>
            <a:r>
              <a:rPr lang="fr-BE" dirty="0" smtClean="0"/>
              <a:t> </a:t>
            </a:r>
            <a:r>
              <a:rPr lang="fr-BE" dirty="0" err="1" smtClean="0"/>
              <a:t>competence</a:t>
            </a:r>
            <a:endParaRPr lang="fr-BE" dirty="0" smtClean="0"/>
          </a:p>
          <a:p>
            <a:pPr lvl="1"/>
            <a:r>
              <a:rPr lang="fr-BE" dirty="0" smtClean="0"/>
              <a:t>SP to set the minimum </a:t>
            </a:r>
            <a:r>
              <a:rPr lang="fr-BE" dirty="0" err="1" smtClean="0"/>
              <a:t>wage</a:t>
            </a:r>
            <a:r>
              <a:rPr lang="fr-BE" dirty="0" smtClean="0"/>
              <a:t> and </a:t>
            </a:r>
            <a:r>
              <a:rPr lang="fr-BE" dirty="0" err="1" smtClean="0"/>
              <a:t>implement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12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548904500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Outlook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Depends</a:t>
            </a:r>
            <a:endParaRPr lang="fr-BE" dirty="0" smtClean="0"/>
          </a:p>
          <a:p>
            <a:pPr lvl="1"/>
            <a:endParaRPr lang="fr-BE" dirty="0"/>
          </a:p>
          <a:p>
            <a:pPr lvl="2"/>
            <a:r>
              <a:rPr lang="fr-BE" dirty="0" smtClean="0"/>
              <a:t>Position of (in </a:t>
            </a:r>
            <a:r>
              <a:rPr lang="fr-BE" dirty="0" err="1" smtClean="0"/>
              <a:t>particular</a:t>
            </a:r>
            <a:r>
              <a:rPr lang="fr-BE" dirty="0" smtClean="0"/>
              <a:t>) </a:t>
            </a:r>
            <a:r>
              <a:rPr lang="fr-BE" dirty="0" err="1" smtClean="0"/>
              <a:t>Nordic</a:t>
            </a:r>
            <a:r>
              <a:rPr lang="fr-BE" dirty="0" smtClean="0"/>
              <a:t> unions</a:t>
            </a:r>
          </a:p>
          <a:p>
            <a:pPr lvl="2"/>
            <a:r>
              <a:rPr lang="fr-BE" dirty="0" err="1" smtClean="0"/>
              <a:t>Ability</a:t>
            </a:r>
            <a:r>
              <a:rPr lang="fr-BE" dirty="0" smtClean="0"/>
              <a:t> to </a:t>
            </a:r>
            <a:r>
              <a:rPr lang="fr-BE" dirty="0" err="1" smtClean="0"/>
              <a:t>find</a:t>
            </a:r>
            <a:r>
              <a:rPr lang="fr-BE" dirty="0" smtClean="0"/>
              <a:t> </a:t>
            </a:r>
            <a:r>
              <a:rPr lang="fr-BE" dirty="0" err="1" smtClean="0"/>
              <a:t>mechanisme</a:t>
            </a:r>
            <a:r>
              <a:rPr lang="fr-BE" dirty="0" smtClean="0"/>
              <a:t> </a:t>
            </a:r>
          </a:p>
          <a:p>
            <a:pPr lvl="2"/>
            <a:r>
              <a:rPr lang="fr-BE" dirty="0" err="1" smtClean="0"/>
              <a:t>Political</a:t>
            </a:r>
            <a:r>
              <a:rPr lang="fr-BE" dirty="0" smtClean="0"/>
              <a:t> </a:t>
            </a:r>
            <a:r>
              <a:rPr lang="fr-BE" dirty="0" err="1" smtClean="0"/>
              <a:t>opportunity</a:t>
            </a:r>
            <a:r>
              <a:rPr lang="fr-BE" dirty="0" smtClean="0"/>
              <a:t> and </a:t>
            </a:r>
            <a:r>
              <a:rPr lang="fr-BE" dirty="0" err="1" smtClean="0"/>
              <a:t>risks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13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3278726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Outline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</a:p>
          <a:p>
            <a:endParaRPr lang="fr-BE" dirty="0"/>
          </a:p>
          <a:p>
            <a:r>
              <a:rPr lang="fr-BE" dirty="0" err="1" smtClean="0"/>
              <a:t>Why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so</a:t>
            </a:r>
            <a:r>
              <a:rPr lang="fr-BE" dirty="0" smtClean="0"/>
              <a:t> </a:t>
            </a:r>
            <a:r>
              <a:rPr lang="fr-BE" dirty="0" err="1" smtClean="0"/>
              <a:t>difficult</a:t>
            </a:r>
            <a:r>
              <a:rPr lang="fr-BE" dirty="0" smtClean="0"/>
              <a:t>?</a:t>
            </a:r>
          </a:p>
          <a:p>
            <a:endParaRPr lang="fr-BE" dirty="0"/>
          </a:p>
          <a:p>
            <a:r>
              <a:rPr lang="fr-BE" dirty="0" err="1" smtClean="0"/>
              <a:t>Recent</a:t>
            </a:r>
            <a:r>
              <a:rPr lang="fr-BE" dirty="0" smtClean="0"/>
              <a:t> </a:t>
            </a:r>
            <a:r>
              <a:rPr lang="fr-BE" dirty="0" err="1" smtClean="0"/>
              <a:t>developments</a:t>
            </a:r>
            <a:r>
              <a:rPr lang="fr-BE" dirty="0" smtClean="0"/>
              <a:t> at the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level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Outlook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6965314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0728"/>
            <a:ext cx="8348663" cy="4896197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/>
              <a:t>Long standing issue :</a:t>
            </a:r>
          </a:p>
          <a:p>
            <a:endParaRPr lang="fr-BE" dirty="0" smtClean="0"/>
          </a:p>
          <a:p>
            <a:r>
              <a:rPr lang="fr-BE" dirty="0" smtClean="0"/>
              <a:t>1993 – </a:t>
            </a:r>
            <a:r>
              <a:rPr lang="fr-BE" dirty="0" err="1" smtClean="0"/>
              <a:t>European</a:t>
            </a:r>
            <a:r>
              <a:rPr lang="fr-BE" dirty="0" smtClean="0"/>
              <a:t> Commission on </a:t>
            </a:r>
            <a:r>
              <a:rPr lang="fr-BE" dirty="0" err="1" smtClean="0"/>
              <a:t>equitable</a:t>
            </a:r>
            <a:r>
              <a:rPr lang="fr-BE" dirty="0" smtClean="0"/>
              <a:t> </a:t>
            </a:r>
            <a:r>
              <a:rPr lang="fr-BE" dirty="0" err="1" smtClean="0"/>
              <a:t>wages</a:t>
            </a:r>
            <a:endParaRPr lang="fr-BE" dirty="0"/>
          </a:p>
          <a:p>
            <a:r>
              <a:rPr lang="fr-BE" dirty="0" smtClean="0"/>
              <a:t>2004 – French </a:t>
            </a:r>
            <a:r>
              <a:rPr lang="fr-BE" dirty="0" err="1" smtClean="0"/>
              <a:t>socialists</a:t>
            </a:r>
            <a:endParaRPr lang="fr-BE" dirty="0" smtClean="0"/>
          </a:p>
          <a:p>
            <a:r>
              <a:rPr lang="fr-BE" dirty="0" smtClean="0"/>
              <a:t>2006 – Delors</a:t>
            </a:r>
          </a:p>
          <a:p>
            <a:r>
              <a:rPr lang="fr-BE" dirty="0" smtClean="0"/>
              <a:t>2007 –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Parliament</a:t>
            </a:r>
            <a:r>
              <a:rPr lang="fr-BE" dirty="0" smtClean="0"/>
              <a:t> calls for 60% of </a:t>
            </a:r>
            <a:r>
              <a:rPr lang="fr-BE" dirty="0" err="1" smtClean="0"/>
              <a:t>average</a:t>
            </a:r>
            <a:r>
              <a:rPr lang="fr-BE" dirty="0" smtClean="0"/>
              <a:t> </a:t>
            </a:r>
            <a:r>
              <a:rPr lang="fr-BE" dirty="0" err="1" smtClean="0"/>
              <a:t>wage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2014 – Juncker </a:t>
            </a:r>
            <a:r>
              <a:rPr lang="fr-BE" dirty="0" err="1" smtClean="0"/>
              <a:t>runs</a:t>
            </a:r>
            <a:r>
              <a:rPr lang="fr-BE" dirty="0" smtClean="0"/>
              <a:t> for President of Commission on </a:t>
            </a:r>
            <a:r>
              <a:rPr lang="fr-BE" dirty="0" err="1" smtClean="0"/>
              <a:t>this</a:t>
            </a:r>
            <a:r>
              <a:rPr lang="fr-BE" dirty="0" smtClean="0"/>
              <a:t> bill</a:t>
            </a:r>
          </a:p>
          <a:p>
            <a:r>
              <a:rPr lang="fr-BE" dirty="0" smtClean="0"/>
              <a:t>2017 – Juncker </a:t>
            </a:r>
            <a:r>
              <a:rPr lang="fr-BE" dirty="0" err="1" smtClean="0"/>
              <a:t>announces</a:t>
            </a:r>
            <a:r>
              <a:rPr lang="fr-BE" dirty="0" smtClean="0"/>
              <a:t> a </a:t>
            </a:r>
            <a:r>
              <a:rPr lang="fr-BE" dirty="0" err="1" smtClean="0"/>
              <a:t>European</a:t>
            </a:r>
            <a:r>
              <a:rPr lang="fr-BE" dirty="0" smtClean="0"/>
              <a:t> minimum </a:t>
            </a:r>
            <a:r>
              <a:rPr lang="fr-BE" dirty="0" err="1" smtClean="0"/>
              <a:t>wage</a:t>
            </a:r>
            <a:r>
              <a:rPr lang="fr-BE" dirty="0" smtClean="0"/>
              <a:t> on the 27 </a:t>
            </a:r>
            <a:r>
              <a:rPr lang="fr-BE" dirty="0" err="1" smtClean="0"/>
              <a:t>January</a:t>
            </a:r>
            <a:r>
              <a:rPr lang="fr-BE" dirty="0" smtClean="0"/>
              <a:t> 2017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8311886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Why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so</a:t>
            </a:r>
            <a:r>
              <a:rPr lang="fr-BE" dirty="0" smtClean="0"/>
              <a:t> </a:t>
            </a:r>
            <a:r>
              <a:rPr lang="fr-BE" dirty="0" err="1" smtClean="0"/>
              <a:t>difficult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regimes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levels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Excluded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Competences</a:t>
            </a:r>
            <a:r>
              <a:rPr lang="fr-BE" dirty="0" smtClean="0"/>
              <a:t> (TFEU 153.5)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7075497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regimes</a:t>
            </a:r>
            <a:endParaRPr lang="fr-B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128344"/>
            <a:ext cx="6303648" cy="46656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5</a:t>
            </a:fld>
            <a:endParaRPr lang="en-GB" altLang="fr-FR"/>
          </a:p>
        </p:txBody>
      </p:sp>
      <p:sp>
        <p:nvSpPr>
          <p:cNvPr id="3" name="TextBox 2"/>
          <p:cNvSpPr txBox="1"/>
          <p:nvPr/>
        </p:nvSpPr>
        <p:spPr>
          <a:xfrm>
            <a:off x="684213" y="6021288"/>
            <a:ext cx="417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/>
              <a:t>S</a:t>
            </a:r>
            <a:r>
              <a:rPr lang="fr-BE" sz="1200" dirty="0" err="1" smtClean="0"/>
              <a:t>ouce</a:t>
            </a:r>
            <a:r>
              <a:rPr lang="fr-BE" sz="1200" dirty="0" smtClean="0"/>
              <a:t> : </a:t>
            </a:r>
            <a:r>
              <a:rPr lang="fr-BE" sz="1200" dirty="0" err="1" smtClean="0"/>
              <a:t>Schulten</a:t>
            </a:r>
            <a:r>
              <a:rPr lang="fr-BE" sz="1200" dirty="0" smtClean="0"/>
              <a:t> et al. (2016)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16492173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regimes</a:t>
            </a:r>
            <a:endParaRPr lang="fr-B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796102"/>
            <a:ext cx="7128792" cy="513393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6</a:t>
            </a:fld>
            <a:endParaRPr lang="en-GB" altLang="fr-FR"/>
          </a:p>
        </p:txBody>
      </p:sp>
      <p:sp>
        <p:nvSpPr>
          <p:cNvPr id="8" name="TextBox 7"/>
          <p:cNvSpPr txBox="1"/>
          <p:nvPr/>
        </p:nvSpPr>
        <p:spPr>
          <a:xfrm>
            <a:off x="684213" y="6021288"/>
            <a:ext cx="417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/>
              <a:t>S</a:t>
            </a:r>
            <a:r>
              <a:rPr lang="fr-BE" sz="1200" dirty="0" err="1" smtClean="0"/>
              <a:t>ouce</a:t>
            </a:r>
            <a:r>
              <a:rPr lang="fr-BE" sz="1200" dirty="0" smtClean="0"/>
              <a:t> : </a:t>
            </a:r>
            <a:r>
              <a:rPr lang="fr-BE" sz="1200" dirty="0" err="1" smtClean="0"/>
              <a:t>Schulten</a:t>
            </a:r>
            <a:r>
              <a:rPr lang="fr-BE" sz="1200" dirty="0" smtClean="0"/>
              <a:t> et al. (2016)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55361646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levels</a:t>
            </a:r>
            <a:endParaRPr lang="fr-B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753076"/>
            <a:ext cx="5328592" cy="51524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7</a:t>
            </a:fld>
            <a:endParaRPr lang="en-GB" altLang="fr-FR"/>
          </a:p>
        </p:txBody>
      </p:sp>
      <p:sp>
        <p:nvSpPr>
          <p:cNvPr id="8" name="TextBox 7"/>
          <p:cNvSpPr txBox="1"/>
          <p:nvPr/>
        </p:nvSpPr>
        <p:spPr>
          <a:xfrm>
            <a:off x="684213" y="6021288"/>
            <a:ext cx="417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/>
              <a:t>S</a:t>
            </a:r>
            <a:r>
              <a:rPr lang="fr-BE" sz="1200" dirty="0" err="1" smtClean="0"/>
              <a:t>ouce</a:t>
            </a:r>
            <a:r>
              <a:rPr lang="fr-BE" sz="1200" dirty="0" smtClean="0"/>
              <a:t> : </a:t>
            </a:r>
            <a:r>
              <a:rPr lang="fr-BE" sz="1200" dirty="0" err="1" smtClean="0"/>
              <a:t>Schulten</a:t>
            </a:r>
            <a:r>
              <a:rPr lang="fr-BE" sz="1200" dirty="0" smtClean="0"/>
              <a:t> et al. (2016)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84339776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levels</a:t>
            </a:r>
            <a:endParaRPr lang="fr-B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092" y="1600200"/>
            <a:ext cx="5362179" cy="42767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8</a:t>
            </a:fld>
            <a:endParaRPr lang="en-GB" altLang="fr-FR"/>
          </a:p>
        </p:txBody>
      </p:sp>
      <p:sp>
        <p:nvSpPr>
          <p:cNvPr id="8" name="TextBox 7"/>
          <p:cNvSpPr txBox="1"/>
          <p:nvPr/>
        </p:nvSpPr>
        <p:spPr>
          <a:xfrm>
            <a:off x="684213" y="6021288"/>
            <a:ext cx="417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/>
              <a:t>S</a:t>
            </a:r>
            <a:r>
              <a:rPr lang="fr-BE" sz="1200" dirty="0" err="1" smtClean="0"/>
              <a:t>ouce</a:t>
            </a:r>
            <a:r>
              <a:rPr lang="fr-BE" sz="1200" dirty="0" smtClean="0"/>
              <a:t> : </a:t>
            </a:r>
            <a:r>
              <a:rPr lang="fr-BE" sz="1200" dirty="0" err="1" smtClean="0"/>
              <a:t>Schulten</a:t>
            </a:r>
            <a:r>
              <a:rPr lang="fr-BE" sz="1200" dirty="0" smtClean="0"/>
              <a:t> et al. (2016)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15316836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levels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Maria Jepsen © etui (2017)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2FED-0780-4EEB-951E-B9AE4361AB55}" type="slidenum">
              <a:rPr lang="en-GB" altLang="fr-FR" smtClean="0"/>
              <a:pPr/>
              <a:t>9</a:t>
            </a:fld>
            <a:endParaRPr lang="en-GB" alt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097" y="704850"/>
            <a:ext cx="6449656" cy="5733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6253986"/>
            <a:ext cx="417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/>
              <a:t>S</a:t>
            </a:r>
            <a:r>
              <a:rPr lang="fr-BE" sz="1200" dirty="0" err="1" smtClean="0"/>
              <a:t>ouce</a:t>
            </a:r>
            <a:r>
              <a:rPr lang="fr-BE" sz="1200" dirty="0" smtClean="0"/>
              <a:t> : </a:t>
            </a:r>
            <a:r>
              <a:rPr lang="fr-BE" sz="1200" dirty="0" err="1" smtClean="0"/>
              <a:t>Schulten</a:t>
            </a:r>
            <a:r>
              <a:rPr lang="fr-BE" sz="1200" dirty="0" smtClean="0"/>
              <a:t> et al. (2016)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371130395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screencombi2">
  <a:themeElements>
    <a:clrScheme name="ETUI_Onscreen 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4D9E4"/>
      </a:accent1>
      <a:accent2>
        <a:srgbClr val="9EC3DE"/>
      </a:accent2>
      <a:accent3>
        <a:srgbClr val="FFFFFF"/>
      </a:accent3>
      <a:accent4>
        <a:srgbClr val="000000"/>
      </a:accent4>
      <a:accent5>
        <a:srgbClr val="DEE9EF"/>
      </a:accent5>
      <a:accent6>
        <a:srgbClr val="8FB0C9"/>
      </a:accent6>
      <a:hlink>
        <a:srgbClr val="003F72"/>
      </a:hlink>
      <a:folHlink>
        <a:srgbClr val="003F72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nscreen0">
  <a:themeElements>
    <a:clrScheme name="ETUI_Onscreen 10">
      <a:dk1>
        <a:srgbClr val="000000"/>
      </a:dk1>
      <a:lt1>
        <a:srgbClr val="FFFFFF"/>
      </a:lt1>
      <a:dk2>
        <a:srgbClr val="FFFFFF"/>
      </a:dk2>
      <a:lt2>
        <a:srgbClr val="C0C0C0"/>
      </a:lt2>
      <a:accent1>
        <a:srgbClr val="C0C0C0"/>
      </a:accent1>
      <a:accent2>
        <a:srgbClr val="777777"/>
      </a:accent2>
      <a:accent3>
        <a:srgbClr val="FFFFFF"/>
      </a:accent3>
      <a:accent4>
        <a:srgbClr val="000000"/>
      </a:accent4>
      <a:accent5>
        <a:srgbClr val="DCDCDC"/>
      </a:accent5>
      <a:accent6>
        <a:srgbClr val="6B6B6B"/>
      </a:accent6>
      <a:hlink>
        <a:srgbClr val="000000"/>
      </a:hlink>
      <a:folHlink>
        <a:srgbClr val="000000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10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6B6B6B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Onscreencombi2</Template>
  <TotalTime>8284</TotalTime>
  <Words>385</Words>
  <Application>Microsoft Office PowerPoint</Application>
  <PresentationFormat>Affichage à l'écran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13</vt:i4>
      </vt:variant>
    </vt:vector>
  </HeadingPairs>
  <TitlesOfParts>
    <vt:vector size="27" baseType="lpstr">
      <vt:lpstr>Arial</vt:lpstr>
      <vt:lpstr>Calibri</vt:lpstr>
      <vt:lpstr>Foundry Journal Book</vt:lpstr>
      <vt:lpstr>Onscreencombi2</vt:lpstr>
      <vt:lpstr>Bench2014</vt:lpstr>
      <vt:lpstr>1_Bench2014</vt:lpstr>
      <vt:lpstr>2_Bench2014</vt:lpstr>
      <vt:lpstr>3_Bench2014</vt:lpstr>
      <vt:lpstr>4_Bench2014</vt:lpstr>
      <vt:lpstr>5_Bench2014</vt:lpstr>
      <vt:lpstr>6_Bench2014</vt:lpstr>
      <vt:lpstr>7_Bench2014</vt:lpstr>
      <vt:lpstr>8_Bench2014</vt:lpstr>
      <vt:lpstr>Onscreen0</vt:lpstr>
      <vt:lpstr>Workshop on Minimum Wages Lessons from recent experiences and European perspectives   </vt:lpstr>
      <vt:lpstr>Outline</vt:lpstr>
      <vt:lpstr>Introduction</vt:lpstr>
      <vt:lpstr>Why is it so difficult?</vt:lpstr>
      <vt:lpstr>1. Different regimes</vt:lpstr>
      <vt:lpstr>1. Different regimes</vt:lpstr>
      <vt:lpstr>2. Different levels</vt:lpstr>
      <vt:lpstr>2. Different levels</vt:lpstr>
      <vt:lpstr>2. Different levels</vt:lpstr>
      <vt:lpstr>2. Different levels</vt:lpstr>
      <vt:lpstr>Présentation PowerPoint</vt:lpstr>
      <vt:lpstr>Recent developments on the European level</vt:lpstr>
      <vt:lpstr>Outlook</vt:lpstr>
    </vt:vector>
  </TitlesOfParts>
  <Company>ETUI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Unions’ strategies</dc:title>
  <dc:creator>VANDAELE, Kurt</dc:creator>
  <cp:lastModifiedBy>Invite</cp:lastModifiedBy>
  <cp:revision>514</cp:revision>
  <cp:lastPrinted>2015-03-18T09:57:34Z</cp:lastPrinted>
  <dcterms:created xsi:type="dcterms:W3CDTF">2012-08-28T14:22:27Z</dcterms:created>
  <dcterms:modified xsi:type="dcterms:W3CDTF">2017-10-20T14:04:19Z</dcterms:modified>
</cp:coreProperties>
</file>