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6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7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8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9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10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878" r:id="rId2"/>
    <p:sldMasterId id="2147483881" r:id="rId3"/>
    <p:sldMasterId id="2147483884" r:id="rId4"/>
    <p:sldMasterId id="2147483887" r:id="rId5"/>
    <p:sldMasterId id="2147484013" r:id="rId6"/>
    <p:sldMasterId id="2147484016" r:id="rId7"/>
    <p:sldMasterId id="2147484019" r:id="rId8"/>
    <p:sldMasterId id="2147484022" r:id="rId9"/>
    <p:sldMasterId id="2147484025" r:id="rId10"/>
    <p:sldMasterId id="2147484301" r:id="rId11"/>
  </p:sldMasterIdLst>
  <p:notesMasterIdLst>
    <p:notesMasterId r:id="rId25"/>
  </p:notesMasterIdLst>
  <p:handoutMasterIdLst>
    <p:handoutMasterId r:id="rId26"/>
  </p:handoutMasterIdLst>
  <p:sldIdLst>
    <p:sldId id="420" r:id="rId12"/>
    <p:sldId id="429" r:id="rId13"/>
    <p:sldId id="428" r:id="rId14"/>
    <p:sldId id="430" r:id="rId15"/>
    <p:sldId id="421" r:id="rId16"/>
    <p:sldId id="422" r:id="rId17"/>
    <p:sldId id="424" r:id="rId18"/>
    <p:sldId id="425" r:id="rId19"/>
    <p:sldId id="426" r:id="rId20"/>
    <p:sldId id="427" r:id="rId21"/>
    <p:sldId id="423" r:id="rId22"/>
    <p:sldId id="431" r:id="rId23"/>
    <p:sldId id="432" r:id="rId24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2438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0646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62075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14513" indent="31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111111"/>
    <a:srgbClr val="004D86"/>
    <a:srgbClr val="0067B4"/>
    <a:srgbClr val="808080"/>
    <a:srgbClr val="5F5F5F"/>
    <a:srgbClr val="B2B2B2"/>
    <a:srgbClr val="DDDDDD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76" autoAdjust="0"/>
    <p:restoredTop sz="94660"/>
  </p:normalViewPr>
  <p:slideViewPr>
    <p:cSldViewPr>
      <p:cViewPr varScale="1">
        <p:scale>
          <a:sx n="83" d="100"/>
          <a:sy n="83" d="100"/>
        </p:scale>
        <p:origin x="1642" y="67"/>
      </p:cViewPr>
      <p:guideLst>
        <p:guide orient="horz" pos="2160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650" y="139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BE" alt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7AA8DB-CFE9-48DB-8AB4-1DD2D943D02F}" type="datetimeFigureOut">
              <a:rPr lang="fr-BE" altLang="fr-FR"/>
              <a:pPr/>
              <a:t>20-10-17</a:t>
            </a:fld>
            <a:endParaRPr lang="fr-BE" alt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BE" alt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18EF3E-03E0-4539-9B33-B0A4F16006E6}" type="slidenum">
              <a:rPr lang="fr-BE" altLang="fr-FR"/>
              <a:pPr/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150041485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 altLang="fr-FR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6463"/>
            <a:ext cx="5435600" cy="4465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fr-F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826BB2-7AFC-4B37-906C-FA409C14DB71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8174756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243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0646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6207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145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71872" algn="l" defTabSz="90875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26254" algn="l" defTabSz="90875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180625" algn="l" defTabSz="90875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35002" algn="l" defTabSz="90875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826BB2-7AFC-4B37-906C-FA409C14DB71}" type="slidenum">
              <a:rPr lang="en-GB" altLang="fr-FR" smtClean="0"/>
              <a:pPr/>
              <a:t>6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532339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575" y="6207125"/>
            <a:ext cx="9144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798639"/>
            <a:ext cx="5686424" cy="507831"/>
          </a:xfrm>
          <a:solidFill>
            <a:srgbClr val="003F72"/>
          </a:solidFill>
          <a:extLst/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93" y="3598932"/>
            <a:ext cx="8348663" cy="365125"/>
          </a:xfrm>
          <a:extLst/>
        </p:spPr>
        <p:txBody>
          <a:bodyPr lIns="0" rIns="0"/>
          <a:lstStyle>
            <a:lvl1pPr marL="0" indent="0">
              <a:buFont typeface="Arial" charset="0"/>
              <a:buNone/>
              <a:defRPr>
                <a:solidFill>
                  <a:srgbClr val="00528D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52266351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fr-FR" smtClean="0"/>
              <a:t>Monitoring and Impact </a:t>
            </a:r>
            <a:endParaRPr lang="en-GB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F26C60-99D0-4A63-8A62-1210815ED804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885827438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540" y="323920"/>
            <a:ext cx="2085975" cy="5553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323920"/>
            <a:ext cx="6110288" cy="5553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fr-FR" smtClean="0"/>
              <a:t>Monitoring and Impact </a:t>
            </a:r>
            <a:endParaRPr lang="en-GB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EE250F-B2C9-4F71-8E77-C8C6D06293EE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956541775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>
            <a:lvl1pPr marL="1131189" indent="-1131189">
              <a:tabLst/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0" y="497664"/>
            <a:ext cx="9144000" cy="5847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0" y="6416348"/>
            <a:ext cx="9144000" cy="441654"/>
          </a:xfrm>
        </p:spPr>
        <p:txBody>
          <a:bodyPr lIns="68110" rIns="68110" anchor="b"/>
          <a:lstStyle>
            <a:lvl1pPr marL="674710" indent="-674710" algn="l">
              <a:defRPr lang="en-US" sz="1300" dirty="0" smtClean="0">
                <a:solidFill>
                  <a:schemeClr val="tx1"/>
                </a:solidFill>
                <a:latin typeface="+mj-lt"/>
              </a:defRPr>
            </a:lvl1pPr>
            <a:lvl2pPr marL="674710" indent="-674710" algn="l">
              <a:defRPr lang="en-US" sz="13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74710" indent="-674710" algn="l">
              <a:defRPr lang="en-US" sz="1300" dirty="0" smtClean="0">
                <a:solidFill>
                  <a:schemeClr val="tx1"/>
                </a:solidFill>
                <a:latin typeface="+mj-lt"/>
              </a:defRPr>
            </a:lvl3pPr>
            <a:lvl4pPr marL="674710" indent="-674710" algn="l">
              <a:defRPr lang="en-US" sz="1300" dirty="0" smtClean="0">
                <a:solidFill>
                  <a:schemeClr val="tx1"/>
                </a:solidFill>
                <a:latin typeface="+mj-lt"/>
              </a:defRPr>
            </a:lvl4pPr>
            <a:lvl5pPr marL="674710" indent="-674710" algn="l">
              <a:defRPr lang="fr-BE" sz="1300" dirty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25739600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592391"/>
            <a:ext cx="5686424" cy="1103959"/>
          </a:xfrm>
          <a:extLst/>
        </p:spPr>
        <p:txBody>
          <a:bodyPr lIns="0" rIns="0"/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title style</a:t>
            </a:r>
            <a:endParaRPr lang="en-US" altLang="fr-FR" noProof="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94" y="3598864"/>
            <a:ext cx="8348663" cy="200055"/>
          </a:xfrm>
          <a:extLst/>
        </p:spPr>
        <p:txBody>
          <a:bodyPr lIns="0" rIns="0">
            <a:spAutoFit/>
          </a:bodyPr>
          <a:lstStyle>
            <a:lvl1pPr marL="0" indent="0">
              <a:buFont typeface="Arial" charset="0"/>
              <a:buNone/>
              <a:defRPr>
                <a:solidFill>
                  <a:schemeClr val="hlink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subtitle style</a:t>
            </a:r>
            <a:endParaRPr lang="en-US" altLang="fr-FR" noProof="0" dirty="0" smtClean="0"/>
          </a:p>
        </p:txBody>
      </p:sp>
    </p:spTree>
    <p:extLst>
      <p:ext uri="{BB962C8B-B14F-4D97-AF65-F5344CB8AC3E}">
        <p14:creationId xmlns:p14="http://schemas.microsoft.com/office/powerpoint/2010/main" val="9613257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>
            <a:lvl1pPr marL="1131364" indent="-1131364">
              <a:tabLst/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0" y="497664"/>
            <a:ext cx="9144000" cy="5847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0" y="6416348"/>
            <a:ext cx="9144000" cy="441654"/>
          </a:xfrm>
        </p:spPr>
        <p:txBody>
          <a:bodyPr lIns="68120" rIns="68120" anchor="b"/>
          <a:lstStyle>
            <a:lvl1pPr marL="674814" indent="-674814" algn="l">
              <a:defRPr lang="en-US" sz="1300" dirty="0" smtClean="0">
                <a:solidFill>
                  <a:schemeClr val="tx1"/>
                </a:solidFill>
                <a:latin typeface="+mj-lt"/>
              </a:defRPr>
            </a:lvl1pPr>
            <a:lvl2pPr marL="674814" indent="-674814" algn="l">
              <a:defRPr lang="en-US" sz="13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74814" indent="-674814" algn="l">
              <a:defRPr lang="en-US" sz="1300" dirty="0" smtClean="0">
                <a:solidFill>
                  <a:schemeClr val="tx1"/>
                </a:solidFill>
                <a:latin typeface="+mj-lt"/>
              </a:defRPr>
            </a:lvl3pPr>
            <a:lvl4pPr marL="674814" indent="-674814" algn="l">
              <a:defRPr lang="en-US" sz="1300" dirty="0" smtClean="0">
                <a:solidFill>
                  <a:schemeClr val="tx1"/>
                </a:solidFill>
                <a:latin typeface="+mj-lt"/>
              </a:defRPr>
            </a:lvl4pPr>
            <a:lvl5pPr marL="674814" indent="-674814" algn="l">
              <a:defRPr lang="fr-BE" sz="1300" dirty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66437752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592383"/>
            <a:ext cx="5686424" cy="1103973"/>
          </a:xfrm>
          <a:extLst/>
        </p:spPr>
        <p:txBody>
          <a:bodyPr lIns="0" rIns="0"/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title style</a:t>
            </a:r>
            <a:endParaRPr lang="en-US" altLang="fr-FR" noProof="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93" y="3598864"/>
            <a:ext cx="8348663" cy="200055"/>
          </a:xfrm>
          <a:extLst/>
        </p:spPr>
        <p:txBody>
          <a:bodyPr lIns="0" rIns="0">
            <a:spAutoFit/>
          </a:bodyPr>
          <a:lstStyle>
            <a:lvl1pPr marL="0" indent="0">
              <a:buFont typeface="Arial" charset="0"/>
              <a:buNone/>
              <a:defRPr>
                <a:solidFill>
                  <a:schemeClr val="hlink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subtitle style</a:t>
            </a:r>
            <a:endParaRPr lang="en-US" altLang="fr-FR" noProof="0" dirty="0" smtClean="0"/>
          </a:p>
        </p:txBody>
      </p:sp>
    </p:spTree>
    <p:extLst>
      <p:ext uri="{BB962C8B-B14F-4D97-AF65-F5344CB8AC3E}">
        <p14:creationId xmlns:p14="http://schemas.microsoft.com/office/powerpoint/2010/main" val="284189925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>
            <a:lvl1pPr marL="1131715" indent="-1131715">
              <a:tabLst/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0" y="497664"/>
            <a:ext cx="9144000" cy="5847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0" y="6416348"/>
            <a:ext cx="9144000" cy="441654"/>
          </a:xfrm>
        </p:spPr>
        <p:txBody>
          <a:bodyPr lIns="68141" rIns="68141" anchor="b"/>
          <a:lstStyle>
            <a:lvl1pPr marL="675022" indent="-675022" algn="l">
              <a:defRPr lang="en-US" sz="1300" dirty="0" smtClean="0">
                <a:solidFill>
                  <a:schemeClr val="tx1"/>
                </a:solidFill>
                <a:latin typeface="+mj-lt"/>
              </a:defRPr>
            </a:lvl1pPr>
            <a:lvl2pPr marL="675022" indent="-675022" algn="l">
              <a:defRPr lang="en-US" sz="13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75022" indent="-675022" algn="l">
              <a:defRPr lang="en-US" sz="1300" dirty="0" smtClean="0">
                <a:solidFill>
                  <a:schemeClr val="tx1"/>
                </a:solidFill>
                <a:latin typeface="+mj-lt"/>
              </a:defRPr>
            </a:lvl3pPr>
            <a:lvl4pPr marL="675022" indent="-675022" algn="l">
              <a:defRPr lang="en-US" sz="1300" dirty="0" smtClean="0">
                <a:solidFill>
                  <a:schemeClr val="tx1"/>
                </a:solidFill>
                <a:latin typeface="+mj-lt"/>
              </a:defRPr>
            </a:lvl4pPr>
            <a:lvl5pPr marL="675022" indent="-675022" algn="l">
              <a:defRPr lang="fr-BE" sz="1300" dirty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1886574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592369"/>
            <a:ext cx="5686424" cy="1103999"/>
          </a:xfrm>
          <a:extLst/>
        </p:spPr>
        <p:txBody>
          <a:bodyPr lIns="0" rIns="0"/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title style</a:t>
            </a:r>
            <a:endParaRPr lang="en-US" altLang="fr-FR" noProof="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91" y="3598864"/>
            <a:ext cx="8348663" cy="200055"/>
          </a:xfrm>
          <a:extLst/>
        </p:spPr>
        <p:txBody>
          <a:bodyPr lIns="0" rIns="0">
            <a:spAutoFit/>
          </a:bodyPr>
          <a:lstStyle>
            <a:lvl1pPr marL="0" indent="0">
              <a:buFont typeface="Arial" charset="0"/>
              <a:buNone/>
              <a:defRPr>
                <a:solidFill>
                  <a:schemeClr val="hlink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subtitle style</a:t>
            </a:r>
            <a:endParaRPr lang="en-US" altLang="fr-FR" noProof="0" dirty="0" smtClean="0"/>
          </a:p>
        </p:txBody>
      </p:sp>
    </p:spTree>
    <p:extLst>
      <p:ext uri="{BB962C8B-B14F-4D97-AF65-F5344CB8AC3E}">
        <p14:creationId xmlns:p14="http://schemas.microsoft.com/office/powerpoint/2010/main" val="34236170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>
            <a:lvl1pPr marL="1132240" indent="-1132240">
              <a:tabLst/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0" y="497664"/>
            <a:ext cx="9144000" cy="5847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0" y="6416348"/>
            <a:ext cx="9144000" cy="441654"/>
          </a:xfrm>
        </p:spPr>
        <p:txBody>
          <a:bodyPr lIns="68172" rIns="68172" anchor="b"/>
          <a:lstStyle>
            <a:lvl1pPr marL="675335" indent="-675335" algn="l">
              <a:defRPr lang="en-US" sz="1300" dirty="0" smtClean="0">
                <a:solidFill>
                  <a:schemeClr val="tx1"/>
                </a:solidFill>
                <a:latin typeface="+mj-lt"/>
              </a:defRPr>
            </a:lvl1pPr>
            <a:lvl2pPr marL="675335" indent="-675335" algn="l">
              <a:defRPr lang="en-US" sz="13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75335" indent="-675335" algn="l">
              <a:defRPr lang="en-US" sz="1300" dirty="0" smtClean="0">
                <a:solidFill>
                  <a:schemeClr val="tx1"/>
                </a:solidFill>
                <a:latin typeface="+mj-lt"/>
              </a:defRPr>
            </a:lvl3pPr>
            <a:lvl4pPr marL="675335" indent="-675335" algn="l">
              <a:defRPr lang="en-US" sz="1300" dirty="0" smtClean="0">
                <a:solidFill>
                  <a:schemeClr val="tx1"/>
                </a:solidFill>
                <a:latin typeface="+mj-lt"/>
              </a:defRPr>
            </a:lvl4pPr>
            <a:lvl5pPr marL="675335" indent="-675335" algn="l">
              <a:defRPr lang="fr-BE" sz="1300" dirty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90735595"/>
      </p:ext>
    </p:extLst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592346"/>
            <a:ext cx="5686424" cy="1104039"/>
          </a:xfrm>
          <a:extLst/>
        </p:spPr>
        <p:txBody>
          <a:bodyPr lIns="0" rIns="0"/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title style</a:t>
            </a:r>
            <a:endParaRPr lang="en-US" altLang="fr-FR" noProof="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87" y="3598864"/>
            <a:ext cx="8348663" cy="200055"/>
          </a:xfrm>
          <a:extLst/>
        </p:spPr>
        <p:txBody>
          <a:bodyPr lIns="0" rIns="0">
            <a:spAutoFit/>
          </a:bodyPr>
          <a:lstStyle>
            <a:lvl1pPr marL="0" indent="0">
              <a:buFont typeface="Arial" charset="0"/>
              <a:buNone/>
              <a:defRPr>
                <a:solidFill>
                  <a:schemeClr val="hlink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subtitle style</a:t>
            </a:r>
            <a:endParaRPr lang="en-US" altLang="fr-FR" noProof="0" dirty="0" smtClean="0"/>
          </a:p>
        </p:txBody>
      </p:sp>
    </p:spTree>
    <p:extLst>
      <p:ext uri="{BB962C8B-B14F-4D97-AF65-F5344CB8AC3E}">
        <p14:creationId xmlns:p14="http://schemas.microsoft.com/office/powerpoint/2010/main" val="297207005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47864" y="6237312"/>
            <a:ext cx="4537075" cy="317500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altLang="fr-FR" smtClean="0"/>
              <a:t>Monitoring and Impact </a:t>
            </a:r>
            <a:endParaRPr lang="en-GB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C42FED-0780-4EEB-951E-B9AE4361AB55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821009572"/>
      </p:ext>
    </p:extLst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>
            <a:lvl1pPr marL="1132942" indent="-1132942">
              <a:tabLst/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0" y="497664"/>
            <a:ext cx="9144000" cy="5847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0" y="6416348"/>
            <a:ext cx="9144000" cy="441654"/>
          </a:xfrm>
        </p:spPr>
        <p:txBody>
          <a:bodyPr lIns="68214" rIns="68214" anchor="b"/>
          <a:lstStyle>
            <a:lvl1pPr marL="675753" indent="-675753" algn="l">
              <a:defRPr lang="en-US" sz="1300" dirty="0" smtClean="0">
                <a:solidFill>
                  <a:schemeClr val="tx1"/>
                </a:solidFill>
                <a:latin typeface="+mj-lt"/>
              </a:defRPr>
            </a:lvl1pPr>
            <a:lvl2pPr marL="675753" indent="-675753" algn="l">
              <a:defRPr lang="en-US" sz="13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75753" indent="-675753" algn="l">
              <a:defRPr lang="en-US" sz="1300" dirty="0" smtClean="0">
                <a:solidFill>
                  <a:schemeClr val="tx1"/>
                </a:solidFill>
                <a:latin typeface="+mj-lt"/>
              </a:defRPr>
            </a:lvl3pPr>
            <a:lvl4pPr marL="675753" indent="-675753" algn="l">
              <a:defRPr lang="en-US" sz="1300" dirty="0" smtClean="0">
                <a:solidFill>
                  <a:schemeClr val="tx1"/>
                </a:solidFill>
                <a:latin typeface="+mj-lt"/>
              </a:defRPr>
            </a:lvl4pPr>
            <a:lvl5pPr marL="675753" indent="-675753" algn="l">
              <a:defRPr lang="fr-BE" sz="1300" dirty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22415256"/>
      </p:ext>
    </p:extLst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592316"/>
            <a:ext cx="5686424" cy="1104092"/>
          </a:xfrm>
          <a:extLst/>
        </p:spPr>
        <p:txBody>
          <a:bodyPr lIns="0" rIns="0"/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title style</a:t>
            </a:r>
            <a:endParaRPr lang="en-US" altLang="fr-FR" noProof="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83" y="3598864"/>
            <a:ext cx="8348663" cy="200055"/>
          </a:xfrm>
          <a:extLst/>
        </p:spPr>
        <p:txBody>
          <a:bodyPr lIns="0" rIns="0">
            <a:spAutoFit/>
          </a:bodyPr>
          <a:lstStyle>
            <a:lvl1pPr marL="0" indent="0">
              <a:buFont typeface="Arial" charset="0"/>
              <a:buNone/>
              <a:defRPr>
                <a:solidFill>
                  <a:schemeClr val="hlink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subtitle style</a:t>
            </a:r>
            <a:endParaRPr lang="en-US" altLang="fr-FR" noProof="0" dirty="0" smtClean="0"/>
          </a:p>
        </p:txBody>
      </p:sp>
    </p:spTree>
    <p:extLst>
      <p:ext uri="{BB962C8B-B14F-4D97-AF65-F5344CB8AC3E}">
        <p14:creationId xmlns:p14="http://schemas.microsoft.com/office/powerpoint/2010/main" val="30408540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>
            <a:lvl1pPr marL="1133994" indent="-1133994">
              <a:tabLst/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0" y="497664"/>
            <a:ext cx="9144000" cy="5847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0" y="6416348"/>
            <a:ext cx="9144000" cy="441654"/>
          </a:xfrm>
        </p:spPr>
        <p:txBody>
          <a:bodyPr lIns="68276" rIns="68276" anchor="b"/>
          <a:lstStyle>
            <a:lvl1pPr marL="676380" indent="-676380" algn="l">
              <a:defRPr lang="en-US" sz="1300" dirty="0" smtClean="0">
                <a:solidFill>
                  <a:schemeClr val="tx1"/>
                </a:solidFill>
                <a:latin typeface="+mj-lt"/>
              </a:defRPr>
            </a:lvl1pPr>
            <a:lvl2pPr marL="676380" indent="-676380" algn="l">
              <a:defRPr lang="en-US" sz="13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76380" indent="-676380" algn="l">
              <a:defRPr lang="en-US" sz="1300" dirty="0" smtClean="0">
                <a:solidFill>
                  <a:schemeClr val="tx1"/>
                </a:solidFill>
                <a:latin typeface="+mj-lt"/>
              </a:defRPr>
            </a:lvl3pPr>
            <a:lvl4pPr marL="676380" indent="-676380" algn="l">
              <a:defRPr lang="en-US" sz="1300" dirty="0" smtClean="0">
                <a:solidFill>
                  <a:schemeClr val="tx1"/>
                </a:solidFill>
                <a:latin typeface="+mj-lt"/>
              </a:defRPr>
            </a:lvl4pPr>
            <a:lvl5pPr marL="676380" indent="-676380" algn="l">
              <a:defRPr lang="fr-BE" sz="1300" dirty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858108228"/>
      </p:ext>
    </p:extLst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592269"/>
            <a:ext cx="5686424" cy="1104171"/>
          </a:xfrm>
          <a:extLst/>
        </p:spPr>
        <p:txBody>
          <a:bodyPr lIns="0" rIns="0"/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title style</a:t>
            </a:r>
            <a:endParaRPr lang="en-US" altLang="fr-FR" noProof="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77" y="3598864"/>
            <a:ext cx="8348663" cy="200055"/>
          </a:xfrm>
          <a:extLst/>
        </p:spPr>
        <p:txBody>
          <a:bodyPr lIns="0" rIns="0">
            <a:spAutoFit/>
          </a:bodyPr>
          <a:lstStyle>
            <a:lvl1pPr marL="0" indent="0">
              <a:buFont typeface="Arial" charset="0"/>
              <a:buNone/>
              <a:defRPr>
                <a:solidFill>
                  <a:schemeClr val="hlink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subtitle style</a:t>
            </a:r>
            <a:endParaRPr lang="en-US" altLang="fr-FR" noProof="0" dirty="0" smtClean="0"/>
          </a:p>
        </p:txBody>
      </p:sp>
    </p:spTree>
    <p:extLst>
      <p:ext uri="{BB962C8B-B14F-4D97-AF65-F5344CB8AC3E}">
        <p14:creationId xmlns:p14="http://schemas.microsoft.com/office/powerpoint/2010/main" val="281553894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>
            <a:lvl1pPr marL="1135222" indent="-1135222">
              <a:tabLst/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0" y="497664"/>
            <a:ext cx="9144000" cy="5847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0" y="6416348"/>
            <a:ext cx="9144000" cy="441654"/>
          </a:xfrm>
        </p:spPr>
        <p:txBody>
          <a:bodyPr lIns="68350" rIns="68350" anchor="b"/>
          <a:lstStyle>
            <a:lvl1pPr marL="677110" indent="-677110" algn="l">
              <a:defRPr lang="en-US" sz="1300" dirty="0" smtClean="0">
                <a:solidFill>
                  <a:schemeClr val="tx1"/>
                </a:solidFill>
                <a:latin typeface="+mj-lt"/>
              </a:defRPr>
            </a:lvl1pPr>
            <a:lvl2pPr marL="677110" indent="-677110" algn="l">
              <a:defRPr lang="en-US" sz="13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77110" indent="-677110" algn="l">
              <a:defRPr lang="en-US" sz="1300" dirty="0" smtClean="0">
                <a:solidFill>
                  <a:schemeClr val="tx1"/>
                </a:solidFill>
                <a:latin typeface="+mj-lt"/>
              </a:defRPr>
            </a:lvl3pPr>
            <a:lvl4pPr marL="677110" indent="-677110" algn="l">
              <a:defRPr lang="en-US" sz="1300" dirty="0" smtClean="0">
                <a:solidFill>
                  <a:schemeClr val="tx1"/>
                </a:solidFill>
                <a:latin typeface="+mj-lt"/>
              </a:defRPr>
            </a:lvl4pPr>
            <a:lvl5pPr marL="677110" indent="-677110" algn="l">
              <a:defRPr lang="fr-BE" sz="1300" dirty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67860356"/>
      </p:ext>
    </p:extLst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592218"/>
            <a:ext cx="5686424" cy="1104264"/>
          </a:xfrm>
          <a:extLst/>
        </p:spPr>
        <p:txBody>
          <a:bodyPr lIns="0" rIns="0"/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title style</a:t>
            </a:r>
            <a:endParaRPr lang="en-US" altLang="fr-FR" noProof="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69" y="3598864"/>
            <a:ext cx="8348663" cy="200055"/>
          </a:xfrm>
          <a:extLst/>
        </p:spPr>
        <p:txBody>
          <a:bodyPr lIns="0" rIns="0">
            <a:spAutoFit/>
          </a:bodyPr>
          <a:lstStyle>
            <a:lvl1pPr marL="0" indent="0">
              <a:buFont typeface="Arial" charset="0"/>
              <a:buNone/>
              <a:defRPr>
                <a:solidFill>
                  <a:schemeClr val="hlink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subtitle style</a:t>
            </a:r>
            <a:endParaRPr lang="en-US" altLang="fr-FR" noProof="0" dirty="0" smtClean="0"/>
          </a:p>
        </p:txBody>
      </p:sp>
    </p:spTree>
    <p:extLst>
      <p:ext uri="{BB962C8B-B14F-4D97-AF65-F5344CB8AC3E}">
        <p14:creationId xmlns:p14="http://schemas.microsoft.com/office/powerpoint/2010/main" val="415260670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>
            <a:lvl1pPr marL="1136628" indent="-1136628">
              <a:tabLst/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0" y="497664"/>
            <a:ext cx="9144000" cy="5847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0" y="6416348"/>
            <a:ext cx="9144000" cy="441654"/>
          </a:xfrm>
        </p:spPr>
        <p:txBody>
          <a:bodyPr lIns="68433" rIns="68433" anchor="b"/>
          <a:lstStyle>
            <a:lvl1pPr marL="677952" indent="-677952" algn="l">
              <a:defRPr lang="en-US" sz="1300" dirty="0" smtClean="0">
                <a:solidFill>
                  <a:schemeClr val="tx1"/>
                </a:solidFill>
                <a:latin typeface="+mj-lt"/>
              </a:defRPr>
            </a:lvl1pPr>
            <a:lvl2pPr marL="677952" indent="-677952" algn="l">
              <a:defRPr lang="en-US" sz="13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77952" indent="-677952" algn="l">
              <a:defRPr lang="en-US" sz="1300" dirty="0" smtClean="0">
                <a:solidFill>
                  <a:schemeClr val="tx1"/>
                </a:solidFill>
                <a:latin typeface="+mj-lt"/>
              </a:defRPr>
            </a:lvl3pPr>
            <a:lvl4pPr marL="677952" indent="-677952" algn="l">
              <a:defRPr lang="en-US" sz="1300" dirty="0" smtClean="0">
                <a:solidFill>
                  <a:schemeClr val="tx1"/>
                </a:solidFill>
                <a:latin typeface="+mj-lt"/>
              </a:defRPr>
            </a:lvl4pPr>
            <a:lvl5pPr marL="677952" indent="-677952" algn="l">
              <a:defRPr lang="fr-BE" sz="1300" dirty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80615355"/>
      </p:ext>
    </p:extLst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592151"/>
            <a:ext cx="5686424" cy="1104377"/>
          </a:xfrm>
          <a:extLst/>
        </p:spPr>
        <p:txBody>
          <a:bodyPr lIns="0" rIns="0"/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title style</a:t>
            </a:r>
            <a:endParaRPr lang="en-US" altLang="fr-FR" noProof="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61" y="3598864"/>
            <a:ext cx="8348663" cy="200055"/>
          </a:xfrm>
          <a:extLst/>
        </p:spPr>
        <p:txBody>
          <a:bodyPr lIns="0" rIns="0">
            <a:spAutoFit/>
          </a:bodyPr>
          <a:lstStyle>
            <a:lvl1pPr marL="0" indent="0">
              <a:buFont typeface="Arial" charset="0"/>
              <a:buNone/>
              <a:defRPr>
                <a:solidFill>
                  <a:schemeClr val="hlink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subtitle style</a:t>
            </a:r>
            <a:endParaRPr lang="en-US" altLang="fr-FR" noProof="0" dirty="0" smtClean="0"/>
          </a:p>
        </p:txBody>
      </p:sp>
    </p:spTree>
    <p:extLst>
      <p:ext uri="{BB962C8B-B14F-4D97-AF65-F5344CB8AC3E}">
        <p14:creationId xmlns:p14="http://schemas.microsoft.com/office/powerpoint/2010/main" val="7634741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>
            <a:lvl1pPr marL="1138214" indent="-1138214">
              <a:tabLst/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" y="497664"/>
            <a:ext cx="9144000" cy="5847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" y="6416347"/>
            <a:ext cx="9144000" cy="441654"/>
          </a:xfrm>
        </p:spPr>
        <p:txBody>
          <a:bodyPr lIns="68526" rIns="68526" anchor="b"/>
          <a:lstStyle>
            <a:lvl1pPr marL="678900" indent="-678900" algn="l">
              <a:defRPr lang="en-US" sz="1300" dirty="0" smtClean="0">
                <a:solidFill>
                  <a:schemeClr val="tx1"/>
                </a:solidFill>
                <a:latin typeface="+mj-lt"/>
              </a:defRPr>
            </a:lvl1pPr>
            <a:lvl2pPr marL="678900" indent="-678900" algn="l">
              <a:defRPr lang="en-US" sz="13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78900" indent="-678900" algn="l">
              <a:defRPr lang="en-US" sz="1300" dirty="0" smtClean="0">
                <a:solidFill>
                  <a:schemeClr val="tx1"/>
                </a:solidFill>
                <a:latin typeface="+mj-lt"/>
              </a:defRPr>
            </a:lvl3pPr>
            <a:lvl4pPr marL="678900" indent="-678900" algn="l">
              <a:defRPr lang="en-US" sz="1300" dirty="0" smtClean="0">
                <a:solidFill>
                  <a:schemeClr val="tx1"/>
                </a:solidFill>
                <a:latin typeface="+mj-lt"/>
              </a:defRPr>
            </a:lvl4pPr>
            <a:lvl5pPr marL="678900" indent="-678900" algn="l">
              <a:defRPr lang="fr-BE" sz="1300" dirty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77457319"/>
      </p:ext>
    </p:extLst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592083"/>
            <a:ext cx="5686424" cy="1104502"/>
          </a:xfrm>
          <a:extLst/>
        </p:spPr>
        <p:txBody>
          <a:bodyPr lIns="0" rIns="0"/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title style</a:t>
            </a:r>
            <a:endParaRPr lang="en-US" altLang="fr-FR" noProof="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2" y="3598864"/>
            <a:ext cx="8348663" cy="200055"/>
          </a:xfrm>
          <a:extLst/>
        </p:spPr>
        <p:txBody>
          <a:bodyPr lIns="0" rIns="0">
            <a:spAutoFit/>
          </a:bodyPr>
          <a:lstStyle>
            <a:lvl1pPr marL="0" indent="0">
              <a:buFont typeface="Arial" charset="0"/>
              <a:buNone/>
              <a:defRPr>
                <a:solidFill>
                  <a:schemeClr val="hlink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subtitle style</a:t>
            </a:r>
            <a:endParaRPr lang="en-US" altLang="fr-FR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7429509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/>
          <a:lstStyle>
            <a:lvl1pPr algn="l">
              <a:defRPr sz="41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4368" indent="0">
              <a:buNone/>
              <a:defRPr sz="1800"/>
            </a:lvl2pPr>
            <a:lvl3pPr marL="908751" indent="0">
              <a:buNone/>
              <a:defRPr sz="1600"/>
            </a:lvl3pPr>
            <a:lvl4pPr marL="1363124" indent="0">
              <a:buNone/>
              <a:defRPr sz="1400"/>
            </a:lvl4pPr>
            <a:lvl5pPr marL="1817497" indent="0">
              <a:buNone/>
              <a:defRPr sz="1400"/>
            </a:lvl5pPr>
            <a:lvl6pPr marL="2271872" indent="0">
              <a:buNone/>
              <a:defRPr sz="1400"/>
            </a:lvl6pPr>
            <a:lvl7pPr marL="2726254" indent="0">
              <a:buNone/>
              <a:defRPr sz="1400"/>
            </a:lvl7pPr>
            <a:lvl8pPr marL="3180625" indent="0">
              <a:buNone/>
              <a:defRPr sz="1400"/>
            </a:lvl8pPr>
            <a:lvl9pPr marL="3635002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fr-FR" smtClean="0"/>
              <a:t>Monitoring and Impact </a:t>
            </a:r>
            <a:endParaRPr lang="en-GB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17E3E2-048E-43AB-A4D3-18864879ADD7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69876656"/>
      </p:ext>
    </p:extLst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logoty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2575" y="6207125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798638"/>
            <a:ext cx="5686425" cy="503237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598863"/>
            <a:ext cx="8348663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8D817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marL="0" indent="0">
              <a:buFont typeface="Arial" charset="0"/>
              <a:buNone/>
              <a:defRPr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86944334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fr-FR" altLang="en-US" smtClean="0"/>
              <a:t>Maria Jepsen © etui (2017)</a:t>
            </a: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GB" altLang="en-US" smtClean="0"/>
              <a:t>Monitoring and Impact 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25E2B54D-D0F3-4C40-B02E-13E256553B4E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1030559"/>
      </p:ext>
    </p:extLst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fr-FR" altLang="en-US" smtClean="0"/>
              <a:t>Maria Jepsen © etui (2017)</a:t>
            </a: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GB" altLang="en-US" smtClean="0"/>
              <a:t>Monitoring and Impact 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671B0A2-8658-469C-9F3E-F92DD7D1E5E0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7384792"/>
      </p:ext>
    </p:extLst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600200"/>
            <a:ext cx="4097338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588" y="1600200"/>
            <a:ext cx="4098925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fr-FR" altLang="en-US" smtClean="0"/>
              <a:t>Maria Jepsen © etui (2017)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GB" altLang="en-US" smtClean="0"/>
              <a:t>Monitoring and Impact </a:t>
            </a: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CFE7C7F-3D91-47C8-9432-797DEE595996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8453522"/>
      </p:ext>
    </p:extLst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fr-FR" altLang="en-US" smtClean="0"/>
              <a:t>Maria Jepsen © etui (2017)</a:t>
            </a:r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GB" altLang="en-US" smtClean="0"/>
              <a:t>Monitoring and Impact </a:t>
            </a:r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27811900-B4C6-4F1B-99AC-9AB97470C1BD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7654073"/>
      </p:ext>
    </p:extLst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fr-FR" altLang="en-US" smtClean="0"/>
              <a:t>Maria Jepsen © etui (2017)</a:t>
            </a:r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GB" altLang="en-US" smtClean="0"/>
              <a:t>Monitoring and Impact 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25735729-5D6E-4E50-AD56-E0FE25C465EE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9298888"/>
      </p:ext>
    </p:extLst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fr-FR" altLang="en-US" smtClean="0"/>
              <a:t>Maria Jepsen © etui (2017)</a:t>
            </a:r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GB" altLang="en-US" smtClean="0"/>
              <a:t>Monitoring and Impact </a:t>
            </a: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54FFBC3-3C97-4B1E-A502-EB6418926E3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4353210"/>
      </p:ext>
    </p:extLst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fr-FR" altLang="en-US" smtClean="0"/>
              <a:t>Maria Jepsen © etui (2017)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GB" altLang="en-US" smtClean="0"/>
              <a:t>Monitoring and Impact </a:t>
            </a: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F527E33-35E7-4603-9BB4-4AC46FC33A0D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9684222"/>
      </p:ext>
    </p:extLst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fr-FR" altLang="en-US" smtClean="0"/>
              <a:t>Maria Jepsen © etui (2017)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GB" altLang="en-US" smtClean="0"/>
              <a:t>Monitoring and Impact </a:t>
            </a: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489FC4DD-F294-4047-BEFE-C3329C3925DE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6401733"/>
      </p:ext>
    </p:extLst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fr-FR" altLang="en-US" smtClean="0"/>
              <a:t>Maria Jepsen © etui (2017)</a:t>
            </a: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GB" altLang="en-US" smtClean="0"/>
              <a:t>Monitoring and Impact 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B0C471D-F009-4285-8778-7E706262E89C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6881580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600201"/>
            <a:ext cx="4097338" cy="42767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590" y="1600201"/>
            <a:ext cx="4098925" cy="42767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fr-FR" smtClean="0"/>
              <a:t>Monitoring and Impact </a:t>
            </a:r>
            <a:endParaRPr lang="en-GB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922A41-57C4-4D4E-A1BF-36577965C5C5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43485164"/>
      </p:ext>
    </p:extLst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538" y="323850"/>
            <a:ext cx="2085975" cy="5553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323850"/>
            <a:ext cx="6110288" cy="5553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fr-FR" altLang="en-US" smtClean="0"/>
              <a:t>Maria Jepsen © etui (2017)</a:t>
            </a: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GB" altLang="en-US" smtClean="0"/>
              <a:t>Monitoring and Impact 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21DEFA20-B3D2-43A7-B12F-A80A9F40D7A6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2335029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0" y="274638"/>
            <a:ext cx="8229600" cy="1142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80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4368" indent="0">
              <a:buNone/>
              <a:defRPr sz="2000" b="1"/>
            </a:lvl2pPr>
            <a:lvl3pPr marL="908751" indent="0">
              <a:buNone/>
              <a:defRPr sz="1800" b="1"/>
            </a:lvl3pPr>
            <a:lvl4pPr marL="1363124" indent="0">
              <a:buNone/>
              <a:defRPr sz="1600" b="1"/>
            </a:lvl4pPr>
            <a:lvl5pPr marL="1817497" indent="0">
              <a:buNone/>
              <a:defRPr sz="1600" b="1"/>
            </a:lvl5pPr>
            <a:lvl6pPr marL="2271872" indent="0">
              <a:buNone/>
              <a:defRPr sz="1600" b="1"/>
            </a:lvl6pPr>
            <a:lvl7pPr marL="2726254" indent="0">
              <a:buNone/>
              <a:defRPr sz="1600" b="1"/>
            </a:lvl7pPr>
            <a:lvl8pPr marL="3180625" indent="0">
              <a:buNone/>
              <a:defRPr sz="1600" b="1"/>
            </a:lvl8pPr>
            <a:lvl9pPr marL="363500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67" y="1535180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4368" indent="0">
              <a:buNone/>
              <a:defRPr sz="2000" b="1"/>
            </a:lvl2pPr>
            <a:lvl3pPr marL="908751" indent="0">
              <a:buNone/>
              <a:defRPr sz="1800" b="1"/>
            </a:lvl3pPr>
            <a:lvl4pPr marL="1363124" indent="0">
              <a:buNone/>
              <a:defRPr sz="1600" b="1"/>
            </a:lvl4pPr>
            <a:lvl5pPr marL="1817497" indent="0">
              <a:buNone/>
              <a:defRPr sz="1600" b="1"/>
            </a:lvl5pPr>
            <a:lvl6pPr marL="2271872" indent="0">
              <a:buNone/>
              <a:defRPr sz="1600" b="1"/>
            </a:lvl6pPr>
            <a:lvl7pPr marL="2726254" indent="0">
              <a:buNone/>
              <a:defRPr sz="1600" b="1"/>
            </a:lvl7pPr>
            <a:lvl8pPr marL="3180625" indent="0">
              <a:buNone/>
              <a:defRPr sz="1600" b="1"/>
            </a:lvl8pPr>
            <a:lvl9pPr marL="363500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6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fr-FR" smtClean="0"/>
              <a:t>Monitoring and Impact </a:t>
            </a:r>
            <a:endParaRPr lang="en-GB" alt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7D6258-18FA-4021-B03E-E51352B41ED4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613863927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fr-FR" smtClean="0"/>
              <a:t>Monitoring and Impact </a:t>
            </a:r>
            <a:endParaRPr lang="en-GB" alt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3DB583-0C83-4C21-84EC-4703662DCC24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56284634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fr-FR" smtClean="0"/>
              <a:t>Monitoring and Impact </a:t>
            </a:r>
            <a:endParaRPr lang="en-GB" alt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833A3-A139-4283-AC90-4717D7CA3DA2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827572078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73118"/>
            <a:ext cx="3008312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435100"/>
            <a:ext cx="3008312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4368" indent="0">
              <a:buNone/>
              <a:defRPr sz="1100"/>
            </a:lvl2pPr>
            <a:lvl3pPr marL="908751" indent="0">
              <a:buNone/>
              <a:defRPr sz="1000"/>
            </a:lvl3pPr>
            <a:lvl4pPr marL="1363124" indent="0">
              <a:buNone/>
              <a:defRPr sz="900"/>
            </a:lvl4pPr>
            <a:lvl5pPr marL="1817497" indent="0">
              <a:buNone/>
              <a:defRPr sz="900"/>
            </a:lvl5pPr>
            <a:lvl6pPr marL="2271872" indent="0">
              <a:buNone/>
              <a:defRPr sz="900"/>
            </a:lvl6pPr>
            <a:lvl7pPr marL="2726254" indent="0">
              <a:buNone/>
              <a:defRPr sz="900"/>
            </a:lvl7pPr>
            <a:lvl8pPr marL="3180625" indent="0">
              <a:buNone/>
              <a:defRPr sz="900"/>
            </a:lvl8pPr>
            <a:lvl9pPr marL="363500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fr-FR" smtClean="0"/>
              <a:t>Monitoring and Impact </a:t>
            </a:r>
            <a:endParaRPr lang="en-GB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3BA00B-FB5C-44DB-8BB4-0EB9CC31E867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75763571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68"/>
            <a:ext cx="5486400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4368" indent="0">
              <a:buNone/>
              <a:defRPr sz="2800"/>
            </a:lvl2pPr>
            <a:lvl3pPr marL="908751" indent="0">
              <a:buNone/>
              <a:defRPr sz="2400"/>
            </a:lvl3pPr>
            <a:lvl4pPr marL="1363124" indent="0">
              <a:buNone/>
              <a:defRPr sz="2000"/>
            </a:lvl4pPr>
            <a:lvl5pPr marL="1817497" indent="0">
              <a:buNone/>
              <a:defRPr sz="2000"/>
            </a:lvl5pPr>
            <a:lvl6pPr marL="2271872" indent="0">
              <a:buNone/>
              <a:defRPr sz="2000"/>
            </a:lvl6pPr>
            <a:lvl7pPr marL="2726254" indent="0">
              <a:buNone/>
              <a:defRPr sz="2000"/>
            </a:lvl7pPr>
            <a:lvl8pPr marL="3180625" indent="0">
              <a:buNone/>
              <a:defRPr sz="2000"/>
            </a:lvl8pPr>
            <a:lvl9pPr marL="3635002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405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4368" indent="0">
              <a:buNone/>
              <a:defRPr sz="1100"/>
            </a:lvl2pPr>
            <a:lvl3pPr marL="908751" indent="0">
              <a:buNone/>
              <a:defRPr sz="1000"/>
            </a:lvl3pPr>
            <a:lvl4pPr marL="1363124" indent="0">
              <a:buNone/>
              <a:defRPr sz="900"/>
            </a:lvl4pPr>
            <a:lvl5pPr marL="1817497" indent="0">
              <a:buNone/>
              <a:defRPr sz="900"/>
            </a:lvl5pPr>
            <a:lvl6pPr marL="2271872" indent="0">
              <a:buNone/>
              <a:defRPr sz="900"/>
            </a:lvl6pPr>
            <a:lvl7pPr marL="2726254" indent="0">
              <a:buNone/>
              <a:defRPr sz="900"/>
            </a:lvl7pPr>
            <a:lvl8pPr marL="3180625" indent="0">
              <a:buNone/>
              <a:defRPr sz="900"/>
            </a:lvl8pPr>
            <a:lvl9pPr marL="363500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fr-FR" smtClean="0"/>
              <a:t>Monitoring and Impact </a:t>
            </a:r>
            <a:endParaRPr lang="en-GB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131D16-9450-4883-A273-86234F9F00E5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193656403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theme" Target="../theme/theme1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23850"/>
            <a:ext cx="8348663" cy="381000"/>
          </a:xfrm>
          <a:prstGeom prst="rect">
            <a:avLst/>
          </a:prstGeom>
          <a:solidFill>
            <a:srgbClr val="0052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889" tIns="0" rIns="17889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title style</a:t>
            </a:r>
            <a:endParaRPr lang="en-GB" altLang="fr-FR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600200"/>
            <a:ext cx="8348663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889" tIns="0" rIns="17889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  <a:endParaRPr lang="en-GB" altLang="fr-FR" smtClean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213" y="6207125"/>
            <a:ext cx="2592387" cy="3238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8D817B"/>
                </a:solidFill>
              </a:defRPr>
            </a:lvl1pPr>
          </a:lstStyle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48038" y="6207125"/>
            <a:ext cx="4537075" cy="317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8D817B"/>
                </a:solidFill>
              </a:defRPr>
            </a:lvl1pPr>
          </a:lstStyle>
          <a:p>
            <a:r>
              <a:rPr lang="en-US" altLang="fr-FR" smtClean="0"/>
              <a:t>Monitoring and Impact </a:t>
            </a:r>
            <a:endParaRPr lang="en-GB" altLang="fr-FR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3850" y="6207125"/>
            <a:ext cx="360363" cy="3238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8D817B"/>
                </a:solidFill>
              </a:defRPr>
            </a:lvl1pPr>
          </a:lstStyle>
          <a:p>
            <a:fld id="{070F97CB-11BE-4FE4-A10A-7CA2C6A6BA2F}" type="slidenum">
              <a:rPr lang="en-GB" altLang="fr-FR"/>
              <a:pPr/>
              <a:t>‹N°›</a:t>
            </a:fld>
            <a:endParaRPr lang="en-GB" altLang="fr-FR"/>
          </a:p>
        </p:txBody>
      </p:sp>
      <p:pic>
        <p:nvPicPr>
          <p:cNvPr id="1031" name="Picture 7" descr="logotyp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575" y="6207125"/>
            <a:ext cx="9144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91" r:id="rId1"/>
    <p:sldLayoutId id="2147484272" r:id="rId2"/>
    <p:sldLayoutId id="2147484273" r:id="rId3"/>
    <p:sldLayoutId id="2147484274" r:id="rId4"/>
    <p:sldLayoutId id="2147484275" r:id="rId5"/>
    <p:sldLayoutId id="2147484276" r:id="rId6"/>
    <p:sldLayoutId id="2147484277" r:id="rId7"/>
    <p:sldLayoutId id="2147484278" r:id="rId8"/>
    <p:sldLayoutId id="2147484279" r:id="rId9"/>
    <p:sldLayoutId id="2147484280" r:id="rId10"/>
    <p:sldLayoutId id="2147484281" r:id="rId11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5pPr>
      <a:lvl6pPr marL="454368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08751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63124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17497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marL="338138" indent="-338138" algn="l" rtl="0" eaLnBrk="0" fontAlgn="base" hangingPunct="0">
        <a:spcBef>
          <a:spcPct val="20000"/>
        </a:spcBef>
        <a:spcAft>
          <a:spcPct val="0"/>
        </a:spcAft>
        <a:buClr>
          <a:srgbClr val="00528D"/>
        </a:buClr>
        <a:buSzPct val="80000"/>
        <a:buFont typeface="Arial" pitchFamily="34" charset="0"/>
        <a:buChar char="●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lr>
          <a:srgbClr val="9EC3DE"/>
        </a:buClr>
        <a:buSzPct val="80000"/>
        <a:buFont typeface="Arial" pitchFamily="34" charset="0"/>
        <a:buChar char="●"/>
        <a:defRPr sz="2200">
          <a:solidFill>
            <a:schemeClr val="tx1"/>
          </a:solidFill>
          <a:latin typeface="+mn-lt"/>
        </a:defRPr>
      </a:lvl2pPr>
      <a:lvl3pPr marL="1135063" indent="-22542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buChar char="○"/>
        <a:defRPr sz="2000">
          <a:solidFill>
            <a:schemeClr val="tx1"/>
          </a:solidFill>
          <a:latin typeface="+mn-lt"/>
        </a:defRPr>
      </a:lvl3pPr>
      <a:lvl4pPr marL="1589088" indent="-2254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pitchFamily="34" charset="0"/>
        <a:buChar char="●"/>
        <a:defRPr>
          <a:solidFill>
            <a:schemeClr val="tx1"/>
          </a:solidFill>
          <a:latin typeface="+mn-lt"/>
        </a:defRPr>
      </a:lvl4pPr>
      <a:lvl5pPr marL="2043113" indent="-22542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buChar char="●"/>
        <a:defRPr sz="1600">
          <a:solidFill>
            <a:schemeClr val="tx1"/>
          </a:solidFill>
          <a:latin typeface="+mn-lt"/>
        </a:defRPr>
      </a:lvl5pPr>
      <a:lvl6pPr marL="2499071" indent="-22718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53444" indent="-22718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07825" indent="-22718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62195" indent="-22718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368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8751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124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7497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872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6254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0625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5002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975"/>
            <a:ext cx="9142413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26" tIns="43990" rIns="68526" bIns="4399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541338"/>
            <a:ext cx="9144000" cy="565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997" tIns="0" rIns="17997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0" r:id="rId1"/>
    <p:sldLayoutId id="2147484300" r:id="rId2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fr-FR" sz="14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5pPr>
      <a:lvl6pPr marL="457129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14259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71388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28517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  <a:ea typeface="+mn-ea"/>
          <a:cs typeface="+mn-cs"/>
        </a:defRPr>
      </a:lvl1pPr>
      <a:lvl2pPr marL="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2pPr>
      <a:lvl3pPr marL="9128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3pPr>
      <a:lvl4pPr marL="13700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4pPr>
      <a:lvl5pPr marL="18272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5pPr>
      <a:lvl6pPr marL="2514210" indent="-22856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339" indent="-22856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8469" indent="-22856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5598" indent="-22856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7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5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75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4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3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23850"/>
            <a:ext cx="8348663" cy="3810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0" rIns="18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600200"/>
            <a:ext cx="8348663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0" rIns="18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213" y="6207125"/>
            <a:ext cx="259238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D817B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r-FR" altLang="en-US" smtClean="0"/>
              <a:t>Maria Jepsen © etui (2017)</a:t>
            </a:r>
            <a:endParaRPr lang="en-GB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48038" y="6207125"/>
            <a:ext cx="4537075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D817B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 altLang="en-US" smtClean="0"/>
              <a:t>Monitoring and Impact </a:t>
            </a:r>
            <a:endParaRPr lang="en-GB" alt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3850" y="6207125"/>
            <a:ext cx="3603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D817B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BEE0C65-5D37-4036-A9C2-AC3E6A894A20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  <p:pic>
        <p:nvPicPr>
          <p:cNvPr id="1031" name="Picture 7" descr="logotyp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02575" y="6207125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982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2" r:id="rId1"/>
    <p:sldLayoutId id="2147484303" r:id="rId2"/>
    <p:sldLayoutId id="2147484304" r:id="rId3"/>
    <p:sldLayoutId id="2147484305" r:id="rId4"/>
    <p:sldLayoutId id="2147484306" r:id="rId5"/>
    <p:sldLayoutId id="2147484307" r:id="rId6"/>
    <p:sldLayoutId id="2147484308" r:id="rId7"/>
    <p:sldLayoutId id="2147484309" r:id="rId8"/>
    <p:sldLayoutId id="2147484310" r:id="rId9"/>
    <p:sldLayoutId id="2147484311" r:id="rId10"/>
    <p:sldLayoutId id="2147484312" r:id="rId11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buChar char="●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pitchFamily="34" charset="0"/>
        <a:buChar char="●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buChar char="○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pitchFamily="34" charset="0"/>
        <a:buChar char="●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975"/>
            <a:ext cx="9142413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110" tIns="43721" rIns="68110" bIns="43721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541338"/>
            <a:ext cx="9144000" cy="565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887" tIns="0" rIns="17887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2" r:id="rId1"/>
    <p:sldLayoutId id="2147484292" r:id="rId2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fr-FR" sz="14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5pPr>
      <a:lvl6pPr marL="454298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0861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62912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17216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  <a:ea typeface="+mn-ea"/>
          <a:cs typeface="+mn-cs"/>
        </a:defRPr>
      </a:lvl1pPr>
      <a:lvl2pPr marL="452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2pPr>
      <a:lvl3pPr marL="9064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3pPr>
      <a:lvl4pPr marL="13620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4pPr>
      <a:lvl5pPr marL="18145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5pPr>
      <a:lvl6pPr marL="2498684" indent="-227147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52987" indent="-227147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07297" indent="-227147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61596" indent="-227147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086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298" algn="l" defTabSz="9086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8610" algn="l" defTabSz="9086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2912" algn="l" defTabSz="9086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7216" algn="l" defTabSz="9086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520" algn="l" defTabSz="9086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5832" algn="l" defTabSz="9086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0132" algn="l" defTabSz="9086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4439" algn="l" defTabSz="9086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975"/>
            <a:ext cx="9142413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120" tIns="43728" rIns="68120" bIns="43728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541338"/>
            <a:ext cx="9144000" cy="565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889" tIns="0" rIns="17889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3" r:id="rId1"/>
    <p:sldLayoutId id="2147484293" r:id="rId2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fr-FR" sz="14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5pPr>
      <a:lvl6pPr marL="454368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08751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63124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17497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  <a:ea typeface="+mn-ea"/>
          <a:cs typeface="+mn-cs"/>
        </a:defRPr>
      </a:lvl1pPr>
      <a:lvl2pPr marL="452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2pPr>
      <a:lvl3pPr marL="9064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3pPr>
      <a:lvl4pPr marL="13620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4pPr>
      <a:lvl5pPr marL="18145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5pPr>
      <a:lvl6pPr marL="2499071" indent="-22718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53444" indent="-22718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07825" indent="-22718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62195" indent="-22718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368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8751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124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7497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872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6254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0625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5002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975"/>
            <a:ext cx="9142413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141" tIns="43741" rIns="68141" bIns="43741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541338"/>
            <a:ext cx="9144000" cy="565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895" tIns="0" rIns="17895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4" r:id="rId1"/>
    <p:sldLayoutId id="2147484294" r:id="rId2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fr-FR" sz="14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5pPr>
      <a:lvl6pPr marL="45451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09033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63546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18061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  <a:ea typeface="+mn-ea"/>
          <a:cs typeface="+mn-cs"/>
        </a:defRPr>
      </a:lvl1pPr>
      <a:lvl2pPr marL="452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2pPr>
      <a:lvl3pPr marL="9064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3pPr>
      <a:lvl4pPr marL="13620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4pPr>
      <a:lvl5pPr marL="18161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5pPr>
      <a:lvl6pPr marL="2499845" indent="-227254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54359" indent="-227254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08880" indent="-227254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63393" indent="-227254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090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510" algn="l" defTabSz="9090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9033" algn="l" defTabSz="9090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546" algn="l" defTabSz="9090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8061" algn="l" defTabSz="9090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2575" algn="l" defTabSz="9090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7099" algn="l" defTabSz="9090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1611" algn="l" defTabSz="9090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6129" algn="l" defTabSz="9090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975"/>
            <a:ext cx="9142413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172" tIns="43761" rIns="68172" bIns="43761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541338"/>
            <a:ext cx="9144000" cy="565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903" tIns="0" rIns="17903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295" r:id="rId2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fr-FR" sz="14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5pPr>
      <a:lvl6pPr marL="454722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09455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64181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18906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  <a:ea typeface="+mn-ea"/>
          <a:cs typeface="+mn-cs"/>
        </a:defRPr>
      </a:lvl1pPr>
      <a:lvl2pPr marL="452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2pPr>
      <a:lvl3pPr marL="9064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3pPr>
      <a:lvl4pPr marL="13620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4pPr>
      <a:lvl5pPr marL="18161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5pPr>
      <a:lvl6pPr marL="2501006" indent="-22736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55732" indent="-22736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10464" indent="-22736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65190" indent="-22736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094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722" algn="l" defTabSz="9094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9455" algn="l" defTabSz="9094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4181" algn="l" defTabSz="9094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8906" algn="l" defTabSz="9094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3633" algn="l" defTabSz="9094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8366" algn="l" defTabSz="9094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3090" algn="l" defTabSz="9094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7819" algn="l" defTabSz="9094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5563"/>
            <a:ext cx="9142413" cy="30321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214" tIns="43787" rIns="68214" bIns="43787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541338"/>
            <a:ext cx="9144000" cy="565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914" tIns="0" rIns="17914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96" r:id="rId2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fr-FR" sz="14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5pPr>
      <a:lvl6pPr marL="455005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10019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65029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20033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  <a:ea typeface="+mn-ea"/>
          <a:cs typeface="+mn-cs"/>
        </a:defRPr>
      </a:lvl1pPr>
      <a:lvl2pPr marL="45402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2pPr>
      <a:lvl3pPr marL="9096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3pPr>
      <a:lvl4pPr marL="13636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4pPr>
      <a:lvl5pPr marL="181927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5pPr>
      <a:lvl6pPr marL="2502556" indent="-227501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57564" indent="-227501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12576" indent="-227501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67586" indent="-227501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00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005" algn="l" defTabSz="9100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019" algn="l" defTabSz="9100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5029" algn="l" defTabSz="9100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0033" algn="l" defTabSz="9100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5042" algn="l" defTabSz="9100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0058" algn="l" defTabSz="9100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5064" algn="l" defTabSz="9100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0074" algn="l" defTabSz="9100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5563"/>
            <a:ext cx="9142413" cy="30321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276" tIns="43826" rIns="68276" bIns="43826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541338"/>
            <a:ext cx="9144000" cy="565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931" tIns="0" rIns="17931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97" r:id="rId2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fr-FR" sz="14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5pPr>
      <a:lvl6pPr marL="455429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10865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66299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21728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  <a:ea typeface="+mn-ea"/>
          <a:cs typeface="+mn-cs"/>
        </a:defRPr>
      </a:lvl1pPr>
      <a:lvl2pPr marL="45402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2pPr>
      <a:lvl3pPr marL="9096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3pPr>
      <a:lvl4pPr marL="13652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4pPr>
      <a:lvl5pPr marL="18208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5pPr>
      <a:lvl6pPr marL="2504880" indent="-22771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60313" indent="-22771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15748" indent="-22771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71180" indent="-22771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08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429" algn="l" defTabSz="9108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865" algn="l" defTabSz="9108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299" algn="l" defTabSz="9108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1728" algn="l" defTabSz="9108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7158" algn="l" defTabSz="9108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2597" algn="l" defTabSz="9108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8027" algn="l" defTabSz="9108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3460" algn="l" defTabSz="9108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975"/>
            <a:ext cx="9142413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350" tIns="43872" rIns="68350" bIns="43872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541338"/>
            <a:ext cx="9144000" cy="565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950" tIns="0" rIns="1795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8" r:id="rId1"/>
    <p:sldLayoutId id="2147484298" r:id="rId2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fr-FR" sz="14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5pPr>
      <a:lvl6pPr marL="455924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11855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67783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23709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  <a:ea typeface="+mn-ea"/>
          <a:cs typeface="+mn-cs"/>
        </a:defRPr>
      </a:lvl1pPr>
      <a:lvl2pPr marL="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2pPr>
      <a:lvl3pPr marL="91122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3pPr>
      <a:lvl4pPr marL="1366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4pPr>
      <a:lvl5pPr marL="18224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5pPr>
      <a:lvl6pPr marL="2507599" indent="-227961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63525" indent="-227961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19454" indent="-227961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75381" indent="-227961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18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924" algn="l" defTabSz="9118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855" algn="l" defTabSz="9118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783" algn="l" defTabSz="9118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709" algn="l" defTabSz="9118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630" algn="l" defTabSz="9118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563" algn="l" defTabSz="9118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1489" algn="l" defTabSz="9118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7413" algn="l" defTabSz="9118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975"/>
            <a:ext cx="9142413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433" tIns="43928" rIns="68433" bIns="43928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541338"/>
            <a:ext cx="9144000" cy="565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972" tIns="0" rIns="17972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9" r:id="rId1"/>
    <p:sldLayoutId id="2147484299" r:id="rId2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fr-FR" sz="14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5pPr>
      <a:lvl6pPr marL="45649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12987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69479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2597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  <a:ea typeface="+mn-ea"/>
          <a:cs typeface="+mn-cs"/>
        </a:defRPr>
      </a:lvl1pPr>
      <a:lvl2pPr marL="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2pPr>
      <a:lvl3pPr marL="9128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3pPr>
      <a:lvl4pPr marL="13684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4pPr>
      <a:lvl5pPr marL="182562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defRPr sz="1300">
          <a:solidFill>
            <a:schemeClr val="tx1"/>
          </a:solidFill>
          <a:latin typeface="+mj-lt"/>
        </a:defRPr>
      </a:lvl5pPr>
      <a:lvl6pPr marL="2510708" indent="-22824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67200" indent="-22824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3693" indent="-22824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0186" indent="-22824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29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90" algn="l" defTabSz="9129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87" algn="l" defTabSz="9129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79" algn="l" defTabSz="9129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970" algn="l" defTabSz="9129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459" algn="l" defTabSz="9129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956" algn="l" defTabSz="9129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449" algn="l" defTabSz="9129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938" algn="l" defTabSz="9129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700808"/>
            <a:ext cx="8348663" cy="2448272"/>
          </a:xfrm>
          <a:solidFill>
            <a:schemeClr val="tx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sz="3000" b="1" dirty="0" smtClean="0">
                <a:latin typeface="+mn-lt"/>
              </a:rPr>
              <a:t>Workshop on Minimum Wages</a:t>
            </a:r>
            <a:br>
              <a:rPr lang="en-GB" sz="3000" b="1" dirty="0" smtClean="0">
                <a:latin typeface="+mn-lt"/>
              </a:rPr>
            </a:br>
            <a:r>
              <a:rPr lang="en-GB" sz="3000" b="1" dirty="0" smtClean="0">
                <a:latin typeface="+mn-lt"/>
              </a:rPr>
              <a:t>Lessons from recent experiences and European perspectives</a:t>
            </a:r>
            <a:br>
              <a:rPr lang="en-GB" sz="3000" b="1" dirty="0" smtClean="0">
                <a:latin typeface="+mn-lt"/>
              </a:rPr>
            </a:br>
            <a:r>
              <a:rPr lang="en-GB" sz="3000" b="1" dirty="0" smtClean="0">
                <a:latin typeface="+mn-lt"/>
              </a:rPr>
              <a:t/>
            </a:r>
            <a:br>
              <a:rPr lang="en-GB" sz="3000" b="1" dirty="0" smtClean="0">
                <a:latin typeface="+mn-lt"/>
              </a:rPr>
            </a:br>
            <a:r>
              <a:rPr lang="en-GB" sz="3000" dirty="0"/>
              <a:t/>
            </a:r>
            <a:br>
              <a:rPr lang="en-GB" sz="3000" dirty="0"/>
            </a:br>
            <a:endParaRPr lang="fr-BE" sz="3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2FED-0780-4EEB-951E-B9AE4361AB55}" type="slidenum">
              <a:rPr lang="en-GB" altLang="fr-FR" smtClean="0"/>
              <a:pPr/>
              <a:t>1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485431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2. </a:t>
            </a:r>
            <a:r>
              <a:rPr lang="fr-BE" dirty="0" err="1" smtClean="0"/>
              <a:t>Different</a:t>
            </a:r>
            <a:r>
              <a:rPr lang="fr-BE" dirty="0" smtClean="0"/>
              <a:t> </a:t>
            </a:r>
            <a:r>
              <a:rPr lang="fr-BE" dirty="0" err="1" smtClean="0"/>
              <a:t>levels</a:t>
            </a:r>
            <a:endParaRPr lang="fr-BE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7669" y="1600200"/>
            <a:ext cx="5061025" cy="427672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2FED-0780-4EEB-951E-B9AE4361AB55}" type="slidenum">
              <a:rPr lang="en-GB" altLang="fr-FR" smtClean="0"/>
              <a:pPr/>
              <a:t>10</a:t>
            </a:fld>
            <a:endParaRPr lang="en-GB" altLang="fr-FR"/>
          </a:p>
        </p:txBody>
      </p:sp>
      <p:sp>
        <p:nvSpPr>
          <p:cNvPr id="8" name="TextBox 7"/>
          <p:cNvSpPr txBox="1"/>
          <p:nvPr/>
        </p:nvSpPr>
        <p:spPr>
          <a:xfrm>
            <a:off x="684213" y="6021288"/>
            <a:ext cx="417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 err="1"/>
              <a:t>S</a:t>
            </a:r>
            <a:r>
              <a:rPr lang="fr-BE" sz="1200" dirty="0" err="1" smtClean="0"/>
              <a:t>ouce</a:t>
            </a:r>
            <a:r>
              <a:rPr lang="fr-BE" sz="1200" dirty="0" smtClean="0"/>
              <a:t> : </a:t>
            </a:r>
            <a:r>
              <a:rPr lang="fr-BE" sz="1200" dirty="0" err="1" smtClean="0"/>
              <a:t>Schulten</a:t>
            </a:r>
            <a:r>
              <a:rPr lang="fr-BE" sz="1200" dirty="0" smtClean="0"/>
              <a:t> et al. (2016)</a:t>
            </a:r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1843208076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Key issue : </a:t>
            </a:r>
          </a:p>
          <a:p>
            <a:endParaRPr lang="fr-BE" dirty="0" smtClean="0"/>
          </a:p>
          <a:p>
            <a:pPr lvl="1"/>
            <a:r>
              <a:rPr lang="fr-BE" dirty="0" smtClean="0"/>
              <a:t>SMW – </a:t>
            </a:r>
            <a:r>
              <a:rPr lang="fr-BE" dirty="0" err="1" smtClean="0"/>
              <a:t>complement</a:t>
            </a:r>
            <a:r>
              <a:rPr lang="fr-BE" dirty="0" smtClean="0"/>
              <a:t> or substitutes CB – </a:t>
            </a:r>
            <a:r>
              <a:rPr lang="fr-BE" dirty="0" err="1" smtClean="0"/>
              <a:t>depends</a:t>
            </a:r>
            <a:r>
              <a:rPr lang="fr-BE" dirty="0" smtClean="0"/>
              <a:t> on country, </a:t>
            </a:r>
            <a:r>
              <a:rPr lang="fr-BE" dirty="0" err="1" smtClean="0"/>
              <a:t>eg</a:t>
            </a:r>
            <a:r>
              <a:rPr lang="fr-BE" dirty="0" smtClean="0"/>
              <a:t> NL versus CEE countries</a:t>
            </a:r>
          </a:p>
          <a:p>
            <a:pPr lvl="1"/>
            <a:r>
              <a:rPr lang="fr-BE" dirty="0" err="1" smtClean="0"/>
              <a:t>What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a ‘</a:t>
            </a:r>
            <a:r>
              <a:rPr lang="fr-BE" dirty="0" err="1" smtClean="0"/>
              <a:t>fair</a:t>
            </a:r>
            <a:r>
              <a:rPr lang="fr-BE" dirty="0" smtClean="0"/>
              <a:t>’ </a:t>
            </a:r>
            <a:r>
              <a:rPr lang="fr-BE" dirty="0" err="1" smtClean="0"/>
              <a:t>level</a:t>
            </a:r>
            <a:r>
              <a:rPr lang="fr-BE" dirty="0" smtClean="0"/>
              <a:t>?</a:t>
            </a:r>
          </a:p>
          <a:p>
            <a:pPr lvl="1"/>
            <a:r>
              <a:rPr lang="fr-BE" dirty="0" smtClean="0"/>
              <a:t>How to </a:t>
            </a:r>
            <a:r>
              <a:rPr lang="fr-BE" dirty="0" err="1" smtClean="0"/>
              <a:t>implement</a:t>
            </a:r>
            <a:r>
              <a:rPr lang="fr-BE" smtClean="0"/>
              <a:t>?</a:t>
            </a:r>
            <a:endParaRPr lang="fr-BE" dirty="0" smtClean="0"/>
          </a:p>
          <a:p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2FED-0780-4EEB-951E-B9AE4361AB55}" type="slidenum">
              <a:rPr lang="en-GB" altLang="fr-FR" smtClean="0"/>
              <a:pPr/>
              <a:t>11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98698816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Recent</a:t>
            </a:r>
            <a:r>
              <a:rPr lang="fr-BE" dirty="0" smtClean="0"/>
              <a:t> </a:t>
            </a:r>
            <a:r>
              <a:rPr lang="fr-BE" dirty="0" err="1" smtClean="0"/>
              <a:t>developments</a:t>
            </a:r>
            <a:r>
              <a:rPr lang="fr-BE" dirty="0" smtClean="0"/>
              <a:t> on the </a:t>
            </a:r>
            <a:r>
              <a:rPr lang="fr-BE" dirty="0" err="1" smtClean="0"/>
              <a:t>European</a:t>
            </a:r>
            <a:r>
              <a:rPr lang="fr-BE" dirty="0" smtClean="0"/>
              <a:t> </a:t>
            </a:r>
            <a:r>
              <a:rPr lang="fr-BE" dirty="0" err="1" smtClean="0"/>
              <a:t>level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49" y="1052736"/>
            <a:ext cx="8348663" cy="4276725"/>
          </a:xfrm>
        </p:spPr>
        <p:txBody>
          <a:bodyPr/>
          <a:lstStyle/>
          <a:p>
            <a:r>
              <a:rPr lang="fr-BE" dirty="0" smtClean="0"/>
              <a:t>New </a:t>
            </a:r>
            <a:r>
              <a:rPr lang="fr-BE" dirty="0" err="1" smtClean="0"/>
              <a:t>developments</a:t>
            </a:r>
            <a:r>
              <a:rPr lang="fr-BE" dirty="0" smtClean="0"/>
              <a:t> : </a:t>
            </a:r>
          </a:p>
          <a:p>
            <a:pPr lvl="1"/>
            <a:r>
              <a:rPr lang="fr-BE" dirty="0" err="1" smtClean="0"/>
              <a:t>Increase</a:t>
            </a:r>
            <a:r>
              <a:rPr lang="fr-BE" dirty="0" smtClean="0"/>
              <a:t> in in-</a:t>
            </a:r>
            <a:r>
              <a:rPr lang="fr-BE" dirty="0" err="1" smtClean="0"/>
              <a:t>work</a:t>
            </a:r>
            <a:r>
              <a:rPr lang="fr-BE" dirty="0" smtClean="0"/>
              <a:t>-</a:t>
            </a:r>
            <a:r>
              <a:rPr lang="fr-BE" dirty="0" err="1" smtClean="0"/>
              <a:t>poverty</a:t>
            </a:r>
            <a:endParaRPr lang="fr-BE" dirty="0" smtClean="0"/>
          </a:p>
          <a:p>
            <a:pPr lvl="1"/>
            <a:r>
              <a:rPr lang="fr-BE" dirty="0" smtClean="0"/>
              <a:t>Push </a:t>
            </a:r>
            <a:r>
              <a:rPr lang="fr-BE" dirty="0" err="1" smtClean="0"/>
              <a:t>from</a:t>
            </a:r>
            <a:r>
              <a:rPr lang="fr-BE" dirty="0" smtClean="0"/>
              <a:t> (certain) ETUC </a:t>
            </a:r>
            <a:r>
              <a:rPr lang="fr-BE" dirty="0" err="1" smtClean="0"/>
              <a:t>affiliates</a:t>
            </a:r>
            <a:endParaRPr lang="fr-BE" dirty="0" smtClean="0"/>
          </a:p>
          <a:p>
            <a:pPr lvl="1"/>
            <a:r>
              <a:rPr lang="fr-BE" dirty="0" smtClean="0"/>
              <a:t>DE </a:t>
            </a:r>
            <a:r>
              <a:rPr lang="fr-BE" dirty="0" err="1" smtClean="0"/>
              <a:t>gets</a:t>
            </a:r>
            <a:r>
              <a:rPr lang="fr-BE" dirty="0" smtClean="0"/>
              <a:t> minimum </a:t>
            </a:r>
            <a:r>
              <a:rPr lang="fr-BE" dirty="0" err="1" smtClean="0"/>
              <a:t>wage</a:t>
            </a:r>
            <a:endParaRPr lang="fr-BE" dirty="0" smtClean="0"/>
          </a:p>
          <a:p>
            <a:pPr lvl="1"/>
            <a:r>
              <a:rPr lang="fr-BE" dirty="0" smtClean="0"/>
              <a:t>Juncker</a:t>
            </a:r>
          </a:p>
          <a:p>
            <a:pPr lvl="1"/>
            <a:r>
              <a:rPr lang="fr-BE" dirty="0" smtClean="0"/>
              <a:t>(</a:t>
            </a:r>
            <a:r>
              <a:rPr lang="fr-BE" dirty="0" err="1" smtClean="0"/>
              <a:t>Semester</a:t>
            </a:r>
            <a:r>
              <a:rPr lang="fr-BE" dirty="0" smtClean="0"/>
              <a:t> and </a:t>
            </a:r>
            <a:r>
              <a:rPr lang="fr-BE" dirty="0" err="1" smtClean="0"/>
              <a:t>Trojka</a:t>
            </a:r>
            <a:r>
              <a:rPr lang="fr-BE" dirty="0" smtClean="0"/>
              <a:t> </a:t>
            </a:r>
            <a:r>
              <a:rPr lang="fr-BE" dirty="0" err="1" smtClean="0"/>
              <a:t>interferences</a:t>
            </a:r>
            <a:r>
              <a:rPr lang="fr-BE" dirty="0" smtClean="0"/>
              <a:t>)</a:t>
            </a:r>
          </a:p>
          <a:p>
            <a:pPr lvl="1"/>
            <a:endParaRPr lang="fr-BE" dirty="0"/>
          </a:p>
          <a:p>
            <a:r>
              <a:rPr lang="fr-BE" dirty="0" smtClean="0"/>
              <a:t>ETUC (March 2017) : </a:t>
            </a:r>
          </a:p>
          <a:p>
            <a:pPr lvl="1"/>
            <a:r>
              <a:rPr lang="fr-BE" dirty="0" smtClean="0"/>
              <a:t>Part of </a:t>
            </a:r>
            <a:r>
              <a:rPr lang="fr-BE" dirty="0" err="1" smtClean="0"/>
              <a:t>macro-economic</a:t>
            </a:r>
            <a:r>
              <a:rPr lang="fr-BE" dirty="0" smtClean="0"/>
              <a:t> </a:t>
            </a:r>
            <a:r>
              <a:rPr lang="fr-BE" dirty="0" err="1" smtClean="0"/>
              <a:t>reorientation</a:t>
            </a:r>
            <a:endParaRPr lang="fr-BE" dirty="0" smtClean="0"/>
          </a:p>
          <a:p>
            <a:pPr lvl="1"/>
            <a:r>
              <a:rPr lang="fr-BE" dirty="0" smtClean="0"/>
              <a:t>Common </a:t>
            </a:r>
            <a:r>
              <a:rPr lang="fr-BE" dirty="0" err="1" smtClean="0"/>
              <a:t>understanding</a:t>
            </a:r>
            <a:r>
              <a:rPr lang="fr-BE" dirty="0" smtClean="0"/>
              <a:t> of </a:t>
            </a:r>
            <a:r>
              <a:rPr lang="fr-BE" dirty="0" err="1" smtClean="0"/>
              <a:t>what</a:t>
            </a:r>
            <a:r>
              <a:rPr lang="fr-BE" dirty="0" smtClean="0"/>
              <a:t> </a:t>
            </a:r>
            <a:r>
              <a:rPr lang="fr-BE" dirty="0" err="1" smtClean="0"/>
              <a:t>appropriate</a:t>
            </a:r>
            <a:r>
              <a:rPr lang="fr-BE" dirty="0" smtClean="0"/>
              <a:t> </a:t>
            </a:r>
            <a:r>
              <a:rPr lang="fr-BE" dirty="0" err="1" smtClean="0"/>
              <a:t>level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endParaRPr lang="fr-BE" dirty="0" smtClean="0"/>
          </a:p>
          <a:p>
            <a:pPr lvl="1"/>
            <a:r>
              <a:rPr lang="fr-BE" dirty="0" err="1" smtClean="0"/>
              <a:t>Remains</a:t>
            </a:r>
            <a:r>
              <a:rPr lang="fr-BE" dirty="0" smtClean="0"/>
              <a:t> national and social </a:t>
            </a:r>
            <a:r>
              <a:rPr lang="fr-BE" dirty="0" err="1" smtClean="0"/>
              <a:t>partners</a:t>
            </a:r>
            <a:r>
              <a:rPr lang="fr-BE" dirty="0" smtClean="0"/>
              <a:t> </a:t>
            </a:r>
            <a:r>
              <a:rPr lang="fr-BE" dirty="0" err="1" smtClean="0"/>
              <a:t>competence</a:t>
            </a:r>
            <a:endParaRPr lang="fr-BE" dirty="0" smtClean="0"/>
          </a:p>
          <a:p>
            <a:pPr lvl="1"/>
            <a:r>
              <a:rPr lang="fr-BE" dirty="0" smtClean="0"/>
              <a:t>SP to set the minimum </a:t>
            </a:r>
            <a:r>
              <a:rPr lang="fr-BE" dirty="0" err="1" smtClean="0"/>
              <a:t>wage</a:t>
            </a:r>
            <a:r>
              <a:rPr lang="fr-BE" dirty="0" smtClean="0"/>
              <a:t> and </a:t>
            </a:r>
            <a:r>
              <a:rPr lang="fr-BE" dirty="0" err="1" smtClean="0"/>
              <a:t>implement</a:t>
            </a:r>
            <a:r>
              <a:rPr lang="fr-BE" dirty="0" smtClean="0"/>
              <a:t> </a:t>
            </a:r>
            <a:r>
              <a:rPr lang="fr-BE" dirty="0" err="1" smtClean="0"/>
              <a:t>it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2FED-0780-4EEB-951E-B9AE4361AB55}" type="slidenum">
              <a:rPr lang="en-GB" altLang="fr-FR" smtClean="0"/>
              <a:pPr/>
              <a:t>12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548904500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Outlook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Depends</a:t>
            </a:r>
            <a:endParaRPr lang="fr-BE" dirty="0" smtClean="0"/>
          </a:p>
          <a:p>
            <a:pPr lvl="1"/>
            <a:endParaRPr lang="fr-BE" dirty="0"/>
          </a:p>
          <a:p>
            <a:pPr lvl="2"/>
            <a:r>
              <a:rPr lang="fr-BE" dirty="0" smtClean="0"/>
              <a:t>Position of (in </a:t>
            </a:r>
            <a:r>
              <a:rPr lang="fr-BE" dirty="0" err="1" smtClean="0"/>
              <a:t>particular</a:t>
            </a:r>
            <a:r>
              <a:rPr lang="fr-BE" dirty="0" smtClean="0"/>
              <a:t>) </a:t>
            </a:r>
            <a:r>
              <a:rPr lang="fr-BE" dirty="0" err="1" smtClean="0"/>
              <a:t>Nordic</a:t>
            </a:r>
            <a:r>
              <a:rPr lang="fr-BE" dirty="0" smtClean="0"/>
              <a:t> unions</a:t>
            </a:r>
          </a:p>
          <a:p>
            <a:pPr lvl="2"/>
            <a:r>
              <a:rPr lang="fr-BE" dirty="0" err="1" smtClean="0"/>
              <a:t>Ability</a:t>
            </a:r>
            <a:r>
              <a:rPr lang="fr-BE" dirty="0" smtClean="0"/>
              <a:t> to </a:t>
            </a:r>
            <a:r>
              <a:rPr lang="fr-BE" dirty="0" err="1" smtClean="0"/>
              <a:t>find</a:t>
            </a:r>
            <a:r>
              <a:rPr lang="fr-BE" dirty="0" smtClean="0"/>
              <a:t> </a:t>
            </a:r>
            <a:r>
              <a:rPr lang="fr-BE" dirty="0" err="1" smtClean="0"/>
              <a:t>mechanisme</a:t>
            </a:r>
            <a:r>
              <a:rPr lang="fr-BE" dirty="0" smtClean="0"/>
              <a:t> </a:t>
            </a:r>
          </a:p>
          <a:p>
            <a:pPr lvl="2"/>
            <a:r>
              <a:rPr lang="fr-BE" dirty="0" err="1" smtClean="0"/>
              <a:t>Political</a:t>
            </a:r>
            <a:r>
              <a:rPr lang="fr-BE" dirty="0" smtClean="0"/>
              <a:t> </a:t>
            </a:r>
            <a:r>
              <a:rPr lang="fr-BE" dirty="0" err="1" smtClean="0"/>
              <a:t>opportunity</a:t>
            </a:r>
            <a:r>
              <a:rPr lang="fr-BE" dirty="0" smtClean="0"/>
              <a:t> and </a:t>
            </a:r>
            <a:r>
              <a:rPr lang="fr-BE" dirty="0" err="1" smtClean="0"/>
              <a:t>risks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2FED-0780-4EEB-951E-B9AE4361AB55}" type="slidenum">
              <a:rPr lang="en-GB" altLang="fr-FR" smtClean="0"/>
              <a:pPr/>
              <a:t>13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32787261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Outline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Introduction</a:t>
            </a:r>
          </a:p>
          <a:p>
            <a:endParaRPr lang="fr-BE" dirty="0"/>
          </a:p>
          <a:p>
            <a:r>
              <a:rPr lang="fr-BE" dirty="0" err="1" smtClean="0"/>
              <a:t>Why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it</a:t>
            </a:r>
            <a:r>
              <a:rPr lang="fr-BE" dirty="0" smtClean="0"/>
              <a:t> </a:t>
            </a:r>
            <a:r>
              <a:rPr lang="fr-BE" dirty="0" err="1" smtClean="0"/>
              <a:t>so</a:t>
            </a:r>
            <a:r>
              <a:rPr lang="fr-BE" dirty="0" smtClean="0"/>
              <a:t> </a:t>
            </a:r>
            <a:r>
              <a:rPr lang="fr-BE" dirty="0" err="1" smtClean="0"/>
              <a:t>difficult</a:t>
            </a:r>
            <a:r>
              <a:rPr lang="fr-BE" dirty="0" smtClean="0"/>
              <a:t>?</a:t>
            </a:r>
          </a:p>
          <a:p>
            <a:endParaRPr lang="fr-BE" dirty="0"/>
          </a:p>
          <a:p>
            <a:r>
              <a:rPr lang="fr-BE" dirty="0" err="1" smtClean="0"/>
              <a:t>Recent</a:t>
            </a:r>
            <a:r>
              <a:rPr lang="fr-BE" dirty="0" smtClean="0"/>
              <a:t> </a:t>
            </a:r>
            <a:r>
              <a:rPr lang="fr-BE" dirty="0" err="1" smtClean="0"/>
              <a:t>developments</a:t>
            </a:r>
            <a:r>
              <a:rPr lang="fr-BE" dirty="0" smtClean="0"/>
              <a:t> at the </a:t>
            </a:r>
            <a:r>
              <a:rPr lang="fr-BE" dirty="0" err="1" smtClean="0"/>
              <a:t>European</a:t>
            </a:r>
            <a:r>
              <a:rPr lang="fr-BE" dirty="0" smtClean="0"/>
              <a:t> </a:t>
            </a:r>
            <a:r>
              <a:rPr lang="fr-BE" dirty="0" err="1" smtClean="0"/>
              <a:t>level</a:t>
            </a:r>
            <a:endParaRPr lang="fr-BE" dirty="0" smtClean="0"/>
          </a:p>
          <a:p>
            <a:endParaRPr lang="fr-BE" dirty="0"/>
          </a:p>
          <a:p>
            <a:r>
              <a:rPr lang="fr-BE" dirty="0" smtClean="0"/>
              <a:t>Outlook</a:t>
            </a:r>
          </a:p>
          <a:p>
            <a:endParaRPr lang="fr-BE" dirty="0"/>
          </a:p>
          <a:p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2FED-0780-4EEB-951E-B9AE4361AB55}" type="slidenum">
              <a:rPr lang="en-GB" altLang="fr-FR" smtClean="0"/>
              <a:pPr/>
              <a:t>2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769653145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Introduction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980728"/>
            <a:ext cx="8348663" cy="4896197"/>
          </a:xfrm>
        </p:spPr>
        <p:txBody>
          <a:bodyPr/>
          <a:lstStyle/>
          <a:p>
            <a:pPr marL="0" indent="0">
              <a:buNone/>
            </a:pPr>
            <a:r>
              <a:rPr lang="fr-BE" b="1" dirty="0" smtClean="0"/>
              <a:t>Long standing issue :</a:t>
            </a:r>
          </a:p>
          <a:p>
            <a:endParaRPr lang="fr-BE" dirty="0" smtClean="0"/>
          </a:p>
          <a:p>
            <a:r>
              <a:rPr lang="fr-BE" dirty="0" smtClean="0"/>
              <a:t>1993 – </a:t>
            </a:r>
            <a:r>
              <a:rPr lang="fr-BE" dirty="0" err="1" smtClean="0"/>
              <a:t>European</a:t>
            </a:r>
            <a:r>
              <a:rPr lang="fr-BE" dirty="0" smtClean="0"/>
              <a:t> Commission on </a:t>
            </a:r>
            <a:r>
              <a:rPr lang="fr-BE" dirty="0" err="1" smtClean="0"/>
              <a:t>equitable</a:t>
            </a:r>
            <a:r>
              <a:rPr lang="fr-BE" dirty="0" smtClean="0"/>
              <a:t> </a:t>
            </a:r>
            <a:r>
              <a:rPr lang="fr-BE" dirty="0" err="1" smtClean="0"/>
              <a:t>wages</a:t>
            </a:r>
            <a:endParaRPr lang="fr-BE" dirty="0"/>
          </a:p>
          <a:p>
            <a:r>
              <a:rPr lang="fr-BE" dirty="0" smtClean="0"/>
              <a:t>2004 – French </a:t>
            </a:r>
            <a:r>
              <a:rPr lang="fr-BE" dirty="0" err="1" smtClean="0"/>
              <a:t>socialists</a:t>
            </a:r>
            <a:endParaRPr lang="fr-BE" dirty="0" smtClean="0"/>
          </a:p>
          <a:p>
            <a:r>
              <a:rPr lang="fr-BE" dirty="0" smtClean="0"/>
              <a:t>2006 – Delors</a:t>
            </a:r>
          </a:p>
          <a:p>
            <a:r>
              <a:rPr lang="fr-BE" dirty="0" smtClean="0"/>
              <a:t>2007 – </a:t>
            </a:r>
            <a:r>
              <a:rPr lang="fr-BE" dirty="0" err="1" smtClean="0"/>
              <a:t>European</a:t>
            </a:r>
            <a:r>
              <a:rPr lang="fr-BE" dirty="0" smtClean="0"/>
              <a:t> </a:t>
            </a:r>
            <a:r>
              <a:rPr lang="fr-BE" dirty="0" err="1" smtClean="0"/>
              <a:t>Parliament</a:t>
            </a:r>
            <a:r>
              <a:rPr lang="fr-BE" dirty="0" smtClean="0"/>
              <a:t> calls for 60% of </a:t>
            </a:r>
            <a:r>
              <a:rPr lang="fr-BE" dirty="0" err="1" smtClean="0"/>
              <a:t>average</a:t>
            </a:r>
            <a:r>
              <a:rPr lang="fr-BE" dirty="0" smtClean="0"/>
              <a:t> </a:t>
            </a:r>
            <a:r>
              <a:rPr lang="fr-BE" dirty="0" err="1" smtClean="0"/>
              <a:t>wage</a:t>
            </a:r>
            <a:endParaRPr lang="fr-BE" dirty="0" smtClean="0"/>
          </a:p>
          <a:p>
            <a:endParaRPr lang="fr-BE" dirty="0"/>
          </a:p>
          <a:p>
            <a:r>
              <a:rPr lang="fr-BE" dirty="0" smtClean="0"/>
              <a:t>2014 – Juncker </a:t>
            </a:r>
            <a:r>
              <a:rPr lang="fr-BE" dirty="0" err="1" smtClean="0"/>
              <a:t>runs</a:t>
            </a:r>
            <a:r>
              <a:rPr lang="fr-BE" dirty="0" smtClean="0"/>
              <a:t> for President of Commission on </a:t>
            </a:r>
            <a:r>
              <a:rPr lang="fr-BE" dirty="0" err="1" smtClean="0"/>
              <a:t>this</a:t>
            </a:r>
            <a:r>
              <a:rPr lang="fr-BE" dirty="0" smtClean="0"/>
              <a:t> bill</a:t>
            </a:r>
          </a:p>
          <a:p>
            <a:r>
              <a:rPr lang="fr-BE" dirty="0" smtClean="0"/>
              <a:t>2017 – Juncker </a:t>
            </a:r>
            <a:r>
              <a:rPr lang="fr-BE" dirty="0" err="1" smtClean="0"/>
              <a:t>announces</a:t>
            </a:r>
            <a:r>
              <a:rPr lang="fr-BE" dirty="0" smtClean="0"/>
              <a:t> a </a:t>
            </a:r>
            <a:r>
              <a:rPr lang="fr-BE" dirty="0" err="1" smtClean="0"/>
              <a:t>European</a:t>
            </a:r>
            <a:r>
              <a:rPr lang="fr-BE" dirty="0" smtClean="0"/>
              <a:t> minimum </a:t>
            </a:r>
            <a:r>
              <a:rPr lang="fr-BE" dirty="0" err="1" smtClean="0"/>
              <a:t>wage</a:t>
            </a:r>
            <a:r>
              <a:rPr lang="fr-BE" dirty="0" smtClean="0"/>
              <a:t> on the 27 </a:t>
            </a:r>
            <a:r>
              <a:rPr lang="fr-BE" dirty="0" err="1" smtClean="0"/>
              <a:t>January</a:t>
            </a:r>
            <a:r>
              <a:rPr lang="fr-BE" dirty="0" smtClean="0"/>
              <a:t> 2017</a:t>
            </a:r>
            <a:endParaRPr lang="fr-BE" dirty="0"/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2FED-0780-4EEB-951E-B9AE4361AB55}" type="slidenum">
              <a:rPr lang="en-GB" altLang="fr-FR" smtClean="0"/>
              <a:pPr/>
              <a:t>3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483118865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Why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it</a:t>
            </a:r>
            <a:r>
              <a:rPr lang="fr-BE" dirty="0" smtClean="0"/>
              <a:t> </a:t>
            </a:r>
            <a:r>
              <a:rPr lang="fr-BE" dirty="0" err="1" smtClean="0"/>
              <a:t>so</a:t>
            </a:r>
            <a:r>
              <a:rPr lang="fr-BE" dirty="0" smtClean="0"/>
              <a:t> </a:t>
            </a:r>
            <a:r>
              <a:rPr lang="fr-BE" dirty="0" err="1" smtClean="0"/>
              <a:t>difficult</a:t>
            </a:r>
            <a:r>
              <a:rPr lang="fr-BE" dirty="0" smtClean="0"/>
              <a:t>?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err="1" smtClean="0"/>
              <a:t>Different</a:t>
            </a:r>
            <a:r>
              <a:rPr lang="fr-BE" dirty="0" smtClean="0"/>
              <a:t> </a:t>
            </a:r>
            <a:r>
              <a:rPr lang="fr-BE" dirty="0" err="1" smtClean="0"/>
              <a:t>regimes</a:t>
            </a:r>
            <a:endParaRPr lang="fr-BE" dirty="0" smtClean="0"/>
          </a:p>
          <a:p>
            <a:endParaRPr lang="fr-BE" dirty="0"/>
          </a:p>
          <a:p>
            <a:r>
              <a:rPr lang="fr-BE" dirty="0" err="1" smtClean="0"/>
              <a:t>Different</a:t>
            </a:r>
            <a:r>
              <a:rPr lang="fr-BE" dirty="0" smtClean="0"/>
              <a:t> </a:t>
            </a:r>
            <a:r>
              <a:rPr lang="fr-BE" dirty="0" err="1" smtClean="0"/>
              <a:t>levels</a:t>
            </a:r>
            <a:endParaRPr lang="fr-BE" dirty="0" smtClean="0"/>
          </a:p>
          <a:p>
            <a:endParaRPr lang="fr-BE" dirty="0"/>
          </a:p>
          <a:p>
            <a:r>
              <a:rPr lang="fr-BE" dirty="0" err="1" smtClean="0"/>
              <a:t>Excluded</a:t>
            </a:r>
            <a:r>
              <a:rPr lang="fr-BE" dirty="0" smtClean="0"/>
              <a:t> </a:t>
            </a:r>
            <a:r>
              <a:rPr lang="fr-BE" dirty="0" err="1" smtClean="0"/>
              <a:t>from</a:t>
            </a:r>
            <a:r>
              <a:rPr lang="fr-BE" dirty="0" smtClean="0"/>
              <a:t> </a:t>
            </a:r>
            <a:r>
              <a:rPr lang="fr-BE" dirty="0" err="1" smtClean="0"/>
              <a:t>European</a:t>
            </a:r>
            <a:r>
              <a:rPr lang="fr-BE" dirty="0" smtClean="0"/>
              <a:t> </a:t>
            </a:r>
            <a:r>
              <a:rPr lang="fr-BE" dirty="0" err="1" smtClean="0"/>
              <a:t>Competences</a:t>
            </a:r>
            <a:r>
              <a:rPr lang="fr-BE" dirty="0" smtClean="0"/>
              <a:t> (TFEU 153.5)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2FED-0780-4EEB-951E-B9AE4361AB55}" type="slidenum">
              <a:rPr lang="en-GB" altLang="fr-FR" smtClean="0"/>
              <a:pPr/>
              <a:t>4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70754977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1. </a:t>
            </a:r>
            <a:r>
              <a:rPr lang="fr-BE" dirty="0" err="1" smtClean="0"/>
              <a:t>Different</a:t>
            </a:r>
            <a:r>
              <a:rPr lang="fr-BE" dirty="0" smtClean="0"/>
              <a:t> </a:t>
            </a:r>
            <a:r>
              <a:rPr lang="fr-BE" dirty="0" err="1" smtClean="0"/>
              <a:t>regimes</a:t>
            </a:r>
            <a:endParaRPr lang="fr-BE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1128344"/>
            <a:ext cx="6303648" cy="4665682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2FED-0780-4EEB-951E-B9AE4361AB55}" type="slidenum">
              <a:rPr lang="en-GB" altLang="fr-FR" smtClean="0"/>
              <a:pPr/>
              <a:t>5</a:t>
            </a:fld>
            <a:endParaRPr lang="en-GB" altLang="fr-FR"/>
          </a:p>
        </p:txBody>
      </p:sp>
      <p:sp>
        <p:nvSpPr>
          <p:cNvPr id="3" name="TextBox 2"/>
          <p:cNvSpPr txBox="1"/>
          <p:nvPr/>
        </p:nvSpPr>
        <p:spPr>
          <a:xfrm>
            <a:off x="684213" y="6021288"/>
            <a:ext cx="417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 err="1"/>
              <a:t>S</a:t>
            </a:r>
            <a:r>
              <a:rPr lang="fr-BE" sz="1200" dirty="0" err="1" smtClean="0"/>
              <a:t>ouce</a:t>
            </a:r>
            <a:r>
              <a:rPr lang="fr-BE" sz="1200" dirty="0" smtClean="0"/>
              <a:t> : </a:t>
            </a:r>
            <a:r>
              <a:rPr lang="fr-BE" sz="1200" dirty="0" err="1" smtClean="0"/>
              <a:t>Schulten</a:t>
            </a:r>
            <a:r>
              <a:rPr lang="fr-BE" sz="1200" dirty="0" smtClean="0"/>
              <a:t> et al. (2016)</a:t>
            </a:r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2164921734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1. </a:t>
            </a:r>
            <a:r>
              <a:rPr lang="fr-BE" dirty="0" err="1" smtClean="0"/>
              <a:t>Different</a:t>
            </a:r>
            <a:r>
              <a:rPr lang="fr-BE" dirty="0" smtClean="0"/>
              <a:t> </a:t>
            </a:r>
            <a:r>
              <a:rPr lang="fr-BE" dirty="0" err="1" smtClean="0"/>
              <a:t>regimes</a:t>
            </a:r>
            <a:endParaRPr lang="fr-BE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27584" y="796102"/>
            <a:ext cx="7128792" cy="513393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altLang="fr-FR" smtClean="0"/>
              <a:t>Maria Jepsen © etui (2017)</a:t>
            </a:r>
            <a:endParaRPr lang="fr-FR" alt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2FED-0780-4EEB-951E-B9AE4361AB55}" type="slidenum">
              <a:rPr lang="en-GB" altLang="fr-FR" smtClean="0"/>
              <a:pPr/>
              <a:t>6</a:t>
            </a:fld>
            <a:endParaRPr lang="en-GB" altLang="fr-FR"/>
          </a:p>
        </p:txBody>
      </p:sp>
      <p:sp>
        <p:nvSpPr>
          <p:cNvPr id="8" name="TextBox 7"/>
          <p:cNvSpPr txBox="1"/>
          <p:nvPr/>
        </p:nvSpPr>
        <p:spPr>
          <a:xfrm>
            <a:off x="684213" y="6021288"/>
            <a:ext cx="417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 err="1"/>
              <a:t>S</a:t>
            </a:r>
            <a:r>
              <a:rPr lang="fr-BE" sz="1200" dirty="0" err="1" smtClean="0"/>
              <a:t>ouce</a:t>
            </a:r>
            <a:r>
              <a:rPr lang="fr-BE" sz="1200" dirty="0" smtClean="0"/>
              <a:t> : </a:t>
            </a:r>
            <a:r>
              <a:rPr lang="fr-BE" sz="1200" dirty="0" err="1" smtClean="0"/>
              <a:t>Schulten</a:t>
            </a:r>
            <a:r>
              <a:rPr lang="fr-BE" sz="1200" dirty="0" smtClean="0"/>
              <a:t> et al. (2016)</a:t>
            </a:r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1553616461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2. </a:t>
            </a:r>
            <a:r>
              <a:rPr lang="fr-BE" dirty="0" err="1" smtClean="0"/>
              <a:t>Different</a:t>
            </a:r>
            <a:r>
              <a:rPr lang="fr-BE" dirty="0" smtClean="0"/>
              <a:t> </a:t>
            </a:r>
            <a:r>
              <a:rPr lang="fr-BE" dirty="0" err="1" smtClean="0"/>
              <a:t>levels</a:t>
            </a:r>
            <a:endParaRPr lang="fr-BE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1680" y="753076"/>
            <a:ext cx="5328592" cy="51524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2FED-0780-4EEB-951E-B9AE4361AB55}" type="slidenum">
              <a:rPr lang="en-GB" altLang="fr-FR" smtClean="0"/>
              <a:pPr/>
              <a:t>7</a:t>
            </a:fld>
            <a:endParaRPr lang="en-GB" altLang="fr-FR"/>
          </a:p>
        </p:txBody>
      </p:sp>
      <p:sp>
        <p:nvSpPr>
          <p:cNvPr id="8" name="TextBox 7"/>
          <p:cNvSpPr txBox="1"/>
          <p:nvPr/>
        </p:nvSpPr>
        <p:spPr>
          <a:xfrm>
            <a:off x="684213" y="6021288"/>
            <a:ext cx="417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 err="1"/>
              <a:t>S</a:t>
            </a:r>
            <a:r>
              <a:rPr lang="fr-BE" sz="1200" dirty="0" err="1" smtClean="0"/>
              <a:t>ouce</a:t>
            </a:r>
            <a:r>
              <a:rPr lang="fr-BE" sz="1200" dirty="0" smtClean="0"/>
              <a:t> : </a:t>
            </a:r>
            <a:r>
              <a:rPr lang="fr-BE" sz="1200" dirty="0" err="1" smtClean="0"/>
              <a:t>Schulten</a:t>
            </a:r>
            <a:r>
              <a:rPr lang="fr-BE" sz="1200" dirty="0" smtClean="0"/>
              <a:t> et al. (2016)</a:t>
            </a:r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1843397761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2. </a:t>
            </a:r>
            <a:r>
              <a:rPr lang="fr-BE" dirty="0" err="1" smtClean="0"/>
              <a:t>Different</a:t>
            </a:r>
            <a:r>
              <a:rPr lang="fr-BE" dirty="0" smtClean="0"/>
              <a:t> </a:t>
            </a:r>
            <a:r>
              <a:rPr lang="fr-BE" dirty="0" err="1" smtClean="0"/>
              <a:t>levels</a:t>
            </a:r>
            <a:endParaRPr lang="fr-BE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7092" y="1600200"/>
            <a:ext cx="5362179" cy="427672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2FED-0780-4EEB-951E-B9AE4361AB55}" type="slidenum">
              <a:rPr lang="en-GB" altLang="fr-FR" smtClean="0"/>
              <a:pPr/>
              <a:t>8</a:t>
            </a:fld>
            <a:endParaRPr lang="en-GB" altLang="fr-FR"/>
          </a:p>
        </p:txBody>
      </p:sp>
      <p:sp>
        <p:nvSpPr>
          <p:cNvPr id="8" name="TextBox 7"/>
          <p:cNvSpPr txBox="1"/>
          <p:nvPr/>
        </p:nvSpPr>
        <p:spPr>
          <a:xfrm>
            <a:off x="684213" y="6021288"/>
            <a:ext cx="417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 err="1"/>
              <a:t>S</a:t>
            </a:r>
            <a:r>
              <a:rPr lang="fr-BE" sz="1200" dirty="0" err="1" smtClean="0"/>
              <a:t>ouce</a:t>
            </a:r>
            <a:r>
              <a:rPr lang="fr-BE" sz="1200" dirty="0" smtClean="0"/>
              <a:t> : </a:t>
            </a:r>
            <a:r>
              <a:rPr lang="fr-BE" sz="1200" dirty="0" err="1" smtClean="0"/>
              <a:t>Schulten</a:t>
            </a:r>
            <a:r>
              <a:rPr lang="fr-BE" sz="1200" dirty="0" smtClean="0"/>
              <a:t> et al. (2016)</a:t>
            </a:r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2153168362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2. </a:t>
            </a:r>
            <a:r>
              <a:rPr lang="fr-BE" dirty="0" err="1" smtClean="0"/>
              <a:t>Different</a:t>
            </a:r>
            <a:r>
              <a:rPr lang="fr-BE" dirty="0" smtClean="0"/>
              <a:t> </a:t>
            </a:r>
            <a:r>
              <a:rPr lang="fr-BE" dirty="0" err="1" smtClean="0"/>
              <a:t>levels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altLang="fr-FR" smtClean="0"/>
              <a:t>Maria Jepsen © etui (2017)</a:t>
            </a: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2FED-0780-4EEB-951E-B9AE4361AB55}" type="slidenum">
              <a:rPr lang="en-GB" altLang="fr-FR" smtClean="0"/>
              <a:pPr/>
              <a:t>9</a:t>
            </a:fld>
            <a:endParaRPr lang="en-GB" altLang="fr-F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097" y="704850"/>
            <a:ext cx="6449656" cy="57338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6253986"/>
            <a:ext cx="417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 err="1"/>
              <a:t>S</a:t>
            </a:r>
            <a:r>
              <a:rPr lang="fr-BE" sz="1200" dirty="0" err="1" smtClean="0"/>
              <a:t>ouce</a:t>
            </a:r>
            <a:r>
              <a:rPr lang="fr-BE" sz="1200" dirty="0" smtClean="0"/>
              <a:t> : </a:t>
            </a:r>
            <a:r>
              <a:rPr lang="fr-BE" sz="1200" dirty="0" err="1" smtClean="0"/>
              <a:t>Schulten</a:t>
            </a:r>
            <a:r>
              <a:rPr lang="fr-BE" sz="1200" dirty="0" smtClean="0"/>
              <a:t> et al. (2016)</a:t>
            </a:r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3711303954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nscreencombi2">
  <a:themeElements>
    <a:clrScheme name="ETUI_Onscreen 2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C4D9E4"/>
      </a:accent1>
      <a:accent2>
        <a:srgbClr val="9EC3DE"/>
      </a:accent2>
      <a:accent3>
        <a:srgbClr val="FFFFFF"/>
      </a:accent3>
      <a:accent4>
        <a:srgbClr val="000000"/>
      </a:accent4>
      <a:accent5>
        <a:srgbClr val="DEE9EF"/>
      </a:accent5>
      <a:accent6>
        <a:srgbClr val="8FB0C9"/>
      </a:accent6>
      <a:hlink>
        <a:srgbClr val="003F72"/>
      </a:hlink>
      <a:folHlink>
        <a:srgbClr val="003F72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8_Bench2014">
  <a:themeElements>
    <a:clrScheme name="ETUI_Onscreen 5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7E6"/>
      </a:accent1>
      <a:accent2>
        <a:srgbClr val="009AA6"/>
      </a:accent2>
      <a:accent3>
        <a:srgbClr val="FFFFFF"/>
      </a:accent3>
      <a:accent4>
        <a:srgbClr val="000000"/>
      </a:accent4>
      <a:accent5>
        <a:srgbClr val="DAF1F0"/>
      </a:accent5>
      <a:accent6>
        <a:srgbClr val="008B96"/>
      </a:accent6>
      <a:hlink>
        <a:srgbClr val="4D5357"/>
      </a:hlink>
      <a:folHlink>
        <a:srgbClr val="4D5357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nscreen0">
  <a:themeElements>
    <a:clrScheme name="ETUI_Onscreen 10">
      <a:dk1>
        <a:srgbClr val="000000"/>
      </a:dk1>
      <a:lt1>
        <a:srgbClr val="FFFFFF"/>
      </a:lt1>
      <a:dk2>
        <a:srgbClr val="FFFFFF"/>
      </a:dk2>
      <a:lt2>
        <a:srgbClr val="C0C0C0"/>
      </a:lt2>
      <a:accent1>
        <a:srgbClr val="C0C0C0"/>
      </a:accent1>
      <a:accent2>
        <a:srgbClr val="777777"/>
      </a:accent2>
      <a:accent3>
        <a:srgbClr val="FFFFFF"/>
      </a:accent3>
      <a:accent4>
        <a:srgbClr val="000000"/>
      </a:accent4>
      <a:accent5>
        <a:srgbClr val="DCDCDC"/>
      </a:accent5>
      <a:accent6>
        <a:srgbClr val="6B6B6B"/>
      </a:accent6>
      <a:hlink>
        <a:srgbClr val="000000"/>
      </a:hlink>
      <a:folHlink>
        <a:srgbClr val="000000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10">
        <a:dk1>
          <a:srgbClr val="000000"/>
        </a:dk1>
        <a:lt1>
          <a:srgbClr val="FFFFFF"/>
        </a:lt1>
        <a:dk2>
          <a:srgbClr val="FFFFFF"/>
        </a:dk2>
        <a:lt2>
          <a:srgbClr val="C0C0C0"/>
        </a:lt2>
        <a:accent1>
          <a:srgbClr val="C0C0C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6B6B6B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ch2014">
  <a:themeElements>
    <a:clrScheme name="ETUI_Onscreen 5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7E6"/>
      </a:accent1>
      <a:accent2>
        <a:srgbClr val="009AA6"/>
      </a:accent2>
      <a:accent3>
        <a:srgbClr val="FFFFFF"/>
      </a:accent3>
      <a:accent4>
        <a:srgbClr val="000000"/>
      </a:accent4>
      <a:accent5>
        <a:srgbClr val="DAF1F0"/>
      </a:accent5>
      <a:accent6>
        <a:srgbClr val="008B96"/>
      </a:accent6>
      <a:hlink>
        <a:srgbClr val="4D5357"/>
      </a:hlink>
      <a:folHlink>
        <a:srgbClr val="4D5357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ench2014">
  <a:themeElements>
    <a:clrScheme name="ETUI_Onscreen 5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7E6"/>
      </a:accent1>
      <a:accent2>
        <a:srgbClr val="009AA6"/>
      </a:accent2>
      <a:accent3>
        <a:srgbClr val="FFFFFF"/>
      </a:accent3>
      <a:accent4>
        <a:srgbClr val="000000"/>
      </a:accent4>
      <a:accent5>
        <a:srgbClr val="DAF1F0"/>
      </a:accent5>
      <a:accent6>
        <a:srgbClr val="008B96"/>
      </a:accent6>
      <a:hlink>
        <a:srgbClr val="4D5357"/>
      </a:hlink>
      <a:folHlink>
        <a:srgbClr val="4D5357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Bench2014">
  <a:themeElements>
    <a:clrScheme name="ETUI_Onscreen 5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7E6"/>
      </a:accent1>
      <a:accent2>
        <a:srgbClr val="009AA6"/>
      </a:accent2>
      <a:accent3>
        <a:srgbClr val="FFFFFF"/>
      </a:accent3>
      <a:accent4>
        <a:srgbClr val="000000"/>
      </a:accent4>
      <a:accent5>
        <a:srgbClr val="DAF1F0"/>
      </a:accent5>
      <a:accent6>
        <a:srgbClr val="008B96"/>
      </a:accent6>
      <a:hlink>
        <a:srgbClr val="4D5357"/>
      </a:hlink>
      <a:folHlink>
        <a:srgbClr val="4D5357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Bench2014">
  <a:themeElements>
    <a:clrScheme name="ETUI_Onscreen 5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7E6"/>
      </a:accent1>
      <a:accent2>
        <a:srgbClr val="009AA6"/>
      </a:accent2>
      <a:accent3>
        <a:srgbClr val="FFFFFF"/>
      </a:accent3>
      <a:accent4>
        <a:srgbClr val="000000"/>
      </a:accent4>
      <a:accent5>
        <a:srgbClr val="DAF1F0"/>
      </a:accent5>
      <a:accent6>
        <a:srgbClr val="008B96"/>
      </a:accent6>
      <a:hlink>
        <a:srgbClr val="4D5357"/>
      </a:hlink>
      <a:folHlink>
        <a:srgbClr val="4D5357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Bench2014">
  <a:themeElements>
    <a:clrScheme name="ETUI_Onscreen 5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7E6"/>
      </a:accent1>
      <a:accent2>
        <a:srgbClr val="009AA6"/>
      </a:accent2>
      <a:accent3>
        <a:srgbClr val="FFFFFF"/>
      </a:accent3>
      <a:accent4>
        <a:srgbClr val="000000"/>
      </a:accent4>
      <a:accent5>
        <a:srgbClr val="DAF1F0"/>
      </a:accent5>
      <a:accent6>
        <a:srgbClr val="008B96"/>
      </a:accent6>
      <a:hlink>
        <a:srgbClr val="4D5357"/>
      </a:hlink>
      <a:folHlink>
        <a:srgbClr val="4D5357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Bench2014">
  <a:themeElements>
    <a:clrScheme name="ETUI_Onscreen 5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7E6"/>
      </a:accent1>
      <a:accent2>
        <a:srgbClr val="009AA6"/>
      </a:accent2>
      <a:accent3>
        <a:srgbClr val="FFFFFF"/>
      </a:accent3>
      <a:accent4>
        <a:srgbClr val="000000"/>
      </a:accent4>
      <a:accent5>
        <a:srgbClr val="DAF1F0"/>
      </a:accent5>
      <a:accent6>
        <a:srgbClr val="008B96"/>
      </a:accent6>
      <a:hlink>
        <a:srgbClr val="4D5357"/>
      </a:hlink>
      <a:folHlink>
        <a:srgbClr val="4D5357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Bench2014">
  <a:themeElements>
    <a:clrScheme name="ETUI_Onscreen 5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7E6"/>
      </a:accent1>
      <a:accent2>
        <a:srgbClr val="009AA6"/>
      </a:accent2>
      <a:accent3>
        <a:srgbClr val="FFFFFF"/>
      </a:accent3>
      <a:accent4>
        <a:srgbClr val="000000"/>
      </a:accent4>
      <a:accent5>
        <a:srgbClr val="DAF1F0"/>
      </a:accent5>
      <a:accent6>
        <a:srgbClr val="008B96"/>
      </a:accent6>
      <a:hlink>
        <a:srgbClr val="4D5357"/>
      </a:hlink>
      <a:folHlink>
        <a:srgbClr val="4D5357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Bench2014">
  <a:themeElements>
    <a:clrScheme name="ETUI_Onscreen 5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7E6"/>
      </a:accent1>
      <a:accent2>
        <a:srgbClr val="009AA6"/>
      </a:accent2>
      <a:accent3>
        <a:srgbClr val="FFFFFF"/>
      </a:accent3>
      <a:accent4>
        <a:srgbClr val="000000"/>
      </a:accent4>
      <a:accent5>
        <a:srgbClr val="DAF1F0"/>
      </a:accent5>
      <a:accent6>
        <a:srgbClr val="008B96"/>
      </a:accent6>
      <a:hlink>
        <a:srgbClr val="4D5357"/>
      </a:hlink>
      <a:folHlink>
        <a:srgbClr val="4D5357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Onscreencombi2</Template>
  <TotalTime>8284</TotalTime>
  <Words>385</Words>
  <Application>Microsoft Office PowerPoint</Application>
  <PresentationFormat>Affichage à l'écran (4:3)</PresentationFormat>
  <Paragraphs>89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11</vt:i4>
      </vt:variant>
      <vt:variant>
        <vt:lpstr>Titres des diapositives</vt:lpstr>
      </vt:variant>
      <vt:variant>
        <vt:i4>13</vt:i4>
      </vt:variant>
    </vt:vector>
  </HeadingPairs>
  <TitlesOfParts>
    <vt:vector size="27" baseType="lpstr">
      <vt:lpstr>Arial</vt:lpstr>
      <vt:lpstr>Calibri</vt:lpstr>
      <vt:lpstr>Foundry Journal Book</vt:lpstr>
      <vt:lpstr>Onscreencombi2</vt:lpstr>
      <vt:lpstr>Bench2014</vt:lpstr>
      <vt:lpstr>1_Bench2014</vt:lpstr>
      <vt:lpstr>2_Bench2014</vt:lpstr>
      <vt:lpstr>3_Bench2014</vt:lpstr>
      <vt:lpstr>4_Bench2014</vt:lpstr>
      <vt:lpstr>5_Bench2014</vt:lpstr>
      <vt:lpstr>6_Bench2014</vt:lpstr>
      <vt:lpstr>7_Bench2014</vt:lpstr>
      <vt:lpstr>8_Bench2014</vt:lpstr>
      <vt:lpstr>Onscreen0</vt:lpstr>
      <vt:lpstr>Workshop on Minimum Wages Lessons from recent experiences and European perspectives   </vt:lpstr>
      <vt:lpstr>Outline</vt:lpstr>
      <vt:lpstr>Introduction</vt:lpstr>
      <vt:lpstr>Why is it so difficult?</vt:lpstr>
      <vt:lpstr>1. Different regimes</vt:lpstr>
      <vt:lpstr>1. Different regimes</vt:lpstr>
      <vt:lpstr>2. Different levels</vt:lpstr>
      <vt:lpstr>2. Different levels</vt:lpstr>
      <vt:lpstr>2. Different levels</vt:lpstr>
      <vt:lpstr>2. Different levels</vt:lpstr>
      <vt:lpstr>Présentation PowerPoint</vt:lpstr>
      <vt:lpstr>Recent developments on the European level</vt:lpstr>
      <vt:lpstr>Outlook</vt:lpstr>
    </vt:vector>
  </TitlesOfParts>
  <Company>ETUI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Unions’ strategies</dc:title>
  <dc:creator>VANDAELE, Kurt</dc:creator>
  <cp:lastModifiedBy>Invite</cp:lastModifiedBy>
  <cp:revision>514</cp:revision>
  <cp:lastPrinted>2015-03-18T09:57:34Z</cp:lastPrinted>
  <dcterms:created xsi:type="dcterms:W3CDTF">2012-08-28T14:22:27Z</dcterms:created>
  <dcterms:modified xsi:type="dcterms:W3CDTF">2017-10-20T14:04:19Z</dcterms:modified>
</cp:coreProperties>
</file>