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handoutMasterIdLst>
    <p:handoutMasterId r:id="rId83"/>
  </p:handoutMasterIdLst>
  <p:sldIdLst>
    <p:sldId id="370" r:id="rId2"/>
    <p:sldId id="323" r:id="rId3"/>
    <p:sldId id="490" r:id="rId4"/>
    <p:sldId id="497" r:id="rId5"/>
    <p:sldId id="491" r:id="rId6"/>
    <p:sldId id="492" r:id="rId7"/>
    <p:sldId id="493" r:id="rId8"/>
    <p:sldId id="494" r:id="rId9"/>
    <p:sldId id="495" r:id="rId10"/>
    <p:sldId id="496" r:id="rId11"/>
    <p:sldId id="384" r:id="rId12"/>
    <p:sldId id="380" r:id="rId13"/>
    <p:sldId id="379" r:id="rId14"/>
    <p:sldId id="383" r:id="rId15"/>
    <p:sldId id="385" r:id="rId16"/>
    <p:sldId id="387" r:id="rId17"/>
    <p:sldId id="388" r:id="rId18"/>
    <p:sldId id="381" r:id="rId19"/>
    <p:sldId id="389" r:id="rId20"/>
    <p:sldId id="406" r:id="rId21"/>
    <p:sldId id="498" r:id="rId22"/>
    <p:sldId id="407" r:id="rId23"/>
    <p:sldId id="408" r:id="rId24"/>
    <p:sldId id="466" r:id="rId25"/>
    <p:sldId id="467" r:id="rId26"/>
    <p:sldId id="402" r:id="rId27"/>
    <p:sldId id="403" r:id="rId28"/>
    <p:sldId id="499" r:id="rId29"/>
    <p:sldId id="500" r:id="rId30"/>
    <p:sldId id="501" r:id="rId31"/>
    <p:sldId id="502" r:id="rId32"/>
    <p:sldId id="503" r:id="rId33"/>
    <p:sldId id="504" r:id="rId34"/>
    <p:sldId id="505" r:id="rId35"/>
    <p:sldId id="506" r:id="rId36"/>
    <p:sldId id="507" r:id="rId37"/>
    <p:sldId id="510" r:id="rId38"/>
    <p:sldId id="511" r:id="rId39"/>
    <p:sldId id="515" r:id="rId40"/>
    <p:sldId id="516" r:id="rId41"/>
    <p:sldId id="517" r:id="rId42"/>
    <p:sldId id="521" r:id="rId43"/>
    <p:sldId id="522" r:id="rId44"/>
    <p:sldId id="523" r:id="rId45"/>
    <p:sldId id="524" r:id="rId46"/>
    <p:sldId id="525" r:id="rId47"/>
    <p:sldId id="526" r:id="rId48"/>
    <p:sldId id="528" r:id="rId49"/>
    <p:sldId id="527" r:id="rId50"/>
    <p:sldId id="529" r:id="rId51"/>
    <p:sldId id="531" r:id="rId52"/>
    <p:sldId id="530" r:id="rId53"/>
    <p:sldId id="427" r:id="rId54"/>
    <p:sldId id="428" r:id="rId55"/>
    <p:sldId id="429" r:id="rId56"/>
    <p:sldId id="472" r:id="rId57"/>
    <p:sldId id="473" r:id="rId58"/>
    <p:sldId id="474" r:id="rId59"/>
    <p:sldId id="475" r:id="rId60"/>
    <p:sldId id="476" r:id="rId61"/>
    <p:sldId id="477" r:id="rId62"/>
    <p:sldId id="536" r:id="rId63"/>
    <p:sldId id="532" r:id="rId64"/>
    <p:sldId id="533" r:id="rId65"/>
    <p:sldId id="534" r:id="rId66"/>
    <p:sldId id="535" r:id="rId67"/>
    <p:sldId id="432" r:id="rId68"/>
    <p:sldId id="457" r:id="rId69"/>
    <p:sldId id="463" r:id="rId70"/>
    <p:sldId id="538" r:id="rId71"/>
    <p:sldId id="539" r:id="rId72"/>
    <p:sldId id="540" r:id="rId73"/>
    <p:sldId id="541" r:id="rId74"/>
    <p:sldId id="542" r:id="rId75"/>
    <p:sldId id="543" r:id="rId76"/>
    <p:sldId id="544" r:id="rId77"/>
    <p:sldId id="545" r:id="rId78"/>
    <p:sldId id="452" r:id="rId79"/>
    <p:sldId id="453" r:id="rId80"/>
    <p:sldId id="454" r:id="rId81"/>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FFFFFF"/>
    <a:srgbClr val="4F81BD"/>
    <a:srgbClr val="B2C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5" autoAdjust="0"/>
  </p:normalViewPr>
  <p:slideViewPr>
    <p:cSldViewPr>
      <p:cViewPr varScale="1">
        <p:scale>
          <a:sx n="84" d="100"/>
          <a:sy n="84" d="100"/>
        </p:scale>
        <p:origin x="142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rlabf\Fleche$\Book%20Chapters\ClarkDec12_S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labf\Fleche$\Book%20Chapters\ClarkDec12_S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labf\Fleche$\Book%20Chapters\ClarkDec12_SF.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labf\Fleche$\Book%20Chapters\ClarkDec12_S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rlabf\Fleche$\Book%20Chapters\ClarkDec12_S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rlabf\Fleche$\Book%20Chapters\ClarkDec12_SF.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rlabf\Fleche$\Book%20Chapters\ClarkDec12_SF.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21646827035101"/>
          <c:y val="3.5732574208132389E-2"/>
          <c:w val="0.75752105867793174"/>
          <c:h val="0.70230543583379457"/>
        </c:manualLayout>
      </c:layout>
      <c:barChart>
        <c:barDir val="bar"/>
        <c:grouping val="clustered"/>
        <c:varyColors val="0"/>
        <c:ser>
          <c:idx val="1"/>
          <c:order val="0"/>
          <c:tx>
            <c:strRef>
              <c:f>'Slide 9'!$D$2:$E$2</c:f>
              <c:strCache>
                <c:ptCount val="1"/>
                <c:pt idx="0">
                  <c:v>Panel</c:v>
                </c:pt>
              </c:strCache>
            </c:strRef>
          </c:tx>
          <c:spPr>
            <a:solidFill>
              <a:schemeClr val="accent2">
                <a:lumMod val="40000"/>
                <a:lumOff val="60000"/>
              </a:schemeClr>
            </a:solidFill>
            <a:ln w="19050" cap="flat" cmpd="sng" algn="ctr">
              <a:solidFill>
                <a:schemeClr val="dk1"/>
              </a:solidFill>
              <a:prstDash val="solid"/>
              <a:miter lim="800000"/>
            </a:ln>
            <a:effectLst/>
          </c:spPr>
          <c:invertIfNegative val="0"/>
          <c:cat>
            <c:strRef>
              <c:f>'Slide 9'!$A$4:$A$6</c:f>
              <c:strCache>
                <c:ptCount val="3"/>
                <c:pt idx="0">
                  <c:v>Australia (HILDA)</c:v>
                </c:pt>
                <c:pt idx="1">
                  <c:v>Germany (SOEP)</c:v>
                </c:pt>
                <c:pt idx="2">
                  <c:v>Britain (BHPS)</c:v>
                </c:pt>
              </c:strCache>
            </c:strRef>
          </c:cat>
          <c:val>
            <c:numRef>
              <c:f>'Slide 9'!$D$4:$D$6</c:f>
              <c:numCache>
                <c:formatCode>General</c:formatCode>
                <c:ptCount val="3"/>
                <c:pt idx="0">
                  <c:v>0.06</c:v>
                </c:pt>
                <c:pt idx="1">
                  <c:v>0.08</c:v>
                </c:pt>
                <c:pt idx="2">
                  <c:v>0.04</c:v>
                </c:pt>
              </c:numCache>
            </c:numRef>
          </c:val>
        </c:ser>
        <c:ser>
          <c:idx val="0"/>
          <c:order val="1"/>
          <c:tx>
            <c:strRef>
              <c:f>'Slide 9'!$B$2:$C$2</c:f>
              <c:strCache>
                <c:ptCount val="1"/>
                <c:pt idx="0">
                  <c:v>Cross-section</c:v>
                </c:pt>
              </c:strCache>
            </c:strRef>
          </c:tx>
          <c:spPr>
            <a:solidFill>
              <a:schemeClr val="accent1">
                <a:lumMod val="60000"/>
                <a:lumOff val="40000"/>
              </a:schemeClr>
            </a:solidFill>
            <a:ln w="19050" cap="flat" cmpd="sng" algn="ctr">
              <a:solidFill>
                <a:schemeClr val="dk1"/>
              </a:solidFill>
              <a:prstDash val="solid"/>
              <a:miter lim="800000"/>
            </a:ln>
            <a:effectLst/>
          </c:spPr>
          <c:invertIfNegative val="0"/>
          <c:cat>
            <c:strRef>
              <c:f>'Slide 9'!$A$4:$A$6</c:f>
              <c:strCache>
                <c:ptCount val="3"/>
                <c:pt idx="0">
                  <c:v>Australia (HILDA)</c:v>
                </c:pt>
                <c:pt idx="1">
                  <c:v>Germany (SOEP)</c:v>
                </c:pt>
                <c:pt idx="2">
                  <c:v>Britain (BHPS)</c:v>
                </c:pt>
              </c:strCache>
            </c:strRef>
          </c:cat>
          <c:val>
            <c:numRef>
              <c:f>'Slide 9'!$B$4:$B$6</c:f>
              <c:numCache>
                <c:formatCode>General</c:formatCode>
                <c:ptCount val="3"/>
                <c:pt idx="0">
                  <c:v>0.16</c:v>
                </c:pt>
                <c:pt idx="1">
                  <c:v>0.26</c:v>
                </c:pt>
                <c:pt idx="2">
                  <c:v>0.16</c:v>
                </c:pt>
              </c:numCache>
            </c:numRef>
          </c:val>
        </c:ser>
        <c:dLbls>
          <c:showLegendKey val="0"/>
          <c:showVal val="0"/>
          <c:showCatName val="0"/>
          <c:showSerName val="0"/>
          <c:showPercent val="0"/>
          <c:showBubbleSize val="0"/>
        </c:dLbls>
        <c:gapWidth val="182"/>
        <c:axId val="321944008"/>
        <c:axId val="321944400"/>
      </c:barChart>
      <c:catAx>
        <c:axId val="321944008"/>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fr-FR"/>
          </a:p>
        </c:txPr>
        <c:crossAx val="321944400"/>
        <c:crosses val="autoZero"/>
        <c:auto val="1"/>
        <c:lblAlgn val="ctr"/>
        <c:lblOffset val="100"/>
        <c:noMultiLvlLbl val="0"/>
      </c:catAx>
      <c:valAx>
        <c:axId val="321944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endParaRPr lang="fr-FR"/>
          </a:p>
        </c:txPr>
        <c:crossAx val="321944008"/>
        <c:crosses val="autoZero"/>
        <c:crossBetween val="between"/>
      </c:valAx>
      <c:spPr>
        <a:solidFill>
          <a:schemeClr val="lt1"/>
        </a:solidFill>
        <a:ln w="12700" cap="flat" cmpd="sng" algn="ctr">
          <a:solidFill>
            <a:schemeClr val="dk1"/>
          </a:solidFill>
          <a:prstDash val="solid"/>
          <a:miter lim="800000"/>
        </a:ln>
        <a:effectLst/>
      </c:spPr>
    </c:plotArea>
    <c:legend>
      <c:legendPos val="b"/>
      <c:layout>
        <c:manualLayout>
          <c:xMode val="edge"/>
          <c:yMode val="edge"/>
          <c:x val="0.20253797100729898"/>
          <c:y val="0.89010718435377179"/>
          <c:w val="0.71739788766509627"/>
          <c:h val="9.9593722257515241E-2"/>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2800" b="1" i="0" u="none" strike="noStrike" kern="1200" baseline="0">
              <a:solidFill>
                <a:schemeClr val="dk1"/>
              </a:solidFill>
              <a:latin typeface="+mn-lt"/>
              <a:ea typeface="+mn-ea"/>
              <a:cs typeface="+mn-cs"/>
            </a:defRPr>
          </a:pPr>
          <a:endParaRPr lang="fr-FR"/>
        </a:p>
      </c:txPr>
    </c:legend>
    <c:plotVisOnly val="1"/>
    <c:dispBlanksAs val="gap"/>
    <c:showDLblsOverMax val="0"/>
  </c:chart>
  <c:spPr>
    <a:noFill/>
    <a:ln>
      <a:solidFill>
        <a:schemeClr val="bg1"/>
      </a:solid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0395676346908"/>
          <c:y val="1.3011741953308469E-2"/>
          <c:w val="0.56872550306211722"/>
          <c:h val="0.69319298629338"/>
        </c:manualLayout>
      </c:layout>
      <c:barChart>
        <c:barDir val="bar"/>
        <c:grouping val="clustered"/>
        <c:varyColors val="0"/>
        <c:ser>
          <c:idx val="0"/>
          <c:order val="0"/>
          <c:tx>
            <c:strRef>
              <c:f>'Slide 13'!$A$4</c:f>
              <c:strCache>
                <c:ptCount val="1"/>
                <c:pt idx="0">
                  <c:v>Log comparator income</c:v>
                </c:pt>
              </c:strCache>
            </c:strRef>
          </c:tx>
          <c:spPr>
            <a:solidFill>
              <a:schemeClr val="accent2">
                <a:lumMod val="40000"/>
                <a:lumOff val="60000"/>
              </a:schemeClr>
            </a:solidFill>
            <a:ln w="19050" cap="flat" cmpd="sng" algn="ctr">
              <a:solidFill>
                <a:schemeClr val="dk1"/>
              </a:solidFill>
              <a:prstDash val="solid"/>
              <a:miter lim="800000"/>
            </a:ln>
            <a:effectLst/>
          </c:spPr>
          <c:invertIfNegative val="0"/>
          <c:cat>
            <c:strRef>
              <c:f>'Slide 13'!$B$3:$D$3</c:f>
              <c:strCache>
                <c:ptCount val="3"/>
                <c:pt idx="0">
                  <c:v>Australia</c:v>
                </c:pt>
                <c:pt idx="1">
                  <c:v>Germany</c:v>
                </c:pt>
                <c:pt idx="2">
                  <c:v>Britain</c:v>
                </c:pt>
              </c:strCache>
            </c:strRef>
          </c:cat>
          <c:val>
            <c:numRef>
              <c:f>'Slide 13'!$B$4:$D$4</c:f>
              <c:numCache>
                <c:formatCode>General</c:formatCode>
                <c:ptCount val="3"/>
                <c:pt idx="0">
                  <c:v>-0.15</c:v>
                </c:pt>
                <c:pt idx="1">
                  <c:v>-0.34</c:v>
                </c:pt>
                <c:pt idx="2">
                  <c:v>-0.13</c:v>
                </c:pt>
              </c:numCache>
            </c:numRef>
          </c:val>
        </c:ser>
        <c:ser>
          <c:idx val="1"/>
          <c:order val="1"/>
          <c:tx>
            <c:strRef>
              <c:f>'Slide 13'!$A$5</c:f>
              <c:strCache>
                <c:ptCount val="1"/>
                <c:pt idx="0">
                  <c:v>Log own income</c:v>
                </c:pt>
              </c:strCache>
            </c:strRef>
          </c:tx>
          <c:spPr>
            <a:solidFill>
              <a:schemeClr val="accent1">
                <a:lumMod val="60000"/>
                <a:lumOff val="40000"/>
              </a:schemeClr>
            </a:solidFill>
            <a:ln w="19050" cap="flat" cmpd="sng" algn="ctr">
              <a:solidFill>
                <a:schemeClr val="dk1"/>
              </a:solidFill>
              <a:prstDash val="solid"/>
              <a:miter lim="800000"/>
            </a:ln>
            <a:effectLst/>
          </c:spPr>
          <c:invertIfNegative val="0"/>
          <c:cat>
            <c:strRef>
              <c:f>'Slide 13'!$B$3:$D$3</c:f>
              <c:strCache>
                <c:ptCount val="3"/>
                <c:pt idx="0">
                  <c:v>Australia</c:v>
                </c:pt>
                <c:pt idx="1">
                  <c:v>Germany</c:v>
                </c:pt>
                <c:pt idx="2">
                  <c:v>Britain</c:v>
                </c:pt>
              </c:strCache>
            </c:strRef>
          </c:cat>
          <c:val>
            <c:numRef>
              <c:f>'Slide 13'!$B$5:$D$5</c:f>
              <c:numCache>
                <c:formatCode>General</c:formatCode>
                <c:ptCount val="3"/>
                <c:pt idx="0">
                  <c:v>0.16</c:v>
                </c:pt>
                <c:pt idx="1">
                  <c:v>0.26</c:v>
                </c:pt>
                <c:pt idx="2">
                  <c:v>0.16</c:v>
                </c:pt>
              </c:numCache>
            </c:numRef>
          </c:val>
        </c:ser>
        <c:dLbls>
          <c:showLegendKey val="0"/>
          <c:showVal val="0"/>
          <c:showCatName val="0"/>
          <c:showSerName val="0"/>
          <c:showPercent val="0"/>
          <c:showBubbleSize val="0"/>
        </c:dLbls>
        <c:gapWidth val="182"/>
        <c:axId val="297819720"/>
        <c:axId val="297593640"/>
      </c:barChart>
      <c:catAx>
        <c:axId val="297819720"/>
        <c:scaling>
          <c:orientation val="minMax"/>
        </c:scaling>
        <c:delete val="0"/>
        <c:axPos val="l"/>
        <c:numFmt formatCode="General" sourceLinked="1"/>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2600" b="1" i="0" u="none" strike="noStrike" kern="1200" baseline="0">
                <a:solidFill>
                  <a:sysClr val="windowText" lastClr="000000"/>
                </a:solidFill>
                <a:latin typeface="+mn-lt"/>
                <a:ea typeface="+mn-ea"/>
                <a:cs typeface="+mn-cs"/>
              </a:defRPr>
            </a:pPr>
            <a:endParaRPr lang="fr-FR"/>
          </a:p>
        </c:txPr>
        <c:crossAx val="297593640"/>
        <c:crosses val="autoZero"/>
        <c:auto val="1"/>
        <c:lblAlgn val="ctr"/>
        <c:lblOffset val="100"/>
        <c:noMultiLvlLbl val="0"/>
      </c:catAx>
      <c:valAx>
        <c:axId val="297593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600" b="1" i="0" u="none" strike="noStrike" kern="1200" baseline="0">
                <a:solidFill>
                  <a:sysClr val="windowText" lastClr="000000"/>
                </a:solidFill>
                <a:latin typeface="+mn-lt"/>
                <a:ea typeface="+mn-ea"/>
                <a:cs typeface="+mn-cs"/>
              </a:defRPr>
            </a:pPr>
            <a:endParaRPr lang="fr-FR"/>
          </a:p>
        </c:txPr>
        <c:crossAx val="297819720"/>
        <c:crosses val="autoZero"/>
        <c:crossBetween val="between"/>
      </c:valAx>
      <c:spPr>
        <a:solidFill>
          <a:schemeClr val="lt1"/>
        </a:solidFill>
        <a:ln w="12700" cap="flat" cmpd="sng" algn="ctr">
          <a:solidFill>
            <a:schemeClr val="dk1"/>
          </a:solidFill>
          <a:prstDash val="solid"/>
          <a:miter lim="800000"/>
        </a:ln>
        <a:effectLst/>
      </c:spPr>
    </c:plotArea>
    <c:legend>
      <c:legendPos val="b"/>
      <c:layout>
        <c:manualLayout>
          <c:xMode val="edge"/>
          <c:yMode val="edge"/>
          <c:x val="2.2250748823277707E-2"/>
          <c:y val="0.86863693287074772"/>
          <c:w val="0.96808035067503595"/>
          <c:h val="0.10422666662292214"/>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2600" b="1" i="0" u="none" strike="noStrike" kern="1200" baseline="0">
              <a:solidFill>
                <a:schemeClr val="dk1"/>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mn-lt"/>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77166046856278"/>
          <c:y val="2.9310583923000608E-2"/>
          <c:w val="0.56872550306211722"/>
          <c:h val="0.69319298629338"/>
        </c:manualLayout>
      </c:layout>
      <c:barChart>
        <c:barDir val="bar"/>
        <c:grouping val="clustered"/>
        <c:varyColors val="0"/>
        <c:ser>
          <c:idx val="0"/>
          <c:order val="0"/>
          <c:tx>
            <c:strRef>
              <c:f>'Slide 14'!$A$4</c:f>
              <c:strCache>
                <c:ptCount val="1"/>
                <c:pt idx="0">
                  <c:v>Log previous 3 years' income</c:v>
                </c:pt>
              </c:strCache>
            </c:strRef>
          </c:tx>
          <c:spPr>
            <a:solidFill>
              <a:schemeClr val="accent2">
                <a:lumMod val="40000"/>
                <a:lumOff val="60000"/>
              </a:schemeClr>
            </a:solidFill>
            <a:ln w="19050" cap="flat" cmpd="sng" algn="ctr">
              <a:solidFill>
                <a:schemeClr val="dk1"/>
              </a:solidFill>
              <a:prstDash val="solid"/>
              <a:miter lim="800000"/>
            </a:ln>
            <a:effectLst/>
          </c:spPr>
          <c:invertIfNegative val="0"/>
          <c:cat>
            <c:strRef>
              <c:f>'Slide 14'!$B$3:$D$3</c:f>
              <c:strCache>
                <c:ptCount val="3"/>
                <c:pt idx="0">
                  <c:v>Australia</c:v>
                </c:pt>
                <c:pt idx="1">
                  <c:v>Germany</c:v>
                </c:pt>
                <c:pt idx="2">
                  <c:v>Britain</c:v>
                </c:pt>
              </c:strCache>
            </c:strRef>
          </c:cat>
          <c:val>
            <c:numRef>
              <c:f>'Slide 14'!$B$4:$D$4</c:f>
              <c:numCache>
                <c:formatCode>General</c:formatCode>
                <c:ptCount val="3"/>
                <c:pt idx="0">
                  <c:v>-0.01</c:v>
                </c:pt>
                <c:pt idx="1">
                  <c:v>-0.08</c:v>
                </c:pt>
                <c:pt idx="2">
                  <c:v>-0.02</c:v>
                </c:pt>
              </c:numCache>
            </c:numRef>
          </c:val>
        </c:ser>
        <c:ser>
          <c:idx val="1"/>
          <c:order val="1"/>
          <c:tx>
            <c:strRef>
              <c:f>'Slide 14'!$A$5</c:f>
              <c:strCache>
                <c:ptCount val="1"/>
                <c:pt idx="0">
                  <c:v>Log own income</c:v>
                </c:pt>
              </c:strCache>
            </c:strRef>
          </c:tx>
          <c:spPr>
            <a:solidFill>
              <a:schemeClr val="accent1">
                <a:lumMod val="60000"/>
                <a:lumOff val="40000"/>
              </a:schemeClr>
            </a:solidFill>
            <a:ln w="19050" cap="flat" cmpd="sng" algn="ctr">
              <a:solidFill>
                <a:schemeClr val="dk1"/>
              </a:solidFill>
              <a:prstDash val="solid"/>
              <a:miter lim="800000"/>
            </a:ln>
            <a:effectLst/>
          </c:spPr>
          <c:invertIfNegative val="0"/>
          <c:cat>
            <c:strRef>
              <c:f>'Slide 14'!$B$3:$D$3</c:f>
              <c:strCache>
                <c:ptCount val="3"/>
                <c:pt idx="0">
                  <c:v>Australia</c:v>
                </c:pt>
                <c:pt idx="1">
                  <c:v>Germany</c:v>
                </c:pt>
                <c:pt idx="2">
                  <c:v>Britain</c:v>
                </c:pt>
              </c:strCache>
            </c:strRef>
          </c:cat>
          <c:val>
            <c:numRef>
              <c:f>'Slide 14'!$B$5:$D$5</c:f>
              <c:numCache>
                <c:formatCode>General</c:formatCode>
                <c:ptCount val="3"/>
                <c:pt idx="0">
                  <c:v>0.06</c:v>
                </c:pt>
                <c:pt idx="1">
                  <c:v>0.19</c:v>
                </c:pt>
                <c:pt idx="2">
                  <c:v>0.06</c:v>
                </c:pt>
              </c:numCache>
            </c:numRef>
          </c:val>
        </c:ser>
        <c:dLbls>
          <c:showLegendKey val="0"/>
          <c:showVal val="0"/>
          <c:showCatName val="0"/>
          <c:showSerName val="0"/>
          <c:showPercent val="0"/>
          <c:showBubbleSize val="0"/>
        </c:dLbls>
        <c:gapWidth val="182"/>
        <c:axId val="297594424"/>
        <c:axId val="297594816"/>
      </c:barChart>
      <c:catAx>
        <c:axId val="297594424"/>
        <c:scaling>
          <c:orientation val="minMax"/>
        </c:scaling>
        <c:delete val="0"/>
        <c:axPos val="l"/>
        <c:numFmt formatCode="General" sourceLinked="1"/>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endParaRPr lang="fr-FR"/>
          </a:p>
        </c:txPr>
        <c:crossAx val="297594816"/>
        <c:crosses val="autoZero"/>
        <c:auto val="1"/>
        <c:lblAlgn val="ctr"/>
        <c:lblOffset val="100"/>
        <c:noMultiLvlLbl val="0"/>
      </c:catAx>
      <c:valAx>
        <c:axId val="297594816"/>
        <c:scaling>
          <c:orientation val="minMax"/>
          <c:max val="0.30000000000000004"/>
          <c:min val="-0.3000000000000000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600" b="1" i="0" u="none" strike="noStrike" kern="1200" baseline="0">
                <a:solidFill>
                  <a:sysClr val="windowText" lastClr="000000"/>
                </a:solidFill>
                <a:latin typeface="+mn-lt"/>
                <a:ea typeface="+mn-ea"/>
                <a:cs typeface="+mn-cs"/>
              </a:defRPr>
            </a:pPr>
            <a:endParaRPr lang="fr-FR"/>
          </a:p>
        </c:txPr>
        <c:crossAx val="297594424"/>
        <c:crosses val="autoZero"/>
        <c:crossBetween val="between"/>
        <c:majorUnit val="0.2"/>
      </c:valAx>
      <c:spPr>
        <a:solidFill>
          <a:schemeClr val="lt1"/>
        </a:solidFill>
        <a:ln w="12700" cap="flat" cmpd="sng" algn="ctr">
          <a:solidFill>
            <a:schemeClr val="dk1"/>
          </a:solidFill>
          <a:prstDash val="solid"/>
          <a:miter lim="800000"/>
        </a:ln>
        <a:effectLst/>
      </c:spPr>
    </c:plotArea>
    <c:legend>
      <c:legendPos val="b"/>
      <c:layout>
        <c:manualLayout>
          <c:xMode val="edge"/>
          <c:yMode val="edge"/>
          <c:x val="1.7009536077119646E-2"/>
          <c:y val="0.83866853135684727"/>
          <c:w val="0.96062119543764157"/>
          <c:h val="0.14611479109754225"/>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2800" b="1" i="0" u="none" strike="noStrike" kern="1200" baseline="0">
              <a:solidFill>
                <a:schemeClr val="dk1"/>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mn-lt"/>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'Slide 32'!$B$5:$D$5</c:f>
              <c:strCache>
                <c:ptCount val="3"/>
                <c:pt idx="0">
                  <c:v>Panel</c:v>
                </c:pt>
              </c:strCache>
            </c:strRef>
          </c:tx>
          <c:spPr>
            <a:solidFill>
              <a:schemeClr val="accent2">
                <a:lumMod val="40000"/>
                <a:lumOff val="60000"/>
              </a:schemeClr>
            </a:solidFill>
            <a:ln w="19050" cap="flat" cmpd="sng" algn="ctr">
              <a:solidFill>
                <a:schemeClr val="dk1"/>
              </a:solidFill>
              <a:prstDash val="solid"/>
              <a:miter lim="800000"/>
            </a:ln>
            <a:effectLst/>
          </c:spPr>
          <c:invertIfNegative val="0"/>
          <c:cat>
            <c:strRef>
              <c:f>'Slide 32'!$B$6:$D$6</c:f>
              <c:strCache>
                <c:ptCount val="3"/>
                <c:pt idx="0">
                  <c:v>Australia</c:v>
                </c:pt>
                <c:pt idx="1">
                  <c:v>Germany</c:v>
                </c:pt>
                <c:pt idx="2">
                  <c:v>Britain</c:v>
                </c:pt>
              </c:strCache>
            </c:strRef>
          </c:cat>
          <c:val>
            <c:numRef>
              <c:f>'Slide 32'!$B$7:$D$7</c:f>
              <c:numCache>
                <c:formatCode>General</c:formatCode>
                <c:ptCount val="3"/>
                <c:pt idx="0">
                  <c:v>-0.18</c:v>
                </c:pt>
                <c:pt idx="1">
                  <c:v>-0.71</c:v>
                </c:pt>
                <c:pt idx="2">
                  <c:v>-0.46</c:v>
                </c:pt>
              </c:numCache>
            </c:numRef>
          </c:val>
        </c:ser>
        <c:ser>
          <c:idx val="0"/>
          <c:order val="1"/>
          <c:tx>
            <c:strRef>
              <c:f>'Slide 32'!$E$5:$G$5</c:f>
              <c:strCache>
                <c:ptCount val="3"/>
                <c:pt idx="0">
                  <c:v>Cross-section</c:v>
                </c:pt>
              </c:strCache>
            </c:strRef>
          </c:tx>
          <c:spPr>
            <a:solidFill>
              <a:schemeClr val="accent1">
                <a:lumMod val="60000"/>
                <a:lumOff val="40000"/>
              </a:schemeClr>
            </a:solidFill>
            <a:ln w="19050" cap="flat" cmpd="sng" algn="ctr">
              <a:solidFill>
                <a:schemeClr val="dk1"/>
              </a:solidFill>
              <a:prstDash val="solid"/>
              <a:miter lim="800000"/>
            </a:ln>
            <a:effectLst/>
          </c:spPr>
          <c:invertIfNegative val="0"/>
          <c:val>
            <c:numRef>
              <c:f>'Slide 32'!$B$8:$D$8</c:f>
              <c:numCache>
                <c:formatCode>General</c:formatCode>
                <c:ptCount val="3"/>
                <c:pt idx="0">
                  <c:v>-0.31</c:v>
                </c:pt>
                <c:pt idx="1">
                  <c:v>-0.99</c:v>
                </c:pt>
                <c:pt idx="2">
                  <c:v>-0.7</c:v>
                </c:pt>
              </c:numCache>
            </c:numRef>
          </c:val>
        </c:ser>
        <c:dLbls>
          <c:showLegendKey val="0"/>
          <c:showVal val="0"/>
          <c:showCatName val="0"/>
          <c:showSerName val="0"/>
          <c:showPercent val="0"/>
          <c:showBubbleSize val="0"/>
        </c:dLbls>
        <c:gapWidth val="182"/>
        <c:axId val="103542728"/>
        <c:axId val="103543120"/>
      </c:barChart>
      <c:catAx>
        <c:axId val="103542728"/>
        <c:scaling>
          <c:orientation val="minMax"/>
        </c:scaling>
        <c:delete val="0"/>
        <c:axPos val="l"/>
        <c:numFmt formatCode="General" sourceLinked="1"/>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fr-FR"/>
          </a:p>
        </c:txPr>
        <c:crossAx val="103543120"/>
        <c:crosses val="autoZero"/>
        <c:auto val="1"/>
        <c:lblAlgn val="ctr"/>
        <c:lblOffset val="100"/>
        <c:noMultiLvlLbl val="0"/>
      </c:catAx>
      <c:valAx>
        <c:axId val="103543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fr-FR"/>
          </a:p>
        </c:txPr>
        <c:crossAx val="103542728"/>
        <c:crosses val="autoZero"/>
        <c:crossBetween val="between"/>
      </c:valAx>
      <c:spPr>
        <a:solidFill>
          <a:schemeClr val="lt1"/>
        </a:solidFill>
        <a:ln w="12700" cap="flat" cmpd="sng" algn="ctr">
          <a:solidFill>
            <a:schemeClr val="dk1"/>
          </a:solidFill>
          <a:prstDash val="solid"/>
          <a:miter lim="800000"/>
        </a:ln>
        <a:effectLst/>
      </c:spPr>
    </c:plotArea>
    <c:legend>
      <c:legendPos val="b"/>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2800" b="1" i="0" u="none" strike="noStrike" kern="1200" baseline="0">
              <a:solidFill>
                <a:schemeClr val="dk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759956502254313"/>
          <c:y val="2.3213985584552392E-2"/>
          <c:w val="0.66555619126093091"/>
          <c:h val="0.74232877062410907"/>
        </c:manualLayout>
      </c:layout>
      <c:barChart>
        <c:barDir val="bar"/>
        <c:grouping val="clustered"/>
        <c:varyColors val="0"/>
        <c:ser>
          <c:idx val="0"/>
          <c:order val="0"/>
          <c:tx>
            <c:strRef>
              <c:f>'Slide 43'!$B$2:$D$2</c:f>
              <c:strCache>
                <c:ptCount val="3"/>
                <c:pt idx="0">
                  <c:v>Panel</c:v>
                </c:pt>
              </c:strCache>
            </c:strRef>
          </c:tx>
          <c:spPr>
            <a:solidFill>
              <a:schemeClr val="accent2">
                <a:lumMod val="40000"/>
                <a:lumOff val="60000"/>
              </a:schemeClr>
            </a:solidFill>
            <a:ln w="19050" cap="flat" cmpd="sng" algn="ctr">
              <a:solidFill>
                <a:schemeClr val="dk1"/>
              </a:solidFill>
              <a:prstDash val="solid"/>
              <a:miter lim="800000"/>
            </a:ln>
            <a:effectLst/>
          </c:spPr>
          <c:invertIfNegative val="0"/>
          <c:cat>
            <c:strRef>
              <c:f>'Slide 43'!$B$3:$D$3</c:f>
              <c:strCache>
                <c:ptCount val="3"/>
                <c:pt idx="0">
                  <c:v>Australia</c:v>
                </c:pt>
                <c:pt idx="1">
                  <c:v>Germany</c:v>
                </c:pt>
                <c:pt idx="2">
                  <c:v>Britain</c:v>
                </c:pt>
              </c:strCache>
            </c:strRef>
          </c:cat>
          <c:val>
            <c:numRef>
              <c:f>'Slide 43'!$B$9:$D$9</c:f>
              <c:numCache>
                <c:formatCode>General</c:formatCode>
                <c:ptCount val="3"/>
                <c:pt idx="0">
                  <c:v>0.3</c:v>
                </c:pt>
                <c:pt idx="1">
                  <c:v>0.14000000000000001</c:v>
                </c:pt>
                <c:pt idx="2">
                  <c:v>0.28000000000000003</c:v>
                </c:pt>
              </c:numCache>
            </c:numRef>
          </c:val>
        </c:ser>
        <c:ser>
          <c:idx val="1"/>
          <c:order val="1"/>
          <c:tx>
            <c:strRef>
              <c:f>'Slide 43'!$E$2:$G$2</c:f>
              <c:strCache>
                <c:ptCount val="3"/>
                <c:pt idx="0">
                  <c:v>Cross-section</c:v>
                </c:pt>
              </c:strCache>
            </c:strRef>
          </c:tx>
          <c:spPr>
            <a:solidFill>
              <a:schemeClr val="accent1">
                <a:lumMod val="60000"/>
                <a:lumOff val="40000"/>
              </a:schemeClr>
            </a:solidFill>
            <a:ln w="19050" cap="flat" cmpd="sng" algn="ctr">
              <a:solidFill>
                <a:schemeClr val="dk1"/>
              </a:solidFill>
              <a:prstDash val="solid"/>
              <a:miter lim="800000"/>
            </a:ln>
            <a:effectLst/>
          </c:spPr>
          <c:invertIfNegative val="0"/>
          <c:val>
            <c:numRef>
              <c:f>'Slide 43'!$B$10:$D$10</c:f>
              <c:numCache>
                <c:formatCode>General</c:formatCode>
                <c:ptCount val="3"/>
                <c:pt idx="0">
                  <c:v>0.47</c:v>
                </c:pt>
                <c:pt idx="1">
                  <c:v>0.28999999999999998</c:v>
                </c:pt>
                <c:pt idx="2">
                  <c:v>0.59</c:v>
                </c:pt>
              </c:numCache>
            </c:numRef>
          </c:val>
        </c:ser>
        <c:dLbls>
          <c:showLegendKey val="0"/>
          <c:showVal val="0"/>
          <c:showCatName val="0"/>
          <c:showSerName val="0"/>
          <c:showPercent val="0"/>
          <c:showBubbleSize val="0"/>
        </c:dLbls>
        <c:gapWidth val="182"/>
        <c:axId val="297680048"/>
        <c:axId val="297680440"/>
      </c:barChart>
      <c:catAx>
        <c:axId val="297680048"/>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fr-FR"/>
          </a:p>
        </c:txPr>
        <c:crossAx val="297680440"/>
        <c:crosses val="autoZero"/>
        <c:auto val="1"/>
        <c:lblAlgn val="ctr"/>
        <c:lblOffset val="100"/>
        <c:noMultiLvlLbl val="0"/>
      </c:catAx>
      <c:valAx>
        <c:axId val="297680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fr-FR"/>
          </a:p>
        </c:txPr>
        <c:crossAx val="297680048"/>
        <c:crosses val="autoZero"/>
        <c:crossBetween val="between"/>
      </c:valAx>
      <c:spPr>
        <a:solidFill>
          <a:schemeClr val="lt1"/>
        </a:solidFill>
        <a:ln w="12700" cap="flat" cmpd="sng" algn="ctr">
          <a:solidFill>
            <a:schemeClr val="dk1"/>
          </a:solidFill>
          <a:prstDash val="solid"/>
          <a:miter lim="800000"/>
        </a:ln>
        <a:effectLst/>
      </c:spPr>
    </c:plotArea>
    <c:legend>
      <c:legendPos val="r"/>
      <c:layout>
        <c:manualLayout>
          <c:xMode val="edge"/>
          <c:yMode val="edge"/>
          <c:x val="0.31320184994569239"/>
          <c:y val="0.89065521658520774"/>
          <c:w val="0.46031838076800385"/>
          <c:h val="8.8023247376266531E-2"/>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2600" b="1" i="0" u="none" strike="noStrike" kern="1200" baseline="0">
              <a:solidFill>
                <a:schemeClr val="dk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69512725948163"/>
          <c:y val="2.6648791438203034E-2"/>
          <c:w val="0.68358457717269538"/>
          <c:h val="0.7018935836454897"/>
        </c:manualLayout>
      </c:layout>
      <c:barChart>
        <c:barDir val="bar"/>
        <c:grouping val="clustered"/>
        <c:varyColors val="0"/>
        <c:ser>
          <c:idx val="0"/>
          <c:order val="0"/>
          <c:tx>
            <c:strRef>
              <c:f>'Slide 43'!$B$2:$D$2</c:f>
              <c:strCache>
                <c:ptCount val="3"/>
                <c:pt idx="0">
                  <c:v>Panel</c:v>
                </c:pt>
              </c:strCache>
            </c:strRef>
          </c:tx>
          <c:spPr>
            <a:solidFill>
              <a:schemeClr val="accent2">
                <a:lumMod val="40000"/>
                <a:lumOff val="60000"/>
              </a:schemeClr>
            </a:solidFill>
            <a:ln w="19050" cap="flat" cmpd="sng" algn="ctr">
              <a:solidFill>
                <a:schemeClr val="dk1"/>
              </a:solidFill>
              <a:prstDash val="solid"/>
              <a:miter lim="800000"/>
            </a:ln>
            <a:effectLst/>
          </c:spPr>
          <c:invertIfNegative val="0"/>
          <c:cat>
            <c:strRef>
              <c:f>'Slide 43'!$B$3:$D$3</c:f>
              <c:strCache>
                <c:ptCount val="3"/>
                <c:pt idx="0">
                  <c:v>Australia</c:v>
                </c:pt>
                <c:pt idx="1">
                  <c:v>Germany</c:v>
                </c:pt>
                <c:pt idx="2">
                  <c:v>Britain</c:v>
                </c:pt>
              </c:strCache>
            </c:strRef>
          </c:cat>
          <c:val>
            <c:numRef>
              <c:f>'Slide 43'!$B$4:$D$4</c:f>
              <c:numCache>
                <c:formatCode>General</c:formatCode>
                <c:ptCount val="3"/>
                <c:pt idx="0">
                  <c:v>-0.01</c:v>
                </c:pt>
                <c:pt idx="1">
                  <c:v>0.11</c:v>
                </c:pt>
                <c:pt idx="2">
                  <c:v>7.0000000000000007E-2</c:v>
                </c:pt>
              </c:numCache>
            </c:numRef>
          </c:val>
        </c:ser>
        <c:ser>
          <c:idx val="1"/>
          <c:order val="1"/>
          <c:tx>
            <c:strRef>
              <c:f>'Slide 43'!$E$2:$G$2</c:f>
              <c:strCache>
                <c:ptCount val="3"/>
                <c:pt idx="0">
                  <c:v>Cross-section</c:v>
                </c:pt>
              </c:strCache>
            </c:strRef>
          </c:tx>
          <c:spPr>
            <a:solidFill>
              <a:schemeClr val="accent1">
                <a:lumMod val="60000"/>
                <a:lumOff val="40000"/>
              </a:schemeClr>
            </a:solidFill>
            <a:ln w="19050" cap="flat" cmpd="sng" algn="ctr">
              <a:solidFill>
                <a:sysClr val="windowText" lastClr="000000"/>
              </a:solidFill>
              <a:prstDash val="solid"/>
              <a:miter lim="800000"/>
            </a:ln>
            <a:effectLst/>
          </c:spPr>
          <c:invertIfNegative val="0"/>
          <c:val>
            <c:numRef>
              <c:f>'Slide 43'!$B$5:$D$5</c:f>
              <c:numCache>
                <c:formatCode>General</c:formatCode>
                <c:ptCount val="3"/>
                <c:pt idx="0">
                  <c:v>0</c:v>
                </c:pt>
                <c:pt idx="1">
                  <c:v>0.23</c:v>
                </c:pt>
                <c:pt idx="2">
                  <c:v>0.03</c:v>
                </c:pt>
              </c:numCache>
            </c:numRef>
          </c:val>
        </c:ser>
        <c:dLbls>
          <c:showLegendKey val="0"/>
          <c:showVal val="0"/>
          <c:showCatName val="0"/>
          <c:showSerName val="0"/>
          <c:showPercent val="0"/>
          <c:showBubbleSize val="0"/>
        </c:dLbls>
        <c:gapWidth val="182"/>
        <c:axId val="297681224"/>
        <c:axId val="103234048"/>
      </c:barChart>
      <c:catAx>
        <c:axId val="297681224"/>
        <c:scaling>
          <c:orientation val="minMax"/>
        </c:scaling>
        <c:delete val="0"/>
        <c:axPos val="l"/>
        <c:numFmt formatCode="General" sourceLinked="1"/>
        <c:majorTickMark val="none"/>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fr-FR"/>
          </a:p>
        </c:txPr>
        <c:crossAx val="103234048"/>
        <c:crosses val="autoZero"/>
        <c:auto val="1"/>
        <c:lblAlgn val="ctr"/>
        <c:lblOffset val="100"/>
        <c:noMultiLvlLbl val="0"/>
      </c:catAx>
      <c:valAx>
        <c:axId val="103234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fr-FR"/>
          </a:p>
        </c:txPr>
        <c:crossAx val="297681224"/>
        <c:crosses val="autoZero"/>
        <c:crossBetween val="between"/>
      </c:valAx>
      <c:spPr>
        <a:solidFill>
          <a:schemeClr val="lt1"/>
        </a:solidFill>
        <a:ln w="12700" cap="flat" cmpd="sng" algn="ctr">
          <a:solidFill>
            <a:schemeClr val="dk1"/>
          </a:solidFill>
          <a:prstDash val="solid"/>
          <a:miter lim="800000"/>
        </a:ln>
        <a:effectLst/>
      </c:spPr>
    </c:plotArea>
    <c:legend>
      <c:legendPos val="r"/>
      <c:layout>
        <c:manualLayout>
          <c:xMode val="edge"/>
          <c:yMode val="edge"/>
          <c:x val="0.29412019646234011"/>
          <c:y val="0.89073218904506524"/>
          <c:w val="0.49300681300090582"/>
          <c:h val="8.1763889299963838E-2"/>
        </c:manualLayout>
      </c:layout>
      <c:overlay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2600" b="1" i="0" u="none" strike="noStrike" kern="1200" baseline="0">
              <a:solidFill>
                <a:schemeClr val="dk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95093957031"/>
          <c:y val="3.2718494708792518E-2"/>
          <c:w val="0.72274922469513536"/>
          <c:h val="0.80146514736060792"/>
        </c:manualLayout>
      </c:layout>
      <c:barChart>
        <c:barDir val="bar"/>
        <c:grouping val="clustered"/>
        <c:varyColors val="0"/>
        <c:ser>
          <c:idx val="0"/>
          <c:order val="0"/>
          <c:tx>
            <c:strRef>
              <c:f>Sheet1!$B$1</c:f>
              <c:strCache>
                <c:ptCount val="1"/>
                <c:pt idx="0">
                  <c:v>Series 1</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Sheet1!$A$2:$A$7</c:f>
              <c:strCache>
                <c:ptCount val="6"/>
                <c:pt idx="0">
                  <c:v>Health</c:v>
                </c:pt>
                <c:pt idx="1">
                  <c:v>Income </c:v>
                </c:pt>
                <c:pt idx="2">
                  <c:v>Freedom </c:v>
                </c:pt>
                <c:pt idx="3">
                  <c:v>Social supp</c:v>
                </c:pt>
                <c:pt idx="4">
                  <c:v>Generosity </c:v>
                </c:pt>
                <c:pt idx="5">
                  <c:v>Trust</c:v>
                </c:pt>
              </c:strCache>
            </c:strRef>
          </c:cat>
          <c:val>
            <c:numRef>
              <c:f>Sheet1!$B$2:$B$7</c:f>
              <c:numCache>
                <c:formatCode>General</c:formatCode>
                <c:ptCount val="6"/>
                <c:pt idx="0">
                  <c:v>0.24</c:v>
                </c:pt>
                <c:pt idx="1">
                  <c:v>0.38</c:v>
                </c:pt>
                <c:pt idx="2">
                  <c:v>0.18</c:v>
                </c:pt>
                <c:pt idx="3">
                  <c:v>0.2</c:v>
                </c:pt>
                <c:pt idx="4">
                  <c:v>7.0000000000000007E-2</c:v>
                </c:pt>
                <c:pt idx="5">
                  <c:v>0.11</c:v>
                </c:pt>
              </c:numCache>
            </c:numRef>
          </c:val>
        </c:ser>
        <c:dLbls>
          <c:showLegendKey val="0"/>
          <c:showVal val="0"/>
          <c:showCatName val="0"/>
          <c:showSerName val="0"/>
          <c:showPercent val="0"/>
          <c:showBubbleSize val="0"/>
        </c:dLbls>
        <c:gapWidth val="100"/>
        <c:axId val="297626408"/>
        <c:axId val="297626800"/>
      </c:barChart>
      <c:catAx>
        <c:axId val="297626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1" i="0" u="none" strike="noStrike" kern="1200" baseline="0">
                <a:solidFill>
                  <a:schemeClr val="tx1"/>
                </a:solidFill>
                <a:latin typeface="+mn-lt"/>
                <a:ea typeface="+mn-ea"/>
                <a:cs typeface="+mn-cs"/>
              </a:defRPr>
            </a:pPr>
            <a:endParaRPr lang="fr-FR"/>
          </a:p>
        </c:txPr>
        <c:crossAx val="297626800"/>
        <c:crosses val="autoZero"/>
        <c:auto val="1"/>
        <c:lblAlgn val="ctr"/>
        <c:lblOffset val="100"/>
        <c:noMultiLvlLbl val="0"/>
      </c:catAx>
      <c:valAx>
        <c:axId val="297626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600" b="1" i="0" u="none" strike="noStrike" kern="1200" baseline="0">
                <a:solidFill>
                  <a:schemeClr val="tx1"/>
                </a:solidFill>
                <a:latin typeface="+mn-lt"/>
                <a:ea typeface="+mn-ea"/>
                <a:cs typeface="+mn-cs"/>
              </a:defRPr>
            </a:pPr>
            <a:endParaRPr lang="fr-FR"/>
          </a:p>
        </c:txPr>
        <c:crossAx val="297626408"/>
        <c:crosses val="autoZero"/>
        <c:crossBetween val="between"/>
        <c:majorUnit val="0.1"/>
      </c:valAx>
      <c:spPr>
        <a:noFill/>
        <a:ln>
          <a:solidFill>
            <a:schemeClr val="accent1"/>
          </a:solid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38421982966416"/>
          <c:y val="8.9635854341736695E-2"/>
          <c:w val="0.66590840430660458"/>
          <c:h val="0.75249182087533173"/>
        </c:manualLayout>
      </c:layout>
      <c:barChart>
        <c:barDir val="bar"/>
        <c:grouping val="clustered"/>
        <c:varyColors val="0"/>
        <c:ser>
          <c:idx val="0"/>
          <c:order val="0"/>
          <c:tx>
            <c:strRef>
              <c:f>'Slide 8'!$B$2:$C$2</c:f>
              <c:strCache>
                <c:ptCount val="1"/>
                <c:pt idx="0">
                  <c:v>Cross-section</c:v>
                </c:pt>
              </c:strCache>
            </c:strRef>
          </c:tx>
          <c:spPr>
            <a:solidFill>
              <a:schemeClr val="accent1">
                <a:lumMod val="60000"/>
                <a:lumOff val="40000"/>
              </a:schemeClr>
            </a:solidFill>
            <a:ln w="19050" cap="flat" cmpd="sng" algn="ctr">
              <a:solidFill>
                <a:schemeClr val="dk1"/>
              </a:solidFill>
              <a:prstDash val="solid"/>
              <a:miter lim="800000"/>
            </a:ln>
            <a:effectLst/>
          </c:spPr>
          <c:invertIfNegative val="0"/>
          <c:cat>
            <c:strRef>
              <c:f>'Slide 8'!$A$4:$A$10</c:f>
              <c:strCache>
                <c:ptCount val="7"/>
                <c:pt idx="0">
                  <c:v>Emotional health</c:v>
                </c:pt>
                <c:pt idx="1">
                  <c:v>Physical health</c:v>
                </c:pt>
                <c:pt idx="2">
                  <c:v>Partnered</c:v>
                </c:pt>
                <c:pt idx="3">
                  <c:v>Non-criminality</c:v>
                </c:pt>
                <c:pt idx="4">
                  <c:v>Not unemployed</c:v>
                </c:pt>
                <c:pt idx="5">
                  <c:v>Qualifications</c:v>
                </c:pt>
                <c:pt idx="6">
                  <c:v>Income</c:v>
                </c:pt>
              </c:strCache>
            </c:strRef>
          </c:cat>
          <c:val>
            <c:numRef>
              <c:f>'Slide 8'!$B$4:$B$10</c:f>
              <c:numCache>
                <c:formatCode>0.00</c:formatCode>
                <c:ptCount val="7"/>
                <c:pt idx="0">
                  <c:v>0.18</c:v>
                </c:pt>
                <c:pt idx="1">
                  <c:v>0.06</c:v>
                </c:pt>
                <c:pt idx="2">
                  <c:v>0.17</c:v>
                </c:pt>
                <c:pt idx="3">
                  <c:v>0.06</c:v>
                </c:pt>
                <c:pt idx="4">
                  <c:v>0.08</c:v>
                </c:pt>
                <c:pt idx="5">
                  <c:v>0.02</c:v>
                </c:pt>
                <c:pt idx="6">
                  <c:v>7.0000000000000007E-2</c:v>
                </c:pt>
              </c:numCache>
            </c:numRef>
          </c:val>
        </c:ser>
        <c:dLbls>
          <c:showLegendKey val="0"/>
          <c:showVal val="0"/>
          <c:showCatName val="0"/>
          <c:showSerName val="0"/>
          <c:showPercent val="0"/>
          <c:showBubbleSize val="0"/>
        </c:dLbls>
        <c:gapWidth val="46"/>
        <c:axId val="103234832"/>
        <c:axId val="103235224"/>
      </c:barChart>
      <c:catAx>
        <c:axId val="103234832"/>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2600" b="1" i="0" u="none" strike="noStrike" kern="1200" baseline="0">
                <a:solidFill>
                  <a:schemeClr val="tx1"/>
                </a:solidFill>
                <a:latin typeface="+mn-lt"/>
                <a:ea typeface="+mn-ea"/>
                <a:cs typeface="+mn-cs"/>
              </a:defRPr>
            </a:pPr>
            <a:endParaRPr lang="fr-FR"/>
          </a:p>
        </c:txPr>
        <c:crossAx val="103235224"/>
        <c:crosses val="autoZero"/>
        <c:auto val="1"/>
        <c:lblAlgn val="ctr"/>
        <c:lblOffset val="100"/>
        <c:noMultiLvlLbl val="0"/>
      </c:catAx>
      <c:valAx>
        <c:axId val="10323522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600" b="1" i="0" u="none" strike="noStrike" kern="1200" baseline="0">
                <a:solidFill>
                  <a:schemeClr val="tx1"/>
                </a:solidFill>
                <a:latin typeface="+mn-lt"/>
                <a:ea typeface="+mn-ea"/>
                <a:cs typeface="+mn-cs"/>
              </a:defRPr>
            </a:pPr>
            <a:endParaRPr lang="fr-FR"/>
          </a:p>
        </c:txPr>
        <c:crossAx val="103234832"/>
        <c:crosses val="autoZero"/>
        <c:crossBetween val="between"/>
      </c:valAx>
      <c:spPr>
        <a:solidFill>
          <a:schemeClr val="lt1"/>
        </a:solidFill>
        <a:ln w="12700" cap="flat" cmpd="sng" algn="ctr">
          <a:solidFill>
            <a:schemeClr val="dk1"/>
          </a:solidFill>
          <a:prstDash val="solid"/>
          <a:miter lim="800000"/>
        </a:ln>
        <a:effectLst/>
      </c:spPr>
    </c:plotArea>
    <c:plotVisOnly val="1"/>
    <c:dispBlanksAs val="gap"/>
    <c:showDLblsOverMax val="0"/>
  </c:chart>
  <c:spPr>
    <a:noFill/>
    <a:ln>
      <a:noFill/>
    </a:ln>
    <a:effectLst/>
  </c:spPr>
  <c:txPr>
    <a:bodyPr/>
    <a:lstStyle/>
    <a:p>
      <a:pPr>
        <a:defRPr sz="2600" b="1">
          <a:latin typeface="+mn-lt"/>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3" name="Date Placeholder 2"/>
          <p:cNvSpPr>
            <a:spLocks noGrp="1"/>
          </p:cNvSpPr>
          <p:nvPr>
            <p:ph type="dt" sz="quarter"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2796F331-0BB9-4DF3-A2B5-12F4C7704A45}" type="datetimeFigureOut">
              <a:rPr lang="en-GB"/>
              <a:pPr>
                <a:defRPr/>
              </a:pPr>
              <a:t>30/03/2017</a:t>
            </a:fld>
            <a:endParaRPr lang="en-GB"/>
          </a:p>
        </p:txBody>
      </p:sp>
      <p:sp>
        <p:nvSpPr>
          <p:cNvPr id="4" name="Footer Placeholder 3"/>
          <p:cNvSpPr>
            <a:spLocks noGrp="1"/>
          </p:cNvSpPr>
          <p:nvPr>
            <p:ph type="ftr" sz="quarter" idx="2"/>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B1DD857-DDEC-4B76-B6E4-DB44E3046EE9}" type="slidenum">
              <a:rPr lang="en-GB"/>
              <a:pPr>
                <a:defRPr/>
              </a:pPr>
              <a:t>‹N°›</a:t>
            </a:fld>
            <a:endParaRPr lang="en-GB"/>
          </a:p>
        </p:txBody>
      </p:sp>
    </p:spTree>
    <p:extLst>
      <p:ext uri="{BB962C8B-B14F-4D97-AF65-F5344CB8AC3E}">
        <p14:creationId xmlns:p14="http://schemas.microsoft.com/office/powerpoint/2010/main" val="14688791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303" tIns="45651" rIns="91303" bIns="45651" numCol="1" anchor="t" anchorCtr="0" compatLnSpc="1">
            <a:prstTxWarp prst="textNoShape">
              <a:avLst/>
            </a:prstTxWarp>
          </a:bodyPr>
          <a:lstStyle>
            <a:lvl1pPr>
              <a:defRPr sz="1200">
                <a:latin typeface="Arial" pitchFamily="34" charset="0"/>
              </a:defRPr>
            </a:lvl1pPr>
          </a:lstStyle>
          <a:p>
            <a:pPr>
              <a:defRPr/>
            </a:pPr>
            <a:endParaRPr lang="en-GB"/>
          </a:p>
        </p:txBody>
      </p:sp>
      <p:sp>
        <p:nvSpPr>
          <p:cNvPr id="3" name="Date Placeholder 2"/>
          <p:cNvSpPr>
            <a:spLocks noGrp="1"/>
          </p:cNvSpPr>
          <p:nvPr>
            <p:ph type="dt" idx="1"/>
          </p:nvPr>
        </p:nvSpPr>
        <p:spPr>
          <a:xfrm>
            <a:off x="3848100" y="0"/>
            <a:ext cx="2944813" cy="495300"/>
          </a:xfrm>
          <a:prstGeom prst="rect">
            <a:avLst/>
          </a:prstGeom>
        </p:spPr>
        <p:txBody>
          <a:bodyPr vert="horz" wrap="square" lIns="91303" tIns="45651" rIns="91303" bIns="45651" numCol="1" anchor="t" anchorCtr="0" compatLnSpc="1">
            <a:prstTxWarp prst="textNoShape">
              <a:avLst/>
            </a:prstTxWarp>
          </a:bodyPr>
          <a:lstStyle>
            <a:lvl1pPr algn="r">
              <a:defRPr sz="1200">
                <a:latin typeface="Arial" pitchFamily="34" charset="0"/>
              </a:defRPr>
            </a:lvl1pPr>
          </a:lstStyle>
          <a:p>
            <a:pPr>
              <a:defRPr/>
            </a:pPr>
            <a:fld id="{48E4E201-BA9E-43EB-AFCC-25F58EFDFA47}" type="datetimeFigureOut">
              <a:rPr lang="en-US"/>
              <a:pPr>
                <a:defRPr/>
              </a:pPr>
              <a:t>3/30/2017</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303" tIns="45651" rIns="91303" bIns="45651" rtlCol="0" anchor="ctr"/>
          <a:lstStyle/>
          <a:p>
            <a:pPr lvl="0"/>
            <a:endParaRPr lang="en-GB" noProof="0" smtClean="0"/>
          </a:p>
        </p:txBody>
      </p:sp>
      <p:sp>
        <p:nvSpPr>
          <p:cNvPr id="5" name="Notes Placeholder 4"/>
          <p:cNvSpPr>
            <a:spLocks noGrp="1"/>
          </p:cNvSpPr>
          <p:nvPr>
            <p:ph type="body" sz="quarter" idx="3"/>
          </p:nvPr>
        </p:nvSpPr>
        <p:spPr>
          <a:xfrm>
            <a:off x="679450" y="4705350"/>
            <a:ext cx="5435600" cy="4457700"/>
          </a:xfrm>
          <a:prstGeom prst="rect">
            <a:avLst/>
          </a:prstGeom>
        </p:spPr>
        <p:txBody>
          <a:bodyPr vert="horz" wrap="square" lIns="91303" tIns="45651" rIns="91303" bIns="4565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09113"/>
            <a:ext cx="2944813" cy="495300"/>
          </a:xfrm>
          <a:prstGeom prst="rect">
            <a:avLst/>
          </a:prstGeom>
        </p:spPr>
        <p:txBody>
          <a:bodyPr vert="horz" wrap="square" lIns="91303" tIns="45651" rIns="91303" bIns="45651" numCol="1" anchor="b" anchorCtr="0" compatLnSpc="1">
            <a:prstTxWarp prst="textNoShape">
              <a:avLst/>
            </a:prstTxWarp>
          </a:bodyPr>
          <a:lstStyle>
            <a:lvl1pPr>
              <a:defRPr sz="120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wrap="square" lIns="91303" tIns="45651" rIns="91303" bIns="45651" numCol="1" anchor="b" anchorCtr="0" compatLnSpc="1">
            <a:prstTxWarp prst="textNoShape">
              <a:avLst/>
            </a:prstTxWarp>
          </a:bodyPr>
          <a:lstStyle>
            <a:lvl1pPr algn="r">
              <a:defRPr sz="1200">
                <a:latin typeface="Arial" pitchFamily="34" charset="0"/>
              </a:defRPr>
            </a:lvl1pPr>
          </a:lstStyle>
          <a:p>
            <a:pPr>
              <a:defRPr/>
            </a:pPr>
            <a:fld id="{5B683140-9561-4E3E-A856-37853E135742}" type="slidenum">
              <a:rPr lang="en-GB"/>
              <a:pPr>
                <a:defRPr/>
              </a:pPr>
              <a:t>‹N°›</a:t>
            </a:fld>
            <a:endParaRPr lang="en-GB"/>
          </a:p>
        </p:txBody>
      </p:sp>
    </p:spTree>
    <p:extLst>
      <p:ext uri="{BB962C8B-B14F-4D97-AF65-F5344CB8AC3E}">
        <p14:creationId xmlns:p14="http://schemas.microsoft.com/office/powerpoint/2010/main" val="108634965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6C74F-56FF-4592-A86C-D1E9CDF139EB}" type="slidenum">
              <a:rPr lang="en-GB" smtClean="0"/>
              <a:t>3</a:t>
            </a:fld>
            <a:endParaRPr lang="en-GB"/>
          </a:p>
        </p:txBody>
      </p:sp>
    </p:spTree>
    <p:extLst>
      <p:ext uri="{BB962C8B-B14F-4D97-AF65-F5344CB8AC3E}">
        <p14:creationId xmlns:p14="http://schemas.microsoft.com/office/powerpoint/2010/main" val="63007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GB" dirty="0"/>
          </a:p>
        </p:txBody>
      </p:sp>
      <p:sp>
        <p:nvSpPr>
          <p:cNvPr id="4" name="Slide Number Placeholder 3"/>
          <p:cNvSpPr>
            <a:spLocks noGrp="1"/>
          </p:cNvSpPr>
          <p:nvPr>
            <p:ph type="sldNum" sz="quarter" idx="10"/>
          </p:nvPr>
        </p:nvSpPr>
        <p:spPr/>
        <p:txBody>
          <a:bodyPr/>
          <a:lstStyle/>
          <a:p>
            <a:fld id="{97691845-C8F2-4851-B26E-BFF4193134A0}" type="slidenum">
              <a:rPr lang="en-GB" smtClean="0"/>
              <a:pPr/>
              <a:t>19</a:t>
            </a:fld>
            <a:endParaRPr lang="en-GB" dirty="0"/>
          </a:p>
        </p:txBody>
      </p:sp>
    </p:spTree>
    <p:extLst>
      <p:ext uri="{BB962C8B-B14F-4D97-AF65-F5344CB8AC3E}">
        <p14:creationId xmlns:p14="http://schemas.microsoft.com/office/powerpoint/2010/main" val="382321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GB" dirty="0"/>
          </a:p>
        </p:txBody>
      </p:sp>
      <p:sp>
        <p:nvSpPr>
          <p:cNvPr id="4" name="Slide Number Placeholder 3"/>
          <p:cNvSpPr>
            <a:spLocks noGrp="1"/>
          </p:cNvSpPr>
          <p:nvPr>
            <p:ph type="sldNum" sz="quarter" idx="10"/>
          </p:nvPr>
        </p:nvSpPr>
        <p:spPr/>
        <p:txBody>
          <a:bodyPr/>
          <a:lstStyle/>
          <a:p>
            <a:fld id="{97691845-C8F2-4851-B26E-BFF4193134A0}" type="slidenum">
              <a:rPr lang="en-GB" smtClean="0"/>
              <a:pPr/>
              <a:t>26</a:t>
            </a:fld>
            <a:endParaRPr lang="en-GB" dirty="0"/>
          </a:p>
        </p:txBody>
      </p:sp>
    </p:spTree>
    <p:extLst>
      <p:ext uri="{BB962C8B-B14F-4D97-AF65-F5344CB8AC3E}">
        <p14:creationId xmlns:p14="http://schemas.microsoft.com/office/powerpoint/2010/main" val="382321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6C74F-56FF-4592-A86C-D1E9CDF139EB}" type="slidenum">
              <a:rPr lang="en-GB" smtClean="0"/>
              <a:t>4</a:t>
            </a:fld>
            <a:endParaRPr lang="en-GB"/>
          </a:p>
        </p:txBody>
      </p:sp>
    </p:spTree>
    <p:extLst>
      <p:ext uri="{BB962C8B-B14F-4D97-AF65-F5344CB8AC3E}">
        <p14:creationId xmlns:p14="http://schemas.microsoft.com/office/powerpoint/2010/main" val="334719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B4BA76-19F2-4AB4-8152-F5992A42E164}" type="slidenum">
              <a:rPr lang="en-GB" smtClean="0"/>
              <a:t>6</a:t>
            </a:fld>
            <a:endParaRPr lang="en-GB"/>
          </a:p>
        </p:txBody>
      </p:sp>
    </p:spTree>
    <p:extLst>
      <p:ext uri="{BB962C8B-B14F-4D97-AF65-F5344CB8AC3E}">
        <p14:creationId xmlns:p14="http://schemas.microsoft.com/office/powerpoint/2010/main" val="137968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691845-C8F2-4851-B26E-BFF4193134A0}" type="slidenum">
              <a:rPr lang="en-GB" smtClean="0"/>
              <a:pPr/>
              <a:t>11</a:t>
            </a:fld>
            <a:endParaRPr lang="en-GB" dirty="0"/>
          </a:p>
        </p:txBody>
      </p:sp>
    </p:spTree>
    <p:extLst>
      <p:ext uri="{BB962C8B-B14F-4D97-AF65-F5344CB8AC3E}">
        <p14:creationId xmlns:p14="http://schemas.microsoft.com/office/powerpoint/2010/main" val="382321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691845-C8F2-4851-B26E-BFF4193134A0}" type="slidenum">
              <a:rPr lang="en-GB" smtClean="0"/>
              <a:pPr/>
              <a:t>13</a:t>
            </a:fld>
            <a:endParaRPr lang="en-GB" dirty="0"/>
          </a:p>
        </p:txBody>
      </p:sp>
    </p:spTree>
    <p:extLst>
      <p:ext uri="{BB962C8B-B14F-4D97-AF65-F5344CB8AC3E}">
        <p14:creationId xmlns:p14="http://schemas.microsoft.com/office/powerpoint/2010/main" val="382321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691845-C8F2-4851-B26E-BFF4193134A0}" type="slidenum">
              <a:rPr lang="en-GB" smtClean="0"/>
              <a:pPr/>
              <a:t>14</a:t>
            </a:fld>
            <a:endParaRPr lang="en-GB" dirty="0"/>
          </a:p>
        </p:txBody>
      </p:sp>
    </p:spTree>
    <p:extLst>
      <p:ext uri="{BB962C8B-B14F-4D97-AF65-F5344CB8AC3E}">
        <p14:creationId xmlns:p14="http://schemas.microsoft.com/office/powerpoint/2010/main" val="382321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691845-C8F2-4851-B26E-BFF4193134A0}" type="slidenum">
              <a:rPr lang="en-GB" smtClean="0"/>
              <a:pPr/>
              <a:t>15</a:t>
            </a:fld>
            <a:endParaRPr lang="en-GB" dirty="0"/>
          </a:p>
        </p:txBody>
      </p:sp>
    </p:spTree>
    <p:extLst>
      <p:ext uri="{BB962C8B-B14F-4D97-AF65-F5344CB8AC3E}">
        <p14:creationId xmlns:p14="http://schemas.microsoft.com/office/powerpoint/2010/main" val="382321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691845-C8F2-4851-B26E-BFF4193134A0}" type="slidenum">
              <a:rPr lang="en-GB" smtClean="0"/>
              <a:pPr/>
              <a:t>16</a:t>
            </a:fld>
            <a:endParaRPr lang="en-GB" dirty="0"/>
          </a:p>
        </p:txBody>
      </p:sp>
    </p:spTree>
    <p:extLst>
      <p:ext uri="{BB962C8B-B14F-4D97-AF65-F5344CB8AC3E}">
        <p14:creationId xmlns:p14="http://schemas.microsoft.com/office/powerpoint/2010/main" val="382321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GB" dirty="0"/>
          </a:p>
        </p:txBody>
      </p:sp>
      <p:sp>
        <p:nvSpPr>
          <p:cNvPr id="4" name="Slide Number Placeholder 3"/>
          <p:cNvSpPr>
            <a:spLocks noGrp="1"/>
          </p:cNvSpPr>
          <p:nvPr>
            <p:ph type="sldNum" sz="quarter" idx="10"/>
          </p:nvPr>
        </p:nvSpPr>
        <p:spPr/>
        <p:txBody>
          <a:bodyPr/>
          <a:lstStyle/>
          <a:p>
            <a:fld id="{97691845-C8F2-4851-B26E-BFF4193134A0}" type="slidenum">
              <a:rPr lang="en-GB" smtClean="0"/>
              <a:pPr/>
              <a:t>17</a:t>
            </a:fld>
            <a:endParaRPr lang="en-GB" dirty="0"/>
          </a:p>
        </p:txBody>
      </p:sp>
    </p:spTree>
    <p:extLst>
      <p:ext uri="{BB962C8B-B14F-4D97-AF65-F5344CB8AC3E}">
        <p14:creationId xmlns:p14="http://schemas.microsoft.com/office/powerpoint/2010/main" val="382321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C46886A-6007-4B62-8A39-1358888F0E8D}" type="datetime1">
              <a:rPr lang="en-US"/>
              <a:pPr>
                <a:defRPr/>
              </a:pPr>
              <a:t>3/30/2017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F8FA3D-6B04-4E3C-B0DA-B08A49CDD338}" type="slidenum">
              <a:rPr lang="en-GB"/>
              <a:pPr>
                <a:defRPr/>
              </a:pPr>
              <a:t>‹N°›</a:t>
            </a:fld>
            <a:endParaRPr lang="en-GB"/>
          </a:p>
        </p:txBody>
      </p:sp>
    </p:spTree>
    <p:extLst>
      <p:ext uri="{BB962C8B-B14F-4D97-AF65-F5344CB8AC3E}">
        <p14:creationId xmlns:p14="http://schemas.microsoft.com/office/powerpoint/2010/main" val="347559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2E37515-4F58-47D8-82F3-77AEEC1AC19B}" type="datetime1">
              <a:rPr lang="en-US"/>
              <a:pPr>
                <a:defRPr/>
              </a:pPr>
              <a:t>3/30/2017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4B3E47-3D1F-4947-BE50-8FFD552A3FF1}" type="slidenum">
              <a:rPr lang="en-GB"/>
              <a:pPr>
                <a:defRPr/>
              </a:pPr>
              <a:t>‹N°›</a:t>
            </a:fld>
            <a:endParaRPr lang="en-GB"/>
          </a:p>
        </p:txBody>
      </p:sp>
    </p:spTree>
    <p:extLst>
      <p:ext uri="{BB962C8B-B14F-4D97-AF65-F5344CB8AC3E}">
        <p14:creationId xmlns:p14="http://schemas.microsoft.com/office/powerpoint/2010/main" val="311291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0F1C54B-D49A-4414-8C3E-B665BF5C5A98}" type="datetime1">
              <a:rPr lang="en-US"/>
              <a:pPr>
                <a:defRPr/>
              </a:pPr>
              <a:t>3/30/2017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A114EE-DC84-4F4D-90D7-E31422E580D5}" type="slidenum">
              <a:rPr lang="en-GB"/>
              <a:pPr>
                <a:defRPr/>
              </a:pPr>
              <a:t>‹N°›</a:t>
            </a:fld>
            <a:endParaRPr lang="en-GB"/>
          </a:p>
        </p:txBody>
      </p:sp>
    </p:spTree>
    <p:extLst>
      <p:ext uri="{BB962C8B-B14F-4D97-AF65-F5344CB8AC3E}">
        <p14:creationId xmlns:p14="http://schemas.microsoft.com/office/powerpoint/2010/main" val="290442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E04A674-0607-428A-8FC8-6AB0E569AD2C}" type="datetime1">
              <a:rPr lang="en-US"/>
              <a:pPr>
                <a:defRPr/>
              </a:pPr>
              <a:t>3/30/2017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46BA75F-CB79-412C-A5DD-1D2E0BCABABC}" type="slidenum">
              <a:rPr lang="en-GB"/>
              <a:pPr>
                <a:defRPr/>
              </a:pPr>
              <a:t>‹N°›</a:t>
            </a:fld>
            <a:endParaRPr lang="en-GB"/>
          </a:p>
        </p:txBody>
      </p:sp>
    </p:spTree>
    <p:extLst>
      <p:ext uri="{BB962C8B-B14F-4D97-AF65-F5344CB8AC3E}">
        <p14:creationId xmlns:p14="http://schemas.microsoft.com/office/powerpoint/2010/main" val="19315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E1FE9E-20FC-4CB9-B31E-3F3A935B76D3}" type="datetime1">
              <a:rPr lang="en-US"/>
              <a:pPr>
                <a:defRPr/>
              </a:pPr>
              <a:t>3/30/2017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95520E-BB49-4FAB-B201-78D42C13F7CE}" type="slidenum">
              <a:rPr lang="en-GB"/>
              <a:pPr>
                <a:defRPr/>
              </a:pPr>
              <a:t>‹N°›</a:t>
            </a:fld>
            <a:endParaRPr lang="en-GB"/>
          </a:p>
        </p:txBody>
      </p:sp>
    </p:spTree>
    <p:extLst>
      <p:ext uri="{BB962C8B-B14F-4D97-AF65-F5344CB8AC3E}">
        <p14:creationId xmlns:p14="http://schemas.microsoft.com/office/powerpoint/2010/main" val="224839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92092AB-19B4-4D99-A8ED-CA1F417BE006}" type="datetime1">
              <a:rPr lang="en-US"/>
              <a:pPr>
                <a:defRPr/>
              </a:pPr>
              <a:t>3/30/2017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27FB27-8AB9-4B4C-9514-CCA96FDD295F}" type="slidenum">
              <a:rPr lang="en-GB"/>
              <a:pPr>
                <a:defRPr/>
              </a:pPr>
              <a:t>‹N°›</a:t>
            </a:fld>
            <a:endParaRPr lang="en-GB"/>
          </a:p>
        </p:txBody>
      </p:sp>
    </p:spTree>
    <p:extLst>
      <p:ext uri="{BB962C8B-B14F-4D97-AF65-F5344CB8AC3E}">
        <p14:creationId xmlns:p14="http://schemas.microsoft.com/office/powerpoint/2010/main" val="224323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A4641B8-3599-4E92-9D27-2CE99BD5DF54}" type="datetime1">
              <a:rPr lang="en-US"/>
              <a:pPr>
                <a:defRPr/>
              </a:pPr>
              <a:t>3/30/2017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8A25715-8265-46F4-841C-3B1D0A394ECC}" type="slidenum">
              <a:rPr lang="en-GB"/>
              <a:pPr>
                <a:defRPr/>
              </a:pPr>
              <a:t>‹N°›</a:t>
            </a:fld>
            <a:endParaRPr lang="en-GB"/>
          </a:p>
        </p:txBody>
      </p:sp>
    </p:spTree>
    <p:extLst>
      <p:ext uri="{BB962C8B-B14F-4D97-AF65-F5344CB8AC3E}">
        <p14:creationId xmlns:p14="http://schemas.microsoft.com/office/powerpoint/2010/main" val="65874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2C7DA14-93C9-4BBD-A348-AE85B6D76C1A}" type="datetime1">
              <a:rPr lang="en-US"/>
              <a:pPr>
                <a:defRPr/>
              </a:pPr>
              <a:t>3/30/2017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67D2642-F562-4C3B-A657-D309746FAFF1}" type="slidenum">
              <a:rPr lang="en-GB"/>
              <a:pPr>
                <a:defRPr/>
              </a:pPr>
              <a:t>‹N°›</a:t>
            </a:fld>
            <a:endParaRPr lang="en-GB"/>
          </a:p>
        </p:txBody>
      </p:sp>
    </p:spTree>
    <p:extLst>
      <p:ext uri="{BB962C8B-B14F-4D97-AF65-F5344CB8AC3E}">
        <p14:creationId xmlns:p14="http://schemas.microsoft.com/office/powerpoint/2010/main" val="140583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39874A-5095-41C4-9A6A-7A635B952CC3}" type="datetime1">
              <a:rPr lang="en-US"/>
              <a:pPr>
                <a:defRPr/>
              </a:pPr>
              <a:t>3/30/2017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BFC112F-BC32-4EDB-BAE7-2C5FA819B947}" type="slidenum">
              <a:rPr lang="en-GB"/>
              <a:pPr>
                <a:defRPr/>
              </a:pPr>
              <a:t>‹N°›</a:t>
            </a:fld>
            <a:endParaRPr lang="en-GB"/>
          </a:p>
        </p:txBody>
      </p:sp>
    </p:spTree>
    <p:extLst>
      <p:ext uri="{BB962C8B-B14F-4D97-AF65-F5344CB8AC3E}">
        <p14:creationId xmlns:p14="http://schemas.microsoft.com/office/powerpoint/2010/main" val="127180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A98076-B610-4993-91E0-6E6266AABBD4}" type="datetime1">
              <a:rPr lang="en-US"/>
              <a:pPr>
                <a:defRPr/>
              </a:pPr>
              <a:t>3/30/2017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47034F6-9A20-4113-9A12-40F988174F61}" type="slidenum">
              <a:rPr lang="en-GB"/>
              <a:pPr>
                <a:defRPr/>
              </a:pPr>
              <a:t>‹N°›</a:t>
            </a:fld>
            <a:endParaRPr lang="en-GB"/>
          </a:p>
        </p:txBody>
      </p:sp>
    </p:spTree>
    <p:extLst>
      <p:ext uri="{BB962C8B-B14F-4D97-AF65-F5344CB8AC3E}">
        <p14:creationId xmlns:p14="http://schemas.microsoft.com/office/powerpoint/2010/main" val="28223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F5358E-B5C2-4817-8413-DD7504DDC8B3}" type="datetime1">
              <a:rPr lang="en-US"/>
              <a:pPr>
                <a:defRPr/>
              </a:pPr>
              <a:t>3/30/2017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4BD062E-ACE4-45DF-9AE7-49F90F1868E5}" type="slidenum">
              <a:rPr lang="en-GB"/>
              <a:pPr>
                <a:defRPr/>
              </a:pPr>
              <a:t>‹N°›</a:t>
            </a:fld>
            <a:endParaRPr lang="en-GB"/>
          </a:p>
        </p:txBody>
      </p:sp>
    </p:spTree>
    <p:extLst>
      <p:ext uri="{BB962C8B-B14F-4D97-AF65-F5344CB8AC3E}">
        <p14:creationId xmlns:p14="http://schemas.microsoft.com/office/powerpoint/2010/main" val="86795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F635DB4-E6D7-4E3B-B863-5F9FC838A858}" type="datetime1">
              <a:rPr lang="en-US"/>
              <a:pPr>
                <a:defRPr/>
              </a:pPr>
              <a:t>3/30/2017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01AF2B3-05A2-4A54-8466-292354BA54CD}"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ctrTitle"/>
          </p:nvPr>
        </p:nvSpPr>
        <p:spPr>
          <a:xfrm>
            <a:off x="251521" y="260648"/>
            <a:ext cx="8568952" cy="1470025"/>
          </a:xfrm>
        </p:spPr>
        <p:txBody>
          <a:bodyPr/>
          <a:lstStyle/>
          <a:p>
            <a:r>
              <a:rPr lang="en-GB" sz="3200" b="1" dirty="0" smtClean="0">
                <a:solidFill>
                  <a:srgbClr val="376092"/>
                </a:solidFill>
                <a:latin typeface="Times New Roman"/>
              </a:rPr>
              <a:t>THE ORIGINS OF HAPPINESS</a:t>
            </a:r>
            <a:endParaRPr lang="it-IT" sz="3200" dirty="0" smtClean="0"/>
          </a:p>
        </p:txBody>
      </p:sp>
      <p:sp>
        <p:nvSpPr>
          <p:cNvPr id="3" name="Sottotitolo 2"/>
          <p:cNvSpPr>
            <a:spLocks noGrp="1"/>
          </p:cNvSpPr>
          <p:nvPr>
            <p:ph type="subTitle" idx="1"/>
          </p:nvPr>
        </p:nvSpPr>
        <p:spPr>
          <a:xfrm>
            <a:off x="395536" y="1628800"/>
            <a:ext cx="8424936" cy="4823817"/>
          </a:xfrm>
        </p:spPr>
        <p:txBody>
          <a:bodyPr rtlCol="0">
            <a:noAutofit/>
          </a:bodyPr>
          <a:lstStyle/>
          <a:p>
            <a:pPr fontAlgn="auto">
              <a:spcAft>
                <a:spcPts val="0"/>
              </a:spcAft>
              <a:buFont typeface="Arial" pitchFamily="34" charset="0"/>
              <a:buNone/>
              <a:defRPr/>
            </a:pPr>
            <a:r>
              <a:rPr lang="en-GB" sz="2000" cap="small" dirty="0" smtClean="0"/>
              <a:t>Andrew E. Clark</a:t>
            </a:r>
            <a:endParaRPr lang="it-IT" sz="2000" cap="small" dirty="0" smtClean="0"/>
          </a:p>
          <a:p>
            <a:pPr fontAlgn="auto">
              <a:spcAft>
                <a:spcPts val="0"/>
              </a:spcAft>
              <a:buFont typeface="Arial" pitchFamily="34" charset="0"/>
              <a:buNone/>
              <a:defRPr/>
            </a:pPr>
            <a:r>
              <a:rPr lang="en-GB" sz="2000" dirty="0" smtClean="0"/>
              <a:t>(Paris School of Economics  - CNRS)</a:t>
            </a:r>
            <a:endParaRPr lang="it-IT" sz="2000" dirty="0" smtClean="0"/>
          </a:p>
          <a:p>
            <a:pPr fontAlgn="auto">
              <a:spcAft>
                <a:spcPts val="0"/>
              </a:spcAft>
              <a:defRPr/>
            </a:pPr>
            <a:r>
              <a:rPr lang="it-IT" sz="2000" cap="small" dirty="0" smtClean="0"/>
              <a:t>Sarah Fleche</a:t>
            </a:r>
          </a:p>
          <a:p>
            <a:pPr fontAlgn="auto">
              <a:spcAft>
                <a:spcPts val="0"/>
              </a:spcAft>
              <a:defRPr/>
            </a:pPr>
            <a:r>
              <a:rPr lang="it-IT" sz="2000" dirty="0"/>
              <a:t>(London School of Economics)</a:t>
            </a:r>
            <a:endParaRPr lang="it-IT" sz="2000" cap="small" dirty="0" smtClean="0"/>
          </a:p>
          <a:p>
            <a:pPr fontAlgn="auto">
              <a:spcAft>
                <a:spcPts val="0"/>
              </a:spcAft>
              <a:defRPr/>
            </a:pPr>
            <a:r>
              <a:rPr lang="it-IT" sz="2000" cap="small" dirty="0" smtClean="0"/>
              <a:t>Richard Layard</a:t>
            </a:r>
          </a:p>
          <a:p>
            <a:pPr fontAlgn="auto">
              <a:spcAft>
                <a:spcPts val="0"/>
              </a:spcAft>
              <a:defRPr/>
            </a:pPr>
            <a:r>
              <a:rPr lang="it-IT" sz="2000" dirty="0" smtClean="0"/>
              <a:t>(London School of Economics)</a:t>
            </a:r>
            <a:endParaRPr lang="it-IT" sz="2000" cap="small" dirty="0" smtClean="0"/>
          </a:p>
          <a:p>
            <a:pPr fontAlgn="auto">
              <a:spcAft>
                <a:spcPts val="0"/>
              </a:spcAft>
              <a:defRPr/>
            </a:pPr>
            <a:r>
              <a:rPr lang="it-IT" sz="2000" cap="small" dirty="0" smtClean="0"/>
              <a:t>Nattavudh Powdthavee</a:t>
            </a:r>
          </a:p>
          <a:p>
            <a:pPr fontAlgn="auto">
              <a:spcAft>
                <a:spcPts val="0"/>
              </a:spcAft>
              <a:defRPr/>
            </a:pPr>
            <a:r>
              <a:rPr lang="it-IT" sz="2000" dirty="0" smtClean="0"/>
              <a:t>(Warwick Business School)</a:t>
            </a:r>
          </a:p>
          <a:p>
            <a:pPr fontAlgn="auto">
              <a:spcAft>
                <a:spcPts val="0"/>
              </a:spcAft>
              <a:defRPr/>
            </a:pPr>
            <a:r>
              <a:rPr lang="it-IT" sz="2000" cap="small" dirty="0" smtClean="0"/>
              <a:t>George Ward</a:t>
            </a:r>
          </a:p>
          <a:p>
            <a:pPr fontAlgn="auto">
              <a:spcAft>
                <a:spcPts val="0"/>
              </a:spcAft>
              <a:defRPr/>
            </a:pPr>
            <a:r>
              <a:rPr lang="it-IT" sz="2000" dirty="0" smtClean="0"/>
              <a:t>(MIT)</a:t>
            </a:r>
          </a:p>
          <a:p>
            <a:pPr fontAlgn="auto">
              <a:spcAft>
                <a:spcPts val="0"/>
              </a:spcAft>
              <a:buFont typeface="Arial" pitchFamily="34" charset="0"/>
              <a:buNone/>
              <a:defRPr/>
            </a:pPr>
            <a:endParaRPr lang="it-IT" sz="1400" dirty="0" smtClean="0"/>
          </a:p>
          <a:p>
            <a:pPr fontAlgn="auto">
              <a:spcAft>
                <a:spcPts val="0"/>
              </a:spcAft>
              <a:buFont typeface="Arial" pitchFamily="34" charset="0"/>
              <a:buNone/>
              <a:defRPr/>
            </a:pPr>
            <a:endParaRPr lang="it-IT" sz="1400" dirty="0" smtClean="0"/>
          </a:p>
          <a:p>
            <a:pPr fontAlgn="auto">
              <a:spcAft>
                <a:spcPts val="0"/>
              </a:spcAft>
              <a:defRPr/>
            </a:pPr>
            <a:r>
              <a:rPr lang="it-IT" b="1" dirty="0" smtClean="0">
                <a:solidFill>
                  <a:srgbClr val="376092"/>
                </a:solidFill>
                <a:latin typeface="Times New Roman"/>
                <a:ea typeface="+mj-ea"/>
                <a:cs typeface="+mj-cs"/>
              </a:rPr>
              <a:t>30/3/2017. </a:t>
            </a:r>
            <a:r>
              <a:rPr lang="en-US" b="1" dirty="0" smtClean="0">
                <a:solidFill>
                  <a:srgbClr val="376092"/>
                </a:solidFill>
                <a:latin typeface="Times New Roman"/>
                <a:ea typeface="+mj-ea"/>
                <a:cs typeface="+mj-cs"/>
              </a:rPr>
              <a:t>Journee du Bonheur.</a:t>
            </a:r>
            <a:endParaRPr lang="it-IT" b="1" dirty="0" smtClean="0">
              <a:solidFill>
                <a:srgbClr val="376092"/>
              </a:solidFill>
              <a:latin typeface="Times New Roman"/>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520259"/>
            <a:ext cx="2057400" cy="365125"/>
          </a:xfrm>
        </p:spPr>
        <p:txBody>
          <a:bodyPr/>
          <a:lstStyle/>
          <a:p>
            <a:fld id="{62025220-18B1-460B-94F8-2B977BE6BA13}" type="slidenum">
              <a:rPr lang="en-GB" smtClean="0">
                <a:solidFill>
                  <a:schemeClr val="tx1"/>
                </a:solidFill>
              </a:rPr>
              <a:pPr/>
              <a:t>10</a:t>
            </a:fld>
            <a:endParaRPr lang="en-GB">
              <a:solidFill>
                <a:schemeClr val="tx1"/>
              </a:solidFill>
            </a:endParaRPr>
          </a:p>
        </p:txBody>
      </p:sp>
      <p:sp>
        <p:nvSpPr>
          <p:cNvPr id="68" name="Rectangle 49"/>
          <p:cNvSpPr>
            <a:spLocks noChangeArrowheads="1"/>
          </p:cNvSpPr>
          <p:nvPr/>
        </p:nvSpPr>
        <p:spPr bwMode="auto">
          <a:xfrm>
            <a:off x="1646930" y="13791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9" name="Rectangle 56"/>
          <p:cNvSpPr>
            <a:spLocks noChangeArrowheads="1"/>
          </p:cNvSpPr>
          <p:nvPr/>
        </p:nvSpPr>
        <p:spPr bwMode="auto">
          <a:xfrm>
            <a:off x="1646930" y="16077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5" name="Rectangle 74"/>
          <p:cNvSpPr/>
          <p:nvPr/>
        </p:nvSpPr>
        <p:spPr>
          <a:xfrm>
            <a:off x="0" y="139224"/>
            <a:ext cx="9144000" cy="1417568"/>
          </a:xfrm>
          <a:prstGeom prst="rect">
            <a:avLst/>
          </a:prstGeom>
        </p:spPr>
        <p:txBody>
          <a:bodyPr wrap="square">
            <a:spAutoFit/>
          </a:bodyPr>
          <a:lstStyle/>
          <a:p>
            <a:pPr algn="ctr">
              <a:lnSpc>
                <a:spcPts val="5000"/>
              </a:lnSpc>
              <a:spcAft>
                <a:spcPts val="0"/>
              </a:spcAft>
            </a:pPr>
            <a:r>
              <a:rPr lang="en-GB" sz="6000" b="1" cap="all" dirty="0" smtClean="0">
                <a:solidFill>
                  <a:srgbClr val="002060"/>
                </a:solidFill>
                <a:ea typeface="Calibri" panose="020F0502020204030204" pitchFamily="34" charset="0"/>
              </a:rPr>
              <a:t>Distribution </a:t>
            </a:r>
            <a:r>
              <a:rPr lang="en-GB" sz="6000" b="1" cap="all" dirty="0">
                <a:solidFill>
                  <a:srgbClr val="002060"/>
                </a:solidFill>
                <a:ea typeface="Calibri" panose="020F0502020204030204" pitchFamily="34" charset="0"/>
              </a:rPr>
              <a:t>of </a:t>
            </a:r>
            <a:r>
              <a:rPr lang="en-GB" sz="6000" b="1" cap="all" dirty="0" smtClean="0">
                <a:solidFill>
                  <a:srgbClr val="002060"/>
                </a:solidFill>
                <a:ea typeface="Calibri" panose="020F0502020204030204" pitchFamily="34" charset="0"/>
              </a:rPr>
              <a:t>life-satisfaction</a:t>
            </a:r>
            <a:endParaRPr lang="en-GB" sz="6000" cap="all" dirty="0">
              <a:solidFill>
                <a:srgbClr val="002060"/>
              </a:solidFill>
              <a:effectLst/>
              <a:ea typeface="Calibri" panose="020F050202020403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372"/>
          <a:stretch/>
        </p:blipFill>
        <p:spPr>
          <a:xfrm>
            <a:off x="73937" y="1610877"/>
            <a:ext cx="8999041" cy="5058483"/>
          </a:xfrm>
          <a:prstGeom prst="rect">
            <a:avLst/>
          </a:prstGeom>
        </p:spPr>
      </p:pic>
    </p:spTree>
    <p:extLst>
      <p:ext uri="{BB962C8B-B14F-4D97-AF65-F5344CB8AC3E}">
        <p14:creationId xmlns:p14="http://schemas.microsoft.com/office/powerpoint/2010/main" val="363011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84"/>
            <a:ext cx="8229600" cy="1143000"/>
          </a:xfrm>
        </p:spPr>
        <p:txBody>
          <a:bodyPr anchor="ctr" anchorCtr="0">
            <a:normAutofit/>
          </a:bodyPr>
          <a:lstStyle/>
          <a:p>
            <a:pPr algn="ctr"/>
            <a:r>
              <a:rPr lang="en-GB" b="1" dirty="0" smtClean="0">
                <a:solidFill>
                  <a:schemeClr val="accent5"/>
                </a:solidFill>
                <a:latin typeface="+mn-lt"/>
              </a:rPr>
              <a:t>British Cohort Study</a:t>
            </a:r>
            <a:endParaRPr lang="en-GB" b="1" dirty="0">
              <a:solidFill>
                <a:schemeClr val="accent5"/>
              </a:solidFill>
              <a:latin typeface="+mn-lt"/>
            </a:endParaRPr>
          </a:p>
        </p:txBody>
      </p:sp>
      <p:sp>
        <p:nvSpPr>
          <p:cNvPr id="6" name="Content Placeholder 5"/>
          <p:cNvSpPr>
            <a:spLocks noGrp="1"/>
          </p:cNvSpPr>
          <p:nvPr>
            <p:ph idx="1"/>
          </p:nvPr>
        </p:nvSpPr>
        <p:spPr>
          <a:xfrm>
            <a:off x="0" y="772858"/>
            <a:ext cx="9214339" cy="4168310"/>
          </a:xfrm>
        </p:spPr>
        <p:txBody>
          <a:bodyPr>
            <a:noAutofit/>
          </a:bodyPr>
          <a:lstStyle/>
          <a:p>
            <a:pPr lvl="0"/>
            <a:r>
              <a:rPr lang="en-GB" sz="3600" dirty="0" smtClean="0">
                <a:solidFill>
                  <a:schemeClr val="accent5"/>
                </a:solidFill>
              </a:rPr>
              <a:t>Over 17000 people born in England, Scotland and Wales in a single week in 1970. </a:t>
            </a:r>
          </a:p>
          <a:p>
            <a:pPr lvl="0"/>
            <a:r>
              <a:rPr lang="en-GB" sz="3600" dirty="0" smtClean="0">
                <a:solidFill>
                  <a:schemeClr val="accent5"/>
                </a:solidFill>
              </a:rPr>
              <a:t>At age 34: 8,868 obs.</a:t>
            </a:r>
          </a:p>
          <a:p>
            <a:pPr lvl="0"/>
            <a:r>
              <a:rPr lang="en-GB" sz="3600" dirty="0" smtClean="0">
                <a:solidFill>
                  <a:schemeClr val="accent2"/>
                </a:solidFill>
                <a:cs typeface="Arial" pitchFamily="34" charset="0"/>
              </a:rPr>
              <a:t>Aim: </a:t>
            </a:r>
            <a:r>
              <a:rPr lang="en-GB" sz="3600" dirty="0" smtClean="0">
                <a:solidFill>
                  <a:schemeClr val="accent5"/>
                </a:solidFill>
                <a:cs typeface="Arial" pitchFamily="34" charset="0"/>
              </a:rPr>
              <a:t>Explain adult life-satisfaction (0-10) at age 34: “How dissatisfied or satisfied are you about the way your life has turned out so far?”</a:t>
            </a:r>
          </a:p>
          <a:p>
            <a:pPr lvl="0"/>
            <a:r>
              <a:rPr lang="en-GB" sz="3600" dirty="0" smtClean="0">
                <a:solidFill>
                  <a:schemeClr val="accent5"/>
                </a:solidFill>
                <a:cs typeface="Arial" pitchFamily="34" charset="0"/>
              </a:rPr>
              <a:t>We explain life-satisfaction by seven adult outcome variables (AO), three sets of childhood characteristics(CO), and family characteristics (F).</a:t>
            </a:r>
          </a:p>
          <a:p>
            <a:endParaRPr lang="en-GB" sz="3600" b="1" dirty="0">
              <a:solidFill>
                <a:schemeClr val="accent5"/>
              </a:solidFill>
              <a:cs typeface="Arial" pitchFamily="34" charset="0"/>
            </a:endParaRPr>
          </a:p>
        </p:txBody>
      </p:sp>
    </p:spTree>
    <p:custDataLst>
      <p:tags r:id="rId1"/>
    </p:custDataLst>
    <p:extLst>
      <p:ext uri="{BB962C8B-B14F-4D97-AF65-F5344CB8AC3E}">
        <p14:creationId xmlns:p14="http://schemas.microsoft.com/office/powerpoint/2010/main" val="2182696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D189C-0DF3-47AB-ACD1-AFB57ED2EC37}" type="slidenum">
              <a:rPr lang="en-GB" smtClean="0"/>
              <a:pPr/>
              <a:t>12</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1087428"/>
              </p:ext>
            </p:extLst>
          </p:nvPr>
        </p:nvGraphicFramePr>
        <p:xfrm>
          <a:off x="949130" y="1362075"/>
          <a:ext cx="7276476" cy="4666281"/>
        </p:xfrm>
        <a:graphic>
          <a:graphicData uri="http://schemas.openxmlformats.org/drawingml/2006/table">
            <a:tbl>
              <a:tblPr firstRow="1" firstCol="1" bandRow="1">
                <a:tableStyleId>{C4B1156A-380E-4F78-BDF5-A606A8083BF9}</a:tableStyleId>
              </a:tblPr>
              <a:tblGrid>
                <a:gridCol w="1736907"/>
                <a:gridCol w="4241711"/>
                <a:gridCol w="1297858"/>
              </a:tblGrid>
              <a:tr h="2172929">
                <a:tc>
                  <a:txBody>
                    <a:bodyPr/>
                    <a:lstStyle/>
                    <a:p>
                      <a:pPr marL="0" marR="0" indent="0" algn="l" defTabSz="914400" rtl="0" eaLnBrk="1" fontAlgn="auto" latinLnBrk="0" hangingPunct="1">
                        <a:lnSpc>
                          <a:spcPct val="100000"/>
                        </a:lnSpc>
                        <a:spcBef>
                          <a:spcPts val="0"/>
                        </a:spcBef>
                        <a:spcAft>
                          <a:spcPts val="1800"/>
                        </a:spcAft>
                        <a:buClrTx/>
                        <a:buSzTx/>
                        <a:buFontTx/>
                        <a:buNone/>
                        <a:tabLst/>
                        <a:defRPr/>
                      </a:pPr>
                      <a:r>
                        <a:rPr lang="en-GB" sz="2400" dirty="0" smtClean="0">
                          <a:effectLst/>
                        </a:rPr>
                        <a:t>Economic</a:t>
                      </a:r>
                    </a:p>
                    <a:p>
                      <a:pPr>
                        <a:lnSpc>
                          <a:spcPct val="100000"/>
                        </a:lnSpc>
                        <a:spcBef>
                          <a:spcPts val="0"/>
                        </a:spcBef>
                        <a:spcAft>
                          <a:spcPts val="1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nSpc>
                          <a:spcPct val="100000"/>
                        </a:lnSpc>
                        <a:spcBef>
                          <a:spcPts val="0"/>
                        </a:spcBef>
                        <a:spcAft>
                          <a:spcPts val="1800"/>
                        </a:spcAft>
                      </a:pPr>
                      <a:r>
                        <a:rPr lang="en-GB" sz="2400" b="1" dirty="0" smtClean="0">
                          <a:effectLst/>
                        </a:rPr>
                        <a:t>Log income (</a:t>
                      </a:r>
                      <a:r>
                        <a:rPr lang="en-GB" sz="2400" b="1" dirty="0" err="1" smtClean="0">
                          <a:effectLst/>
                        </a:rPr>
                        <a:t>equivalised</a:t>
                      </a:r>
                      <a:r>
                        <a:rPr lang="en-GB" sz="2400" b="1" dirty="0" smtClean="0">
                          <a:effectLst/>
                        </a:rPr>
                        <a:t>)</a:t>
                      </a:r>
                    </a:p>
                    <a:p>
                      <a:pPr>
                        <a:lnSpc>
                          <a:spcPct val="100000"/>
                        </a:lnSpc>
                        <a:spcBef>
                          <a:spcPts val="0"/>
                        </a:spcBef>
                        <a:spcAft>
                          <a:spcPts val="1800"/>
                        </a:spcAft>
                      </a:pPr>
                      <a:r>
                        <a:rPr lang="en-GB" sz="2400" b="1" dirty="0" smtClean="0">
                          <a:effectLst/>
                        </a:rPr>
                        <a:t>Educational achievement</a:t>
                      </a:r>
                    </a:p>
                    <a:p>
                      <a:pPr marL="0" marR="0" indent="0" algn="l" defTabSz="914400" rtl="0" eaLnBrk="1" fontAlgn="auto" latinLnBrk="0" hangingPunct="1">
                        <a:lnSpc>
                          <a:spcPct val="100000"/>
                        </a:lnSpc>
                        <a:spcBef>
                          <a:spcPts val="0"/>
                        </a:spcBef>
                        <a:spcAft>
                          <a:spcPts val="1800"/>
                        </a:spcAft>
                        <a:buClrTx/>
                        <a:buSzTx/>
                        <a:buFontTx/>
                        <a:buNone/>
                        <a:tabLst/>
                        <a:defRPr/>
                      </a:pPr>
                      <a:r>
                        <a:rPr lang="en-GB" sz="2400" b="1" dirty="0" smtClean="0">
                          <a:effectLst/>
                        </a:rPr>
                        <a:t>Employed (measured as not unemployed)</a:t>
                      </a:r>
                    </a:p>
                  </a:txBody>
                  <a:tcPr marL="68580" marR="68580" marT="17780" marB="0"/>
                </a:tc>
                <a:tc>
                  <a:txBody>
                    <a:bodyPr/>
                    <a:lstStyle/>
                    <a:p>
                      <a:pPr>
                        <a:lnSpc>
                          <a:spcPct val="100000"/>
                        </a:lnSpc>
                        <a:spcBef>
                          <a:spcPts val="0"/>
                        </a:spcBef>
                        <a:spcAft>
                          <a:spcPts val="1800"/>
                        </a:spcAft>
                      </a:pPr>
                      <a:r>
                        <a:rPr lang="en-GB" sz="2400" b="1" dirty="0" smtClean="0">
                          <a:effectLst/>
                        </a:rPr>
                        <a:t>at 34</a:t>
                      </a:r>
                    </a:p>
                    <a:p>
                      <a:pPr>
                        <a:lnSpc>
                          <a:spcPct val="100000"/>
                        </a:lnSpc>
                        <a:spcBef>
                          <a:spcPts val="0"/>
                        </a:spcBef>
                        <a:spcAft>
                          <a:spcPts val="1800"/>
                        </a:spcAft>
                      </a:pPr>
                      <a:r>
                        <a:rPr lang="en-GB" sz="2400" b="1" dirty="0" smtClean="0">
                          <a:effectLst/>
                        </a:rPr>
                        <a:t>by 34</a:t>
                      </a:r>
                    </a:p>
                    <a:p>
                      <a:pPr>
                        <a:lnSpc>
                          <a:spcPct val="100000"/>
                        </a:lnSpc>
                        <a:spcBef>
                          <a:spcPts val="0"/>
                        </a:spcBef>
                        <a:spcAft>
                          <a:spcPts val="1800"/>
                        </a:spcAft>
                      </a:pPr>
                      <a:r>
                        <a:rPr lang="en-GB" sz="2400" b="1" dirty="0" smtClean="0">
                          <a:effectLst/>
                        </a:rPr>
                        <a:t>at 34</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288026">
                <a:tc>
                  <a:txBody>
                    <a:bodyPr/>
                    <a:lstStyle/>
                    <a:p>
                      <a:pPr>
                        <a:lnSpc>
                          <a:spcPct val="100000"/>
                        </a:lnSpc>
                        <a:spcBef>
                          <a:spcPts val="0"/>
                        </a:spcBef>
                        <a:spcAft>
                          <a:spcPts val="1800"/>
                        </a:spcAft>
                      </a:pPr>
                      <a:r>
                        <a:rPr lang="en-GB" sz="2400" dirty="0">
                          <a:effectLst/>
                        </a:rPr>
                        <a:t>Social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nSpc>
                          <a:spcPct val="100000"/>
                        </a:lnSpc>
                        <a:spcBef>
                          <a:spcPts val="0"/>
                        </a:spcBef>
                        <a:spcAft>
                          <a:spcPts val="1800"/>
                        </a:spcAft>
                      </a:pPr>
                      <a:r>
                        <a:rPr lang="en-GB" sz="2400" b="1" dirty="0">
                          <a:effectLst/>
                        </a:rPr>
                        <a:t>Good conduct (= -no. of crimes</a:t>
                      </a:r>
                      <a:r>
                        <a:rPr lang="en-GB" sz="2400" b="1" dirty="0" smtClean="0">
                          <a:effectLst/>
                        </a:rPr>
                        <a:t>)</a:t>
                      </a:r>
                    </a:p>
                    <a:p>
                      <a:pPr marL="0" marR="0" indent="0" algn="l" defTabSz="914400" rtl="0" eaLnBrk="1" fontAlgn="auto" latinLnBrk="0" hangingPunct="1">
                        <a:lnSpc>
                          <a:spcPct val="100000"/>
                        </a:lnSpc>
                        <a:spcBef>
                          <a:spcPts val="0"/>
                        </a:spcBef>
                        <a:spcAft>
                          <a:spcPts val="1800"/>
                        </a:spcAft>
                        <a:buClrTx/>
                        <a:buSzTx/>
                        <a:buFontTx/>
                        <a:buNone/>
                        <a:tabLst/>
                        <a:defRPr/>
                      </a:pPr>
                      <a:r>
                        <a:rPr lang="en-GB" sz="2400" b="1" dirty="0" smtClean="0">
                          <a:effectLst/>
                        </a:rPr>
                        <a:t>Has a partner</a:t>
                      </a:r>
                      <a:endParaRPr lang="en-GB" sz="24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nSpc>
                          <a:spcPct val="100000"/>
                        </a:lnSpc>
                        <a:spcBef>
                          <a:spcPts val="0"/>
                        </a:spcBef>
                        <a:spcAft>
                          <a:spcPts val="1800"/>
                        </a:spcAft>
                      </a:pPr>
                      <a:r>
                        <a:rPr lang="en-GB" sz="2400" b="1" dirty="0">
                          <a:effectLst/>
                        </a:rPr>
                        <a:t>at </a:t>
                      </a:r>
                      <a:r>
                        <a:rPr lang="en-GB" sz="2400" b="1" dirty="0" smtClean="0">
                          <a:effectLst/>
                        </a:rPr>
                        <a:t>16-34</a:t>
                      </a:r>
                    </a:p>
                    <a:p>
                      <a:pPr>
                        <a:lnSpc>
                          <a:spcPct val="100000"/>
                        </a:lnSpc>
                        <a:spcBef>
                          <a:spcPts val="0"/>
                        </a:spcBef>
                        <a:spcAft>
                          <a:spcPts val="180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at 34</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1205326">
                <a:tc>
                  <a:txBody>
                    <a:bodyPr/>
                    <a:lstStyle/>
                    <a:p>
                      <a:pPr>
                        <a:lnSpc>
                          <a:spcPct val="100000"/>
                        </a:lnSpc>
                        <a:spcBef>
                          <a:spcPts val="0"/>
                        </a:spcBef>
                        <a:spcAft>
                          <a:spcPts val="1800"/>
                        </a:spcAft>
                      </a:pPr>
                      <a:r>
                        <a:rPr lang="en-GB" sz="2400" dirty="0">
                          <a:effectLst/>
                        </a:rPr>
                        <a:t>Personal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nSpc>
                          <a:spcPct val="100000"/>
                        </a:lnSpc>
                        <a:spcBef>
                          <a:spcPts val="0"/>
                        </a:spcBef>
                        <a:spcAft>
                          <a:spcPts val="1800"/>
                        </a:spcAft>
                      </a:pPr>
                      <a:r>
                        <a:rPr lang="en-GB" sz="2400" b="1" dirty="0">
                          <a:effectLst/>
                        </a:rPr>
                        <a:t>Self-perceived health</a:t>
                      </a:r>
                    </a:p>
                    <a:p>
                      <a:pPr>
                        <a:lnSpc>
                          <a:spcPct val="100000"/>
                        </a:lnSpc>
                        <a:spcBef>
                          <a:spcPts val="0"/>
                        </a:spcBef>
                        <a:spcAft>
                          <a:spcPts val="1800"/>
                        </a:spcAft>
                      </a:pPr>
                      <a:r>
                        <a:rPr lang="en-GB" sz="2400" b="1" dirty="0">
                          <a:effectLst/>
                        </a:rPr>
                        <a:t>Emotional health</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a:lnSpc>
                          <a:spcPct val="100000"/>
                        </a:lnSpc>
                        <a:spcBef>
                          <a:spcPts val="0"/>
                        </a:spcBef>
                        <a:spcAft>
                          <a:spcPts val="1800"/>
                        </a:spcAft>
                      </a:pPr>
                      <a:r>
                        <a:rPr lang="en-GB" sz="2400" b="1" dirty="0">
                          <a:effectLst/>
                        </a:rPr>
                        <a:t>at 26</a:t>
                      </a:r>
                    </a:p>
                    <a:p>
                      <a:pPr>
                        <a:lnSpc>
                          <a:spcPct val="100000"/>
                        </a:lnSpc>
                        <a:spcBef>
                          <a:spcPts val="0"/>
                        </a:spcBef>
                        <a:spcAft>
                          <a:spcPts val="1800"/>
                        </a:spcAft>
                      </a:pPr>
                      <a:r>
                        <a:rPr lang="en-GB" sz="2400" b="1" dirty="0">
                          <a:effectLst/>
                        </a:rPr>
                        <a:t>at 26</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bl>
          </a:graphicData>
        </a:graphic>
      </p:graphicFrame>
      <p:sp>
        <p:nvSpPr>
          <p:cNvPr id="7" name="Title 4"/>
          <p:cNvSpPr>
            <a:spLocks noGrp="1"/>
          </p:cNvSpPr>
          <p:nvPr>
            <p:ph type="title"/>
          </p:nvPr>
        </p:nvSpPr>
        <p:spPr>
          <a:xfrm>
            <a:off x="457200" y="2086"/>
            <a:ext cx="8229600" cy="1143000"/>
          </a:xfrm>
        </p:spPr>
        <p:txBody>
          <a:bodyPr anchor="ctr" anchorCtr="0">
            <a:normAutofit/>
          </a:bodyPr>
          <a:lstStyle/>
          <a:p>
            <a:pPr algn="ctr"/>
            <a:r>
              <a:rPr lang="en-GB" sz="4200" b="1" dirty="0" smtClean="0">
                <a:solidFill>
                  <a:schemeClr val="accent5"/>
                </a:solidFill>
                <a:latin typeface="+mn-lt"/>
              </a:rPr>
              <a:t>Adult outcomes (AO)</a:t>
            </a:r>
            <a:endParaRPr lang="en-GB" sz="4200" b="1" dirty="0">
              <a:solidFill>
                <a:schemeClr val="accent5"/>
              </a:solidFill>
              <a:latin typeface="+mn-lt"/>
            </a:endParaRPr>
          </a:p>
        </p:txBody>
      </p:sp>
    </p:spTree>
    <p:extLst>
      <p:ext uri="{BB962C8B-B14F-4D97-AF65-F5344CB8AC3E}">
        <p14:creationId xmlns:p14="http://schemas.microsoft.com/office/powerpoint/2010/main" val="634510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84"/>
            <a:ext cx="8229600" cy="1143000"/>
          </a:xfrm>
        </p:spPr>
        <p:txBody>
          <a:bodyPr anchor="ctr" anchorCtr="0">
            <a:normAutofit/>
          </a:bodyPr>
          <a:lstStyle/>
          <a:p>
            <a:pPr algn="ctr"/>
            <a:r>
              <a:rPr lang="en-GB" b="1" dirty="0" smtClean="0">
                <a:solidFill>
                  <a:schemeClr val="accent5"/>
                </a:solidFill>
                <a:latin typeface="+mn-lt"/>
              </a:rPr>
              <a:t>British Cohort Study</a:t>
            </a:r>
            <a:endParaRPr lang="en-GB" b="1" dirty="0">
              <a:solidFill>
                <a:schemeClr val="accent5"/>
              </a:solidFill>
              <a:latin typeface="+mn-lt"/>
            </a:endParaRPr>
          </a:p>
        </p:txBody>
      </p:sp>
      <p:sp>
        <p:nvSpPr>
          <p:cNvPr id="6" name="Content Placeholder 5"/>
          <p:cNvSpPr>
            <a:spLocks noGrp="1"/>
          </p:cNvSpPr>
          <p:nvPr>
            <p:ph idx="1"/>
          </p:nvPr>
        </p:nvSpPr>
        <p:spPr>
          <a:xfrm>
            <a:off x="179512" y="772858"/>
            <a:ext cx="9034827" cy="4168310"/>
          </a:xfrm>
        </p:spPr>
        <p:txBody>
          <a:bodyPr>
            <a:noAutofit/>
          </a:bodyPr>
          <a:lstStyle/>
          <a:p>
            <a:pPr lvl="0"/>
            <a:r>
              <a:rPr lang="en-GB" sz="3600" dirty="0" smtClean="0">
                <a:solidFill>
                  <a:schemeClr val="accent5"/>
                </a:solidFill>
                <a:cs typeface="Arial" pitchFamily="34" charset="0"/>
              </a:rPr>
              <a:t>Adult Emotional Health is measured by 24 Yes/No questions relating to tiredness, depression, worry, irrational fear, rage, irritation, tension and psychosomatic symptoms. </a:t>
            </a:r>
          </a:p>
          <a:p>
            <a:pPr lvl="0"/>
            <a:endParaRPr lang="en-GB" sz="3600" dirty="0" smtClean="0">
              <a:solidFill>
                <a:schemeClr val="accent5"/>
              </a:solidFill>
              <a:cs typeface="Arial" pitchFamily="34" charset="0"/>
            </a:endParaRPr>
          </a:p>
          <a:p>
            <a:pPr lvl="0"/>
            <a:r>
              <a:rPr lang="en-GB" sz="3600" dirty="0" smtClean="0">
                <a:solidFill>
                  <a:schemeClr val="accent5"/>
                </a:solidFill>
                <a:cs typeface="Arial" pitchFamily="34" charset="0"/>
              </a:rPr>
              <a:t>Can also use a variable for having seen a doctor for emotional problems.</a:t>
            </a:r>
            <a:endParaRPr lang="en-GB" sz="3600" dirty="0">
              <a:solidFill>
                <a:schemeClr val="accent5"/>
              </a:solidFill>
              <a:cs typeface="Arial" pitchFamily="34" charset="0"/>
            </a:endParaRPr>
          </a:p>
        </p:txBody>
      </p:sp>
    </p:spTree>
    <p:custDataLst>
      <p:tags r:id="rId1"/>
    </p:custDataLst>
    <p:extLst>
      <p:ext uri="{BB962C8B-B14F-4D97-AF65-F5344CB8AC3E}">
        <p14:creationId xmlns:p14="http://schemas.microsoft.com/office/powerpoint/2010/main" val="2182696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404664"/>
            <a:ext cx="8757139" cy="2664296"/>
          </a:xfrm>
        </p:spPr>
        <p:txBody>
          <a:bodyPr>
            <a:noAutofit/>
          </a:bodyPr>
          <a:lstStyle/>
          <a:p>
            <a:pPr lvl="0"/>
            <a:endParaRPr lang="en-GB" sz="3600" dirty="0" smtClean="0">
              <a:solidFill>
                <a:schemeClr val="accent5"/>
              </a:solidFill>
            </a:endParaRPr>
          </a:p>
          <a:p>
            <a:pPr lvl="0"/>
            <a:endParaRPr lang="en-GB" sz="3600" dirty="0" smtClean="0">
              <a:solidFill>
                <a:schemeClr val="accent5"/>
              </a:solidFill>
            </a:endParaRPr>
          </a:p>
          <a:p>
            <a:pPr lvl="0"/>
            <a:r>
              <a:rPr lang="en-GB" sz="3600" dirty="0" smtClean="0">
                <a:solidFill>
                  <a:schemeClr val="accent5"/>
                </a:solidFill>
              </a:rPr>
              <a:t>We measure emotional health and self-perceived health at age 26 rather than at 34</a:t>
            </a:r>
          </a:p>
          <a:p>
            <a:pPr lvl="0"/>
            <a:endParaRPr lang="en-GB" sz="3600" dirty="0" smtClean="0">
              <a:solidFill>
                <a:schemeClr val="accent5"/>
              </a:solidFill>
            </a:endParaRPr>
          </a:p>
          <a:p>
            <a:pPr lvl="0"/>
            <a:r>
              <a:rPr lang="en-GB" sz="3600" dirty="0" smtClean="0">
                <a:solidFill>
                  <a:schemeClr val="accent5"/>
                </a:solidFill>
              </a:rPr>
              <a:t>This avoids the charge that these are synonyms of life-satisfaction rather than predictors of it</a:t>
            </a:r>
          </a:p>
          <a:p>
            <a:pPr>
              <a:buNone/>
            </a:pPr>
            <a:endParaRPr lang="en-GB" sz="3600" b="1" dirty="0" smtClean="0">
              <a:solidFill>
                <a:schemeClr val="accent5"/>
              </a:solidFill>
              <a:cs typeface="Arial" pitchFamily="34" charset="0"/>
            </a:endParaRPr>
          </a:p>
        </p:txBody>
      </p:sp>
      <p:sp>
        <p:nvSpPr>
          <p:cNvPr id="2" name="Slide Number Placeholder 1"/>
          <p:cNvSpPr>
            <a:spLocks noGrp="1"/>
          </p:cNvSpPr>
          <p:nvPr>
            <p:ph type="sldNum" sz="quarter" idx="12"/>
          </p:nvPr>
        </p:nvSpPr>
        <p:spPr/>
        <p:txBody>
          <a:bodyPr/>
          <a:lstStyle/>
          <a:p>
            <a:fld id="{615D189C-0DF3-47AB-ACD1-AFB57ED2EC37}" type="slidenum">
              <a:rPr lang="en-GB" smtClean="0"/>
              <a:pPr/>
              <a:t>14</a:t>
            </a:fld>
            <a:endParaRPr lang="en-GB" dirty="0"/>
          </a:p>
        </p:txBody>
      </p:sp>
    </p:spTree>
    <p:custDataLst>
      <p:tags r:id="rId1"/>
    </p:custDataLst>
    <p:extLst>
      <p:ext uri="{BB962C8B-B14F-4D97-AF65-F5344CB8AC3E}">
        <p14:creationId xmlns:p14="http://schemas.microsoft.com/office/powerpoint/2010/main" val="2182696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548680"/>
            <a:ext cx="8757139" cy="2664296"/>
          </a:xfrm>
        </p:spPr>
        <p:txBody>
          <a:bodyPr>
            <a:noAutofit/>
          </a:bodyPr>
          <a:lstStyle/>
          <a:p>
            <a:pPr lvl="0"/>
            <a:r>
              <a:rPr lang="en-GB" sz="3600" dirty="0" smtClean="0">
                <a:solidFill>
                  <a:schemeClr val="accent5"/>
                </a:solidFill>
              </a:rPr>
              <a:t>Distal variables include those from the child (CO) and their parents (“family background”: F)</a:t>
            </a:r>
          </a:p>
          <a:p>
            <a:pPr lvl="0"/>
            <a:endParaRPr lang="en-GB" sz="3600" dirty="0" smtClean="0">
              <a:solidFill>
                <a:schemeClr val="accent5"/>
              </a:solidFill>
            </a:endParaRPr>
          </a:p>
          <a:p>
            <a:pPr lvl="0"/>
            <a:r>
              <a:rPr lang="en-GB" sz="3600" dirty="0" smtClean="0">
                <a:solidFill>
                  <a:schemeClr val="accent5"/>
                </a:solidFill>
              </a:rPr>
              <a:t>We consider three main dimensions of child development – </a:t>
            </a:r>
            <a:r>
              <a:rPr lang="en-GB" sz="3600" dirty="0" smtClean="0">
                <a:solidFill>
                  <a:srgbClr val="FF0000"/>
                </a:solidFill>
              </a:rPr>
              <a:t>intellectual performance, social behaviour and emotional health </a:t>
            </a:r>
            <a:r>
              <a:rPr lang="en-GB" sz="3600" dirty="0" smtClean="0">
                <a:solidFill>
                  <a:schemeClr val="accent5"/>
                </a:solidFill>
              </a:rPr>
              <a:t>(these are the three relevant childhood counterparts to the seven adult AO’s described above)</a:t>
            </a:r>
          </a:p>
        </p:txBody>
      </p:sp>
      <p:sp>
        <p:nvSpPr>
          <p:cNvPr id="2" name="Slide Number Placeholder 1"/>
          <p:cNvSpPr>
            <a:spLocks noGrp="1"/>
          </p:cNvSpPr>
          <p:nvPr>
            <p:ph type="sldNum" sz="quarter" idx="12"/>
          </p:nvPr>
        </p:nvSpPr>
        <p:spPr/>
        <p:txBody>
          <a:bodyPr/>
          <a:lstStyle/>
          <a:p>
            <a:fld id="{615D189C-0DF3-47AB-ACD1-AFB57ED2EC37}" type="slidenum">
              <a:rPr lang="en-GB" smtClean="0"/>
              <a:pPr/>
              <a:t>15</a:t>
            </a:fld>
            <a:endParaRPr lang="en-GB" dirty="0"/>
          </a:p>
        </p:txBody>
      </p:sp>
    </p:spTree>
    <p:custDataLst>
      <p:tags r:id="rId1"/>
    </p:custDataLst>
    <p:extLst>
      <p:ext uri="{BB962C8B-B14F-4D97-AF65-F5344CB8AC3E}">
        <p14:creationId xmlns:p14="http://schemas.microsoft.com/office/powerpoint/2010/main" val="2182696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260648"/>
            <a:ext cx="8757139" cy="2664296"/>
          </a:xfrm>
        </p:spPr>
        <p:txBody>
          <a:bodyPr>
            <a:noAutofit/>
          </a:bodyPr>
          <a:lstStyle/>
          <a:p>
            <a:pPr lvl="0"/>
            <a:r>
              <a:rPr lang="en-GB" sz="3600" dirty="0" smtClean="0">
                <a:solidFill>
                  <a:schemeClr val="accent5"/>
                </a:solidFill>
              </a:rPr>
              <a:t>These three are distinct from each other</a:t>
            </a:r>
          </a:p>
          <a:p>
            <a:pPr lvl="0"/>
            <a:r>
              <a:rPr lang="en-GB" sz="3600" dirty="0" smtClean="0">
                <a:solidFill>
                  <a:srgbClr val="FF0000"/>
                </a:solidFill>
              </a:rPr>
              <a:t>Social behaviour </a:t>
            </a:r>
            <a:r>
              <a:rPr lang="en-GB" sz="3600" dirty="0" smtClean="0">
                <a:solidFill>
                  <a:schemeClr val="accent5"/>
                </a:solidFill>
              </a:rPr>
              <a:t>relate to destroying things, fighting, stealing, disobedience, lying, bullying, being disliked and unsettled and impulsive behaviour. </a:t>
            </a:r>
          </a:p>
          <a:p>
            <a:pPr lvl="0"/>
            <a:endParaRPr lang="en-GB" sz="3600" dirty="0" smtClean="0">
              <a:solidFill>
                <a:schemeClr val="accent5"/>
              </a:solidFill>
            </a:endParaRPr>
          </a:p>
          <a:p>
            <a:pPr lvl="0"/>
            <a:r>
              <a:rPr lang="en-GB" sz="3600" dirty="0" smtClean="0">
                <a:solidFill>
                  <a:schemeClr val="accent5"/>
                </a:solidFill>
              </a:rPr>
              <a:t>Questions on children’s </a:t>
            </a:r>
            <a:r>
              <a:rPr lang="en-GB" sz="3600" dirty="0" smtClean="0">
                <a:solidFill>
                  <a:srgbClr val="FF0000"/>
                </a:solidFill>
              </a:rPr>
              <a:t>emotional health </a:t>
            </a:r>
            <a:r>
              <a:rPr lang="en-GB" sz="3600" dirty="0" smtClean="0">
                <a:solidFill>
                  <a:schemeClr val="accent5"/>
                </a:solidFill>
              </a:rPr>
              <a:t>are more internal, and relate to worry, unhappiness, sleeplessness, eating disorder, bedwetting, fearfulness, school avoidance, tiredness, and psychosomatic pains. </a:t>
            </a:r>
            <a:endParaRPr lang="en-US" sz="3600" dirty="0" smtClean="0">
              <a:solidFill>
                <a:schemeClr val="accent5"/>
              </a:solidFill>
            </a:endParaRPr>
          </a:p>
        </p:txBody>
      </p:sp>
      <p:sp>
        <p:nvSpPr>
          <p:cNvPr id="2" name="Slide Number Placeholder 1"/>
          <p:cNvSpPr>
            <a:spLocks noGrp="1"/>
          </p:cNvSpPr>
          <p:nvPr>
            <p:ph type="sldNum" sz="quarter" idx="12"/>
          </p:nvPr>
        </p:nvSpPr>
        <p:spPr/>
        <p:txBody>
          <a:bodyPr/>
          <a:lstStyle/>
          <a:p>
            <a:fld id="{615D189C-0DF3-47AB-ACD1-AFB57ED2EC37}" type="slidenum">
              <a:rPr lang="en-GB" smtClean="0"/>
              <a:pPr/>
              <a:t>16</a:t>
            </a:fld>
            <a:endParaRPr lang="en-GB" dirty="0"/>
          </a:p>
        </p:txBody>
      </p:sp>
    </p:spTree>
    <p:custDataLst>
      <p:tags r:id="rId1"/>
    </p:custDataLst>
    <p:extLst>
      <p:ext uri="{BB962C8B-B14F-4D97-AF65-F5344CB8AC3E}">
        <p14:creationId xmlns:p14="http://schemas.microsoft.com/office/powerpoint/2010/main" val="2182696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476672"/>
            <a:ext cx="8829147" cy="2664296"/>
          </a:xfrm>
        </p:spPr>
        <p:txBody>
          <a:bodyPr>
            <a:noAutofit/>
          </a:bodyPr>
          <a:lstStyle/>
          <a:p>
            <a:pPr lvl="0"/>
            <a:r>
              <a:rPr lang="en-GB" sz="3600" dirty="0" smtClean="0">
                <a:solidFill>
                  <a:schemeClr val="accent5"/>
                </a:solidFill>
              </a:rPr>
              <a:t>The BCS data provide us with measurements on the three child variables at ages 5, 10 and 16. </a:t>
            </a:r>
          </a:p>
          <a:p>
            <a:pPr lvl="0"/>
            <a:r>
              <a:rPr lang="en-GB" sz="3600" dirty="0" smtClean="0">
                <a:solidFill>
                  <a:schemeClr val="accent5"/>
                </a:solidFill>
              </a:rPr>
              <a:t>We also have measurements on the family at different ages </a:t>
            </a:r>
          </a:p>
          <a:p>
            <a:pPr lvl="0"/>
            <a:r>
              <a:rPr lang="en-GB" sz="3600" dirty="0" smtClean="0">
                <a:solidFill>
                  <a:schemeClr val="accent5"/>
                </a:solidFill>
              </a:rPr>
              <a:t>For simplicity we consolidate these into one overall measure for each of the X</a:t>
            </a:r>
            <a:r>
              <a:rPr lang="en-GB" sz="3600" baseline="-25000" dirty="0" smtClean="0">
                <a:solidFill>
                  <a:schemeClr val="accent5"/>
                </a:solidFill>
              </a:rPr>
              <a:t>C</a:t>
            </a:r>
            <a:r>
              <a:rPr lang="en-GB" sz="3600" dirty="0" smtClean="0">
                <a:solidFill>
                  <a:schemeClr val="accent5"/>
                </a:solidFill>
              </a:rPr>
              <a:t> and F</a:t>
            </a:r>
            <a:r>
              <a:rPr lang="en-GB" sz="3600" baseline="-25000" dirty="0" smtClean="0">
                <a:solidFill>
                  <a:schemeClr val="accent5"/>
                </a:solidFill>
              </a:rPr>
              <a:t>0</a:t>
            </a:r>
            <a:r>
              <a:rPr lang="en-GB" sz="3600" dirty="0" smtClean="0">
                <a:solidFill>
                  <a:schemeClr val="accent5"/>
                </a:solidFill>
              </a:rPr>
              <a:t> variables (composite variables make the tables easier to read)</a:t>
            </a:r>
            <a:endParaRPr lang="en-US" sz="3600" dirty="0" smtClean="0">
              <a:solidFill>
                <a:schemeClr val="accent5"/>
              </a:solidFill>
            </a:endParaRPr>
          </a:p>
        </p:txBody>
      </p:sp>
      <p:sp>
        <p:nvSpPr>
          <p:cNvPr id="2" name="Slide Number Placeholder 1"/>
          <p:cNvSpPr>
            <a:spLocks noGrp="1"/>
          </p:cNvSpPr>
          <p:nvPr>
            <p:ph type="sldNum" sz="quarter" idx="12"/>
          </p:nvPr>
        </p:nvSpPr>
        <p:spPr/>
        <p:txBody>
          <a:bodyPr/>
          <a:lstStyle/>
          <a:p>
            <a:fld id="{615D189C-0DF3-47AB-ACD1-AFB57ED2EC37}" type="slidenum">
              <a:rPr lang="en-GB" smtClean="0"/>
              <a:pPr/>
              <a:t>17</a:t>
            </a:fld>
            <a:endParaRPr lang="en-GB" dirty="0"/>
          </a:p>
        </p:txBody>
      </p:sp>
    </p:spTree>
    <p:custDataLst>
      <p:tags r:id="rId1"/>
    </p:custDataLst>
    <p:extLst>
      <p:ext uri="{BB962C8B-B14F-4D97-AF65-F5344CB8AC3E}">
        <p14:creationId xmlns:p14="http://schemas.microsoft.com/office/powerpoint/2010/main" val="2182696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D189C-0DF3-47AB-ACD1-AFB57ED2EC37}" type="slidenum">
              <a:rPr lang="en-GB" smtClean="0"/>
              <a:pPr/>
              <a:t>18</a:t>
            </a:fld>
            <a:endParaRPr lang="en-GB" dirty="0"/>
          </a:p>
        </p:txBody>
      </p:sp>
      <p:sp>
        <p:nvSpPr>
          <p:cNvPr id="7" name="Title 4"/>
          <p:cNvSpPr>
            <a:spLocks noGrp="1"/>
          </p:cNvSpPr>
          <p:nvPr>
            <p:ph type="title"/>
          </p:nvPr>
        </p:nvSpPr>
        <p:spPr>
          <a:xfrm>
            <a:off x="0" y="2086"/>
            <a:ext cx="9144000" cy="1143000"/>
          </a:xfrm>
        </p:spPr>
        <p:txBody>
          <a:bodyPr anchor="ctr" anchorCtr="0">
            <a:normAutofit/>
          </a:bodyPr>
          <a:lstStyle/>
          <a:p>
            <a:pPr algn="ctr"/>
            <a:r>
              <a:rPr lang="en-GB" sz="4200" b="1" dirty="0" smtClean="0">
                <a:solidFill>
                  <a:schemeClr val="accent5"/>
                </a:solidFill>
                <a:latin typeface="+mn-lt"/>
              </a:rPr>
              <a:t>Childhood and Family Variables</a:t>
            </a:r>
            <a:endParaRPr lang="en-GB" sz="4200" b="1" dirty="0">
              <a:solidFill>
                <a:schemeClr val="accent5"/>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212823186"/>
              </p:ext>
            </p:extLst>
          </p:nvPr>
        </p:nvGraphicFramePr>
        <p:xfrm>
          <a:off x="1742348" y="967622"/>
          <a:ext cx="5828800" cy="5807066"/>
        </p:xfrm>
        <a:graphic>
          <a:graphicData uri="http://schemas.openxmlformats.org/drawingml/2006/table">
            <a:tbl>
              <a:tblPr firstRow="1" firstCol="1" bandRow="1">
                <a:tableStyleId>{91EBBBCC-DAD2-459C-BE2E-F6DE35CF9A28}</a:tableStyleId>
              </a:tblPr>
              <a:tblGrid>
                <a:gridCol w="3732310"/>
                <a:gridCol w="2096490"/>
              </a:tblGrid>
              <a:tr h="0">
                <a:tc>
                  <a:txBody>
                    <a:bodyPr/>
                    <a:lstStyle/>
                    <a:p>
                      <a:pPr marL="92075" algn="just">
                        <a:lnSpc>
                          <a:spcPct val="115000"/>
                        </a:lnSpc>
                        <a:spcAft>
                          <a:spcPts val="600"/>
                        </a:spcAft>
                        <a:tabLst>
                          <a:tab pos="1170305" algn="l"/>
                        </a:tabLs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a:effectLst/>
                        </a:rPr>
                        <a:t>Age of child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algn="just">
                        <a:lnSpc>
                          <a:spcPct val="115000"/>
                        </a:lnSpc>
                        <a:spcAft>
                          <a:spcPts val="600"/>
                        </a:spcAft>
                        <a:tabLst>
                          <a:tab pos="1170305" algn="l"/>
                        </a:tabLst>
                      </a:pPr>
                      <a:r>
                        <a:rPr lang="en-GB" sz="1800" dirty="0">
                          <a:solidFill>
                            <a:schemeClr val="accent6">
                              <a:lumMod val="75000"/>
                            </a:schemeClr>
                          </a:solidFill>
                          <a:effectLst/>
                        </a:rPr>
                        <a:t>Child characteristics</a:t>
                      </a:r>
                      <a:endParaRPr lang="en-GB"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Intellectual performance</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a:solidFill>
                            <a:schemeClr val="tx1"/>
                          </a:solidFill>
                          <a:effectLst/>
                        </a:rPr>
                        <a:t>5, 10, 16</a:t>
                      </a:r>
                      <a:endParaRPr lang="en-GB"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Good conduct</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a:solidFill>
                            <a:schemeClr val="tx1"/>
                          </a:solidFill>
                          <a:effectLst/>
                        </a:rPr>
                        <a:t>5, 10, 16</a:t>
                      </a:r>
                      <a:endParaRPr lang="en-GB"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442597">
                <a:tc>
                  <a:txBody>
                    <a:bodyPr/>
                    <a:lstStyle/>
                    <a:p>
                      <a:pPr marL="365760" algn="just">
                        <a:lnSpc>
                          <a:spcPct val="115000"/>
                        </a:lnSpc>
                        <a:spcAft>
                          <a:spcPts val="600"/>
                        </a:spcAft>
                        <a:tabLst>
                          <a:tab pos="1170305" algn="l"/>
                        </a:tabLst>
                      </a:pPr>
                      <a:r>
                        <a:rPr lang="en-GB" sz="1800" b="1" dirty="0">
                          <a:solidFill>
                            <a:schemeClr val="tx1"/>
                          </a:solidFill>
                          <a:effectLst/>
                        </a:rPr>
                        <a:t>Emotional health</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5, 10, 16</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383529">
                <a:tc>
                  <a:txBody>
                    <a:bodyPr/>
                    <a:lstStyle/>
                    <a:p>
                      <a:pPr algn="just">
                        <a:lnSpc>
                          <a:spcPct val="115000"/>
                        </a:lnSpc>
                        <a:spcBef>
                          <a:spcPts val="600"/>
                        </a:spcBef>
                        <a:spcAft>
                          <a:spcPts val="600"/>
                        </a:spcAft>
                        <a:tabLst>
                          <a:tab pos="1170305" algn="l"/>
                        </a:tabLst>
                      </a:pPr>
                      <a:r>
                        <a:rPr lang="en-GB" sz="1800" b="1" dirty="0" smtClean="0">
                          <a:solidFill>
                            <a:schemeClr val="accent6">
                              <a:lumMod val="75000"/>
                            </a:schemeClr>
                          </a:solidFill>
                          <a:effectLst/>
                        </a:rPr>
                        <a:t>Family </a:t>
                      </a:r>
                      <a:r>
                        <a:rPr lang="en-GB" sz="1800" b="1" dirty="0">
                          <a:solidFill>
                            <a:schemeClr val="accent6">
                              <a:lumMod val="75000"/>
                            </a:schemeClr>
                          </a:solidFill>
                          <a:effectLst/>
                        </a:rPr>
                        <a:t>background</a:t>
                      </a:r>
                      <a:endParaRPr lang="en-GB"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 </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174625" algn="just">
                        <a:lnSpc>
                          <a:spcPct val="115000"/>
                        </a:lnSpc>
                        <a:spcAft>
                          <a:spcPts val="600"/>
                        </a:spcAft>
                        <a:tabLst>
                          <a:tab pos="1170305" algn="l"/>
                        </a:tabLst>
                      </a:pPr>
                      <a:r>
                        <a:rPr lang="en-GB" sz="1800" b="1" i="1" dirty="0" smtClean="0">
                          <a:solidFill>
                            <a:schemeClr val="tx1"/>
                          </a:solidFill>
                          <a:effectLst/>
                        </a:rPr>
                        <a:t>Economic</a:t>
                      </a:r>
                      <a:endParaRPr lang="en-GB"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 </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Father’s socio-economic group</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10</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Family income </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10</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Number of siblings</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10</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Father in work </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0, 5, 10 average</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557931">
                <a:tc>
                  <a:txBody>
                    <a:bodyPr/>
                    <a:lstStyle/>
                    <a:p>
                      <a:pPr marL="541338" indent="-176213">
                        <a:lnSpc>
                          <a:spcPct val="115000"/>
                        </a:lnSpc>
                        <a:spcAft>
                          <a:spcPts val="600"/>
                        </a:spcAft>
                        <a:tabLst>
                          <a:tab pos="1170305" algn="l"/>
                        </a:tabLst>
                      </a:pPr>
                      <a:r>
                        <a:rPr lang="en-GB" sz="1800" b="1" dirty="0">
                          <a:solidFill>
                            <a:schemeClr val="tx1"/>
                          </a:solidFill>
                          <a:effectLst/>
                        </a:rPr>
                        <a:t>Mother’s and father’s age on </a:t>
                      </a:r>
                      <a:r>
                        <a:rPr lang="en-GB" sz="1800" b="1" dirty="0" smtClean="0">
                          <a:solidFill>
                            <a:schemeClr val="tx1"/>
                          </a:solidFill>
                          <a:effectLst/>
                        </a:rPr>
                        <a:t>   leaving </a:t>
                      </a:r>
                      <a:r>
                        <a:rPr lang="en-GB" sz="1800" b="1" dirty="0">
                          <a:solidFill>
                            <a:schemeClr val="tx1"/>
                          </a:solidFill>
                          <a:effectLst/>
                        </a:rPr>
                        <a:t>full-time education</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174625" algn="just">
                        <a:lnSpc>
                          <a:spcPct val="115000"/>
                        </a:lnSpc>
                        <a:spcAft>
                          <a:spcPts val="600"/>
                        </a:spcAft>
                        <a:tabLst>
                          <a:tab pos="1170305" algn="l"/>
                        </a:tabLst>
                      </a:pPr>
                      <a:r>
                        <a:rPr lang="en-GB" sz="1800" b="1" i="1" dirty="0" smtClean="0">
                          <a:solidFill>
                            <a:schemeClr val="tx1"/>
                          </a:solidFill>
                          <a:effectLst/>
                        </a:rPr>
                        <a:t>Psycho-social</a:t>
                      </a:r>
                      <a:endParaRPr lang="en-GB"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 </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Mother’s emotional health</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5, 10 average</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Child conceived within marriage</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82540">
                <a:tc>
                  <a:txBody>
                    <a:bodyPr/>
                    <a:lstStyle/>
                    <a:p>
                      <a:pPr marL="365760" algn="just">
                        <a:lnSpc>
                          <a:spcPct val="115000"/>
                        </a:lnSpc>
                        <a:spcAft>
                          <a:spcPts val="600"/>
                        </a:spcAft>
                        <a:tabLst>
                          <a:tab pos="1170305" algn="l"/>
                        </a:tabLst>
                      </a:pPr>
                      <a:r>
                        <a:rPr lang="en-GB" sz="1800" b="1" dirty="0">
                          <a:solidFill>
                            <a:schemeClr val="tx1"/>
                          </a:solidFill>
                          <a:effectLst/>
                        </a:rPr>
                        <a:t>Both parents still together</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c>
                  <a:txBody>
                    <a:bodyPr/>
                    <a:lstStyle/>
                    <a:p>
                      <a:pPr marL="92075" algn="just">
                        <a:lnSpc>
                          <a:spcPct val="115000"/>
                        </a:lnSpc>
                        <a:spcAft>
                          <a:spcPts val="600"/>
                        </a:spcAft>
                        <a:tabLst>
                          <a:tab pos="1170305" algn="l"/>
                        </a:tabLst>
                      </a:pPr>
                      <a:r>
                        <a:rPr lang="en-GB" sz="1800" b="1" dirty="0">
                          <a:solidFill>
                            <a:schemeClr val="tx1"/>
                          </a:solidFill>
                          <a:effectLst/>
                        </a:rPr>
                        <a:t>10</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bl>
          </a:graphicData>
        </a:graphic>
      </p:graphicFrame>
    </p:spTree>
    <p:extLst>
      <p:ext uri="{BB962C8B-B14F-4D97-AF65-F5344CB8AC3E}">
        <p14:creationId xmlns:p14="http://schemas.microsoft.com/office/powerpoint/2010/main" val="1443847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476672"/>
            <a:ext cx="8757139" cy="2664296"/>
          </a:xfrm>
        </p:spPr>
        <p:txBody>
          <a:bodyPr>
            <a:noAutofit/>
          </a:bodyPr>
          <a:lstStyle/>
          <a:p>
            <a:pPr lvl="0"/>
            <a:r>
              <a:rPr lang="en-GB" sz="3600" dirty="0" smtClean="0">
                <a:solidFill>
                  <a:schemeClr val="accent5"/>
                </a:solidFill>
              </a:rPr>
              <a:t>Analysis is by OLS </a:t>
            </a:r>
          </a:p>
          <a:p>
            <a:pPr lvl="0"/>
            <a:r>
              <a:rPr lang="en-GB" sz="3600" dirty="0" smtClean="0">
                <a:solidFill>
                  <a:schemeClr val="accent5"/>
                </a:solidFill>
              </a:rPr>
              <a:t>Variables (except gender) are standardised throughout. Thus all coefficients are standardised regression coefficients (β-coefficients). </a:t>
            </a:r>
          </a:p>
          <a:p>
            <a:pPr lvl="0"/>
            <a:r>
              <a:rPr lang="en-GB" sz="3600" dirty="0" smtClean="0">
                <a:solidFill>
                  <a:schemeClr val="accent5"/>
                </a:solidFill>
              </a:rPr>
              <a:t>Missing indicator method for missing right-hand side variables (multiple imputation produces the same results).</a:t>
            </a:r>
            <a:endParaRPr lang="en-US" sz="3600" dirty="0" smtClean="0">
              <a:solidFill>
                <a:schemeClr val="accent5"/>
              </a:solidFill>
            </a:endParaRPr>
          </a:p>
        </p:txBody>
      </p:sp>
      <p:sp>
        <p:nvSpPr>
          <p:cNvPr id="2" name="Slide Number Placeholder 1"/>
          <p:cNvSpPr>
            <a:spLocks noGrp="1"/>
          </p:cNvSpPr>
          <p:nvPr>
            <p:ph type="sldNum" sz="quarter" idx="12"/>
          </p:nvPr>
        </p:nvSpPr>
        <p:spPr>
          <a:xfrm>
            <a:off x="6553200" y="6309320"/>
            <a:ext cx="2133600" cy="365125"/>
          </a:xfrm>
        </p:spPr>
        <p:txBody>
          <a:bodyPr/>
          <a:lstStyle/>
          <a:p>
            <a:fld id="{615D189C-0DF3-47AB-ACD1-AFB57ED2EC37}" type="slidenum">
              <a:rPr lang="en-GB" smtClean="0"/>
              <a:pPr/>
              <a:t>19</a:t>
            </a:fld>
            <a:endParaRPr lang="en-GB" dirty="0"/>
          </a:p>
        </p:txBody>
      </p:sp>
    </p:spTree>
    <p:custDataLst>
      <p:tags r:id="rId1"/>
    </p:custDataLst>
    <p:extLst>
      <p:ext uri="{BB962C8B-B14F-4D97-AF65-F5344CB8AC3E}">
        <p14:creationId xmlns:p14="http://schemas.microsoft.com/office/powerpoint/2010/main" val="2182696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6988"/>
            <a:ext cx="9144000" cy="1143001"/>
          </a:xfrm>
        </p:spPr>
        <p:txBody>
          <a:bodyPr/>
          <a:lstStyle/>
          <a:p>
            <a:r>
              <a:rPr lang="en-GB" sz="5000" b="1" smtClean="0">
                <a:solidFill>
                  <a:srgbClr val="376092"/>
                </a:solidFill>
                <a:latin typeface="Times New Roman" pitchFamily="18" charset="0"/>
                <a:cs typeface="Times New Roman" pitchFamily="18" charset="0"/>
              </a:rPr>
              <a:t>AIM</a:t>
            </a:r>
            <a:endParaRPr lang="en-GB" sz="5000" smtClean="0"/>
          </a:p>
        </p:txBody>
      </p:sp>
      <p:sp>
        <p:nvSpPr>
          <p:cNvPr id="3075" name="Content Placeholder 2"/>
          <p:cNvSpPr>
            <a:spLocks noGrp="1"/>
          </p:cNvSpPr>
          <p:nvPr>
            <p:ph idx="1"/>
          </p:nvPr>
        </p:nvSpPr>
        <p:spPr>
          <a:xfrm>
            <a:off x="9525" y="981075"/>
            <a:ext cx="9144000" cy="5688013"/>
          </a:xfrm>
        </p:spPr>
        <p:txBody>
          <a:bodyPr/>
          <a:lstStyle/>
          <a:p>
            <a:pPr marL="0" indent="0">
              <a:lnSpc>
                <a:spcPts val="3600"/>
              </a:lnSpc>
              <a:spcBef>
                <a:spcPts val="2400"/>
              </a:spcBef>
              <a:buNone/>
              <a:tabLst>
                <a:tab pos="449263" algn="l"/>
              </a:tabLst>
            </a:pPr>
            <a:endParaRPr lang="en-US" sz="4000" dirty="0" smtClean="0">
              <a:latin typeface="Times New Roman" pitchFamily="18" charset="0"/>
              <a:cs typeface="Times New Roman" pitchFamily="18" charset="0"/>
            </a:endParaRPr>
          </a:p>
          <a:p>
            <a:pPr marL="0" indent="0">
              <a:lnSpc>
                <a:spcPts val="3600"/>
              </a:lnSpc>
              <a:spcBef>
                <a:spcPts val="2400"/>
              </a:spcBef>
              <a:buNone/>
              <a:tabLst>
                <a:tab pos="449263" algn="l"/>
              </a:tabLst>
            </a:pPr>
            <a:endParaRPr lang="en-US" sz="4000" dirty="0" smtClean="0">
              <a:latin typeface="Times New Roman" pitchFamily="18" charset="0"/>
              <a:cs typeface="Times New Roman" pitchFamily="18" charset="0"/>
            </a:endParaRPr>
          </a:p>
          <a:p>
            <a:pPr marL="0" indent="0" algn="ctr">
              <a:lnSpc>
                <a:spcPts val="3600"/>
              </a:lnSpc>
              <a:spcBef>
                <a:spcPts val="2400"/>
              </a:spcBef>
              <a:buNone/>
              <a:tabLst>
                <a:tab pos="449263" algn="l"/>
              </a:tabLst>
            </a:pPr>
            <a:r>
              <a:rPr lang="en-US" sz="4000" dirty="0" smtClean="0">
                <a:latin typeface="Times New Roman" pitchFamily="18" charset="0"/>
                <a:cs typeface="Times New Roman" pitchFamily="18" charset="0"/>
              </a:rPr>
              <a:t>We wanted to try to understand the big (well-being) picture</a:t>
            </a:r>
            <a:endParaRPr lang="en-GB" sz="4000" dirty="0" smtClean="0">
              <a:latin typeface="Times New Roman" pitchFamily="18" charset="0"/>
              <a:cs typeface="Times New Roman" pitchFamily="18" charset="0"/>
            </a:endParaRPr>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2</a:t>
            </a:fld>
            <a:endParaRPr lang="en-GB"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D189C-0DF3-47AB-ACD1-AFB57ED2EC37}" type="slidenum">
              <a:rPr lang="en-GB" smtClean="0"/>
              <a:pPr/>
              <a:t>20</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6740567"/>
              </p:ext>
            </p:extLst>
          </p:nvPr>
        </p:nvGraphicFramePr>
        <p:xfrm>
          <a:off x="1710515" y="1556614"/>
          <a:ext cx="5539569" cy="4631169"/>
        </p:xfrm>
        <a:graphic>
          <a:graphicData uri="http://schemas.openxmlformats.org/drawingml/2006/table">
            <a:tbl>
              <a:tblPr firstRow="1" firstCol="1" bandRow="1">
                <a:tableStyleId>{91EBBBCC-DAD2-459C-BE2E-F6DE35CF9A28}</a:tableStyleId>
              </a:tblPr>
              <a:tblGrid>
                <a:gridCol w="3766360"/>
                <a:gridCol w="1773209"/>
              </a:tblGrid>
              <a:tr h="686549">
                <a:tc>
                  <a:txBody>
                    <a:bodyPr/>
                    <a:lstStyle/>
                    <a:p>
                      <a:pPr marL="0" marR="0" indent="0" algn="l" defTabSz="914400" rtl="0" eaLnBrk="1" fontAlgn="auto" latinLnBrk="0" hangingPunct="1">
                        <a:lnSpc>
                          <a:spcPct val="100000"/>
                        </a:lnSpc>
                        <a:spcBef>
                          <a:spcPts val="0"/>
                        </a:spcBef>
                        <a:spcAft>
                          <a:spcPts val="1800"/>
                        </a:spcAft>
                        <a:buClrTx/>
                        <a:buSzTx/>
                        <a:buFontTx/>
                        <a:buNone/>
                        <a:tabLst/>
                        <a:defRPr/>
                      </a:pPr>
                      <a:endParaRPr lang="en-GB" sz="2400" b="0" baseline="0" dirty="0" smtClean="0">
                        <a:effectLst/>
                      </a:endParaRPr>
                    </a:p>
                  </a:txBody>
                  <a:tcPr marL="68580" marR="68580" marT="17780" marB="0"/>
                </a:tc>
                <a:tc>
                  <a:txBody>
                    <a:bodyPr/>
                    <a:lstStyle/>
                    <a:p>
                      <a:pPr marL="0" indent="0" algn="ctr">
                        <a:lnSpc>
                          <a:spcPct val="100000"/>
                        </a:lnSpc>
                        <a:spcBef>
                          <a:spcPts val="0"/>
                        </a:spcBef>
                        <a:spcAft>
                          <a:spcPts val="1800"/>
                        </a:spcAft>
                      </a:pPr>
                      <a:r>
                        <a:rPr lang="en-GB" sz="2000" dirty="0" smtClean="0">
                          <a:effectLst/>
                        </a:rPr>
                        <a:t>Using</a:t>
                      </a:r>
                      <a:r>
                        <a:rPr lang="en-GB" sz="2000" baseline="0" dirty="0" smtClean="0">
                          <a:effectLst/>
                        </a:rPr>
                        <a:t> adult variables only</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7780" marB="0"/>
                </a:tc>
              </a:tr>
              <a:tr h="2240045">
                <a:tc>
                  <a:txBody>
                    <a:bodyPr/>
                    <a:lstStyle/>
                    <a:p>
                      <a:pPr>
                        <a:lnSpc>
                          <a:spcPct val="100000"/>
                        </a:lnSpc>
                        <a:spcBef>
                          <a:spcPts val="0"/>
                        </a:spcBef>
                        <a:spcAft>
                          <a:spcPts val="1400"/>
                        </a:spcAft>
                      </a:pPr>
                      <a:r>
                        <a:rPr lang="en-GB" sz="2200" dirty="0" smtClean="0">
                          <a:effectLst/>
                        </a:rPr>
                        <a:t>Log income </a:t>
                      </a:r>
                    </a:p>
                    <a:p>
                      <a:pPr>
                        <a:lnSpc>
                          <a:spcPct val="100000"/>
                        </a:lnSpc>
                        <a:spcBef>
                          <a:spcPts val="0"/>
                        </a:spcBef>
                        <a:spcAft>
                          <a:spcPts val="1400"/>
                        </a:spcAft>
                      </a:pPr>
                      <a:r>
                        <a:rPr lang="en-GB" sz="2200" dirty="0" smtClean="0">
                          <a:effectLst/>
                        </a:rPr>
                        <a:t>Educational achievement</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dirty="0" smtClean="0">
                          <a:effectLst/>
                        </a:rPr>
                        <a:t>Employed</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dirty="0" smtClean="0">
                          <a:effectLst/>
                        </a:rPr>
                        <a:t>Good</a:t>
                      </a:r>
                      <a:r>
                        <a:rPr lang="en-GB" sz="2200" baseline="0" dirty="0" smtClean="0">
                          <a:effectLst/>
                        </a:rPr>
                        <a:t> conduct</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baseline="0" dirty="0" smtClean="0">
                          <a:effectLst/>
                        </a:rPr>
                        <a:t>Has a partner</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baseline="0" dirty="0" smtClean="0">
                          <a:effectLst/>
                        </a:rPr>
                        <a:t>Self-perceived health (26)</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baseline="0" dirty="0" smtClean="0">
                          <a:effectLst/>
                        </a:rPr>
                        <a:t>Emotional health (26)</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baseline="0" dirty="0" smtClean="0">
                          <a:effectLst/>
                        </a:rPr>
                        <a:t>(Female)</a:t>
                      </a:r>
                      <a:endParaRPr lang="en-GB" sz="2200" b="0" baseline="0" dirty="0" smtClean="0">
                        <a:effectLst/>
                      </a:endParaRPr>
                    </a:p>
                  </a:txBody>
                  <a:tcPr marL="68580" marR="68580" marT="17780" marB="0"/>
                </a:tc>
                <a:tc>
                  <a:txBody>
                    <a:bodyPr/>
                    <a:lstStyle/>
                    <a:p>
                      <a:pPr marL="0" indent="0" algn="r">
                        <a:lnSpc>
                          <a:spcPct val="100000"/>
                        </a:lnSpc>
                        <a:spcBef>
                          <a:spcPts val="0"/>
                        </a:spcBef>
                        <a:spcAft>
                          <a:spcPts val="1400"/>
                        </a:spcAft>
                        <a:tabLst>
                          <a:tab pos="1257300" algn="r"/>
                        </a:tabLst>
                      </a:pPr>
                      <a:r>
                        <a:rPr lang="en-GB" sz="2200" dirty="0" smtClean="0">
                          <a:effectLst/>
                        </a:rPr>
                        <a:t>5.5</a:t>
                      </a:r>
                    </a:p>
                    <a:p>
                      <a:pPr marL="0" indent="0" algn="r">
                        <a:lnSpc>
                          <a:spcPct val="100000"/>
                        </a:lnSpc>
                        <a:spcBef>
                          <a:spcPts val="0"/>
                        </a:spcBef>
                        <a:spcAft>
                          <a:spcPts val="1400"/>
                        </a:spcAft>
                        <a:tabLst>
                          <a:tab pos="1257300" algn="r"/>
                        </a:tabLst>
                      </a:pPr>
                      <a:r>
                        <a:rPr lang="en-GB" sz="2200" dirty="0" smtClean="0">
                          <a:effectLst/>
                        </a:rPr>
                        <a:t>3.5</a:t>
                      </a:r>
                    </a:p>
                    <a:p>
                      <a:pPr marL="0" indent="0" algn="r">
                        <a:lnSpc>
                          <a:spcPct val="100000"/>
                        </a:lnSpc>
                        <a:spcBef>
                          <a:spcPts val="0"/>
                        </a:spcBef>
                        <a:spcAft>
                          <a:spcPts val="1400"/>
                        </a:spcAft>
                        <a:tabLst>
                          <a:tab pos="1257300" algn="r"/>
                        </a:tabLst>
                      </a:pPr>
                      <a:r>
                        <a:rPr lang="en-GB" sz="2200" dirty="0" smtClean="0">
                          <a:effectLst/>
                        </a:rPr>
                        <a:t>8.5</a:t>
                      </a:r>
                    </a:p>
                    <a:p>
                      <a:pPr marL="0" indent="0" algn="r">
                        <a:lnSpc>
                          <a:spcPct val="100000"/>
                        </a:lnSpc>
                        <a:spcBef>
                          <a:spcPts val="0"/>
                        </a:spcBef>
                        <a:spcAft>
                          <a:spcPts val="1400"/>
                        </a:spcAft>
                        <a:tabLst>
                          <a:tab pos="1257300" algn="r"/>
                        </a:tabLst>
                      </a:pPr>
                      <a:r>
                        <a:rPr lang="en-GB" sz="2200" dirty="0" smtClean="0">
                          <a:effectLst/>
                        </a:rPr>
                        <a:t>6.6</a:t>
                      </a:r>
                    </a:p>
                    <a:p>
                      <a:pPr marL="0" indent="0" algn="r">
                        <a:lnSpc>
                          <a:spcPct val="100000"/>
                        </a:lnSpc>
                        <a:spcBef>
                          <a:spcPts val="0"/>
                        </a:spcBef>
                        <a:spcAft>
                          <a:spcPts val="1400"/>
                        </a:spcAft>
                        <a:tabLst>
                          <a:tab pos="1257300" algn="r"/>
                        </a:tabLst>
                      </a:pPr>
                      <a:r>
                        <a:rPr lang="en-GB" sz="2200" dirty="0" smtClean="0">
                          <a:effectLst/>
                        </a:rPr>
                        <a:t>11.6</a:t>
                      </a:r>
                    </a:p>
                    <a:p>
                      <a:pPr marL="0" indent="0" algn="r">
                        <a:lnSpc>
                          <a:spcPct val="100000"/>
                        </a:lnSpc>
                        <a:spcBef>
                          <a:spcPts val="0"/>
                        </a:spcBef>
                        <a:spcAft>
                          <a:spcPts val="1400"/>
                        </a:spcAft>
                        <a:tabLst>
                          <a:tab pos="1257300" algn="r"/>
                        </a:tabLst>
                      </a:pPr>
                      <a:r>
                        <a:rPr lang="en-GB" sz="2200" dirty="0" smtClean="0">
                          <a:effectLst/>
                        </a:rPr>
                        <a:t>6.8</a:t>
                      </a:r>
                    </a:p>
                    <a:p>
                      <a:pPr marL="0" indent="0" algn="r">
                        <a:lnSpc>
                          <a:spcPct val="100000"/>
                        </a:lnSpc>
                        <a:spcBef>
                          <a:spcPts val="0"/>
                        </a:spcBef>
                        <a:spcAft>
                          <a:spcPts val="1400"/>
                        </a:spcAft>
                        <a:tabLst>
                          <a:tab pos="1257300" algn="r"/>
                        </a:tabLst>
                      </a:pPr>
                      <a:r>
                        <a:rPr lang="en-GB" sz="2200" dirty="0" smtClean="0">
                          <a:effectLst/>
                        </a:rPr>
                        <a:t>20.4</a:t>
                      </a:r>
                    </a:p>
                    <a:p>
                      <a:pPr marL="0" indent="0" algn="r">
                        <a:lnSpc>
                          <a:spcPct val="100000"/>
                        </a:lnSpc>
                        <a:spcBef>
                          <a:spcPts val="0"/>
                        </a:spcBef>
                        <a:spcAft>
                          <a:spcPts val="1400"/>
                        </a:spcAft>
                        <a:tabLst>
                          <a:tab pos="1257300" algn="r"/>
                        </a:tabLst>
                      </a:pPr>
                      <a:r>
                        <a:rPr lang="en-GB" sz="2200" dirty="0" smtClean="0">
                          <a:effectLst/>
                        </a:rPr>
                        <a:t>(6.8)</a:t>
                      </a:r>
                      <a:endParaRPr lang="en-GB"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720000" marT="17780" marB="0"/>
                </a:tc>
              </a:tr>
            </a:tbl>
          </a:graphicData>
        </a:graphic>
      </p:graphicFrame>
      <p:sp>
        <p:nvSpPr>
          <p:cNvPr id="7" name="Title 4"/>
          <p:cNvSpPr>
            <a:spLocks noGrp="1"/>
          </p:cNvSpPr>
          <p:nvPr>
            <p:ph type="title"/>
          </p:nvPr>
        </p:nvSpPr>
        <p:spPr>
          <a:xfrm>
            <a:off x="78658" y="-96234"/>
            <a:ext cx="9065342" cy="1143000"/>
          </a:xfrm>
        </p:spPr>
        <p:txBody>
          <a:bodyPr anchor="ctr" anchorCtr="0">
            <a:normAutofit/>
          </a:bodyPr>
          <a:lstStyle/>
          <a:p>
            <a:pPr algn="ctr"/>
            <a:r>
              <a:rPr lang="en-GB" sz="4000" b="1" dirty="0" smtClean="0">
                <a:solidFill>
                  <a:schemeClr val="accent5"/>
                </a:solidFill>
                <a:latin typeface="+mn-lt"/>
              </a:rPr>
              <a:t>Life-satisfaction and adult outcomes</a:t>
            </a:r>
            <a:endParaRPr lang="en-GB" sz="4000" b="1" dirty="0">
              <a:solidFill>
                <a:schemeClr val="accent5"/>
              </a:solidFill>
              <a:latin typeface="+mn-lt"/>
            </a:endParaRPr>
          </a:p>
        </p:txBody>
      </p:sp>
      <p:sp>
        <p:nvSpPr>
          <p:cNvPr id="2" name="TextBox 1"/>
          <p:cNvSpPr txBox="1"/>
          <p:nvPr/>
        </p:nvSpPr>
        <p:spPr>
          <a:xfrm>
            <a:off x="1288900" y="926383"/>
            <a:ext cx="7157884" cy="461665"/>
          </a:xfrm>
          <a:prstGeom prst="rect">
            <a:avLst/>
          </a:prstGeom>
          <a:noFill/>
        </p:spPr>
        <p:txBody>
          <a:bodyPr wrap="square" rtlCol="0">
            <a:spAutoFit/>
          </a:bodyPr>
          <a:lstStyle/>
          <a:p>
            <a:r>
              <a:rPr lang="en-GB" sz="2400" dirty="0" smtClean="0"/>
              <a:t>LS on AO: Partial correlation coefficients x100</a:t>
            </a:r>
            <a:endParaRPr lang="en-GB" sz="2400" dirty="0"/>
          </a:p>
        </p:txBody>
      </p:sp>
    </p:spTree>
    <p:extLst>
      <p:ext uri="{BB962C8B-B14F-4D97-AF65-F5344CB8AC3E}">
        <p14:creationId xmlns:p14="http://schemas.microsoft.com/office/powerpoint/2010/main" val="1105804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06532" y="1310957"/>
          <a:ext cx="8966446" cy="5486400"/>
        </p:xfrm>
        <a:graphic>
          <a:graphicData uri="http://schemas.openxmlformats.org/drawingml/2006/table">
            <a:tbl>
              <a:tblPr firstRow="1" firstCol="1" bandRow="1">
                <a:tableStyleId>{5C22544A-7EE6-4342-B048-85BDC9FD1C3A}</a:tableStyleId>
              </a:tblPr>
              <a:tblGrid>
                <a:gridCol w="4589755"/>
                <a:gridCol w="2823099"/>
                <a:gridCol w="1553592"/>
              </a:tblGrid>
              <a:tr h="0">
                <a:tc>
                  <a:txBody>
                    <a:bodyPr/>
                    <a:lstStyle/>
                    <a:p>
                      <a:pPr>
                        <a:spcAft>
                          <a:spcPts val="0"/>
                        </a:spcAft>
                      </a:pPr>
                      <a:r>
                        <a:rPr lang="en-GB" sz="3000" b="1" dirty="0">
                          <a:effectLst/>
                        </a:rPr>
                        <a:t> </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smtClean="0">
                          <a:effectLst/>
                        </a:rPr>
                        <a:t>Life-satisfaction </a:t>
                      </a:r>
                      <a:r>
                        <a:rPr lang="el-GR" sz="3000" b="1" dirty="0" smtClean="0">
                          <a:effectLst/>
                        </a:rPr>
                        <a:t>β</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smtClean="0">
                          <a:effectLst/>
                        </a:rPr>
                        <a:t>Misery </a:t>
                      </a:r>
                    </a:p>
                    <a:p>
                      <a:pPr algn="ctr">
                        <a:spcAft>
                          <a:spcPts val="0"/>
                        </a:spcAft>
                      </a:pPr>
                      <a:r>
                        <a:rPr lang="el-GR" sz="3000" b="1" dirty="0" smtClean="0">
                          <a:effectLst/>
                        </a:rPr>
                        <a:t>β</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en-GB" sz="3000" b="1">
                          <a:effectLst/>
                        </a:rPr>
                        <a:t>Income</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0.09</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a:effectLst/>
                        </a:rPr>
                        <a:t>-0.07</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en-GB" sz="3000" b="1">
                          <a:effectLst/>
                        </a:rPr>
                        <a:t>Education (years)</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0.02</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-0.01</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en-GB" sz="3000" b="1">
                          <a:effectLst/>
                        </a:rPr>
                        <a:t>Not unemployed</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a:effectLst/>
                        </a:rPr>
                        <a:t>0.06</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-0.07</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en-GB" sz="3000" b="1" dirty="0">
                          <a:effectLst/>
                        </a:rPr>
                        <a:t>Non criminality</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a:effectLst/>
                        </a:rPr>
                        <a:t>0.06</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-0.04</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en-GB" sz="3000" b="1">
                          <a:effectLst/>
                        </a:rPr>
                        <a:t>Partnered</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a:effectLst/>
                        </a:rPr>
                        <a:t>0.11</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-0.08</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en-GB" sz="3000" b="1" dirty="0">
                          <a:effectLst/>
                        </a:rPr>
                        <a:t>Physical health (no. of </a:t>
                      </a:r>
                      <a:r>
                        <a:rPr lang="en-GB" sz="3000" b="1" dirty="0" smtClean="0">
                          <a:effectLst/>
                        </a:rPr>
                        <a:t/>
                      </a:r>
                      <a:br>
                        <a:rPr lang="en-GB" sz="3000" b="1" dirty="0" smtClean="0">
                          <a:effectLst/>
                        </a:rPr>
                      </a:br>
                      <a:r>
                        <a:rPr lang="en-GB" sz="3000" b="1" dirty="0" smtClean="0">
                          <a:effectLst/>
                        </a:rPr>
                        <a:t>    conditions</a:t>
                      </a:r>
                      <a:r>
                        <a:rPr lang="en-GB" sz="3000" b="1" dirty="0">
                          <a:effectLst/>
                        </a:rPr>
                        <a:t>)</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a:effectLst/>
                        </a:rPr>
                        <a:t>0.10</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-0.09</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en-GB" sz="3000" b="1" dirty="0">
                          <a:effectLst/>
                        </a:rPr>
                        <a:t>Mental </a:t>
                      </a:r>
                      <a:r>
                        <a:rPr lang="en-GB" sz="3000" b="1" dirty="0" smtClean="0">
                          <a:effectLst/>
                        </a:rPr>
                        <a:t>health</a:t>
                      </a:r>
                      <a:r>
                        <a:rPr lang="en-GB" sz="3000" b="1" baseline="0" dirty="0" smtClean="0">
                          <a:effectLst/>
                        </a:rPr>
                        <a:t> </a:t>
                      </a:r>
                      <a:r>
                        <a:rPr lang="en-GB" sz="3000" b="1" dirty="0" smtClean="0">
                          <a:effectLst/>
                        </a:rPr>
                        <a:t>(diagnosed</a:t>
                      </a:r>
                      <a:br>
                        <a:rPr lang="en-GB" sz="3000" b="1" dirty="0" smtClean="0">
                          <a:effectLst/>
                        </a:rPr>
                      </a:br>
                      <a:r>
                        <a:rPr lang="en-GB" sz="3000" b="1" baseline="0" dirty="0" smtClean="0">
                          <a:effectLst/>
                        </a:rPr>
                        <a:t>   </a:t>
                      </a:r>
                      <a:r>
                        <a:rPr lang="en-GB" sz="3000" b="1" dirty="0" smtClean="0">
                          <a:effectLst/>
                        </a:rPr>
                        <a:t>depression/anxiety</a:t>
                      </a:r>
                      <a:r>
                        <a:rPr lang="en-GB" sz="3000" b="1" dirty="0">
                          <a:effectLst/>
                        </a:rPr>
                        <a:t>)</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a:effectLst/>
                        </a:rPr>
                        <a:t>0.19</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-0.16</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spcAft>
                          <a:spcPts val="0"/>
                        </a:spcAft>
                      </a:pPr>
                      <a:r>
                        <a:rPr lang="en-GB" sz="3000" b="1" dirty="0">
                          <a:effectLst/>
                        </a:rPr>
                        <a:t>R</a:t>
                      </a:r>
                      <a:r>
                        <a:rPr lang="en-GB" sz="3000" b="1" baseline="30000" dirty="0">
                          <a:effectLst/>
                        </a:rPr>
                        <a:t>2</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a:effectLst/>
                        </a:rPr>
                        <a:t>0.19</a:t>
                      </a:r>
                      <a:endParaRPr lang="en-GB" sz="3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3000" b="1" dirty="0">
                          <a:effectLst/>
                        </a:rPr>
                        <a:t>0.14</a:t>
                      </a:r>
                      <a:endParaRPr lang="en-GB"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Title 1"/>
          <p:cNvSpPr>
            <a:spLocks noGrp="1"/>
          </p:cNvSpPr>
          <p:nvPr>
            <p:ph type="title"/>
          </p:nvPr>
        </p:nvSpPr>
        <p:spPr>
          <a:xfrm>
            <a:off x="17755" y="130979"/>
            <a:ext cx="9144000" cy="994172"/>
          </a:xfrm>
        </p:spPr>
        <p:txBody>
          <a:bodyPr>
            <a:noAutofit/>
          </a:bodyPr>
          <a:lstStyle/>
          <a:p>
            <a:pPr algn="ctr"/>
            <a:r>
              <a:rPr lang="en-GB" sz="3200" b="1" cap="all" dirty="0" smtClean="0">
                <a:solidFill>
                  <a:srgbClr val="002060"/>
                </a:solidFill>
                <a:latin typeface="+mn-lt"/>
              </a:rPr>
              <a:t>AVERAGE Life satisfaction AND MISERY (Lowest 10%) ARE EXPLAINED BY THE SAME </a:t>
            </a:r>
            <a:r>
              <a:rPr lang="en-GB" sz="3200" b="1" cap="all" dirty="0" err="1" smtClean="0">
                <a:solidFill>
                  <a:srgbClr val="002060"/>
                </a:solidFill>
                <a:latin typeface="+mn-lt"/>
              </a:rPr>
              <a:t>ao’S</a:t>
            </a:r>
            <a:endParaRPr lang="en-GB" sz="3200" b="1" cap="all" dirty="0">
              <a:solidFill>
                <a:srgbClr val="002060"/>
              </a:solidFill>
              <a:latin typeface="+mn-lt"/>
            </a:endParaRPr>
          </a:p>
        </p:txBody>
      </p:sp>
      <p:sp>
        <p:nvSpPr>
          <p:cNvPr id="4" name="Slide Number Placeholder 3"/>
          <p:cNvSpPr>
            <a:spLocks noGrp="1"/>
          </p:cNvSpPr>
          <p:nvPr>
            <p:ph type="sldNum" sz="quarter" idx="12"/>
          </p:nvPr>
        </p:nvSpPr>
        <p:spPr>
          <a:xfrm>
            <a:off x="7104355" y="6590529"/>
            <a:ext cx="2057400" cy="365125"/>
          </a:xfrm>
        </p:spPr>
        <p:txBody>
          <a:bodyPr/>
          <a:lstStyle/>
          <a:p>
            <a:fld id="{CC2CE4B0-51D8-43C0-A29B-594C22D26662}" type="slidenum">
              <a:rPr lang="en-GB" smtClean="0">
                <a:solidFill>
                  <a:schemeClr val="tx1"/>
                </a:solidFill>
              </a:rPr>
              <a:t>21</a:t>
            </a:fld>
            <a:endParaRPr lang="en-GB" dirty="0">
              <a:solidFill>
                <a:schemeClr val="tx1"/>
              </a:solidFill>
            </a:endParaRPr>
          </a:p>
        </p:txBody>
      </p:sp>
    </p:spTree>
    <p:extLst>
      <p:ext uri="{BB962C8B-B14F-4D97-AF65-F5344CB8AC3E}">
        <p14:creationId xmlns:p14="http://schemas.microsoft.com/office/powerpoint/2010/main" val="212952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D189C-0DF3-47AB-ACD1-AFB57ED2EC37}" type="slidenum">
              <a:rPr lang="en-GB" smtClean="0"/>
              <a:pPr/>
              <a:t>22</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78997075"/>
              </p:ext>
            </p:extLst>
          </p:nvPr>
        </p:nvGraphicFramePr>
        <p:xfrm>
          <a:off x="1043608" y="1802433"/>
          <a:ext cx="7041119" cy="4434879"/>
        </p:xfrm>
        <a:graphic>
          <a:graphicData uri="http://schemas.openxmlformats.org/drawingml/2006/table">
            <a:tbl>
              <a:tblPr firstRow="1" firstCol="1" bandRow="1">
                <a:tableStyleId>{91EBBBCC-DAD2-459C-BE2E-F6DE35CF9A28}</a:tableStyleId>
              </a:tblPr>
              <a:tblGrid>
                <a:gridCol w="4918834"/>
                <a:gridCol w="2122285"/>
              </a:tblGrid>
              <a:tr h="78468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000" dirty="0" smtClean="0">
                          <a:effectLst/>
                          <a:latin typeface="+mn-lt"/>
                        </a:rPr>
                        <a:t>Using</a:t>
                      </a:r>
                      <a:r>
                        <a:rPr lang="en-GB" sz="2000" baseline="0" dirty="0" smtClean="0">
                          <a:effectLst/>
                          <a:latin typeface="+mn-lt"/>
                        </a:rPr>
                        <a:t> childhood </a:t>
                      </a:r>
                    </a:p>
                    <a:p>
                      <a:pPr marL="0" marR="0" indent="0" algn="r" defTabSz="914400" rtl="0" eaLnBrk="1" fontAlgn="auto" latinLnBrk="0" hangingPunct="1">
                        <a:lnSpc>
                          <a:spcPct val="100000"/>
                        </a:lnSpc>
                        <a:spcBef>
                          <a:spcPts val="0"/>
                        </a:spcBef>
                        <a:spcAft>
                          <a:spcPts val="0"/>
                        </a:spcAft>
                        <a:buClrTx/>
                        <a:buSzTx/>
                        <a:buFontTx/>
                        <a:buNone/>
                        <a:tabLst/>
                        <a:defRPr/>
                      </a:pPr>
                      <a:r>
                        <a:rPr lang="en-GB" sz="2000" baseline="0" dirty="0" smtClean="0">
                          <a:effectLst/>
                          <a:latin typeface="+mn-lt"/>
                        </a:rPr>
                        <a:t>variables only</a:t>
                      </a:r>
                      <a:endParaRPr lang="en-GB" sz="2000" b="0" dirty="0" smtClean="0">
                        <a:effectLst/>
                        <a:latin typeface="+mn-lt"/>
                        <a:ea typeface="Calibri" panose="020F0502020204030204" pitchFamily="34" charset="0"/>
                        <a:cs typeface="Times New Roman" panose="02020603050405020304" pitchFamily="18" charset="0"/>
                      </a:endParaRPr>
                    </a:p>
                  </a:txBody>
                  <a:tcPr marL="68580" marR="68580" marT="1778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smtClean="0">
                        <a:effectLst/>
                        <a:latin typeface="+mn-lt"/>
                        <a:ea typeface="Calibri" panose="020F0502020204030204" pitchFamily="34" charset="0"/>
                        <a:cs typeface="Times New Roman" panose="02020603050405020304" pitchFamily="18" charset="0"/>
                      </a:endParaRPr>
                    </a:p>
                  </a:txBody>
                  <a:tcPr marL="68580" marR="576000" marT="17780" marB="0"/>
                </a:tc>
              </a:tr>
              <a:tr h="3650198">
                <a:tc>
                  <a:txBody>
                    <a:bodyPr/>
                    <a:lstStyle/>
                    <a:p>
                      <a:pPr>
                        <a:lnSpc>
                          <a:spcPct val="100000"/>
                        </a:lnSpc>
                        <a:spcBef>
                          <a:spcPts val="0"/>
                        </a:spcBef>
                        <a:spcAft>
                          <a:spcPts val="1400"/>
                        </a:spcAft>
                      </a:pPr>
                      <a:r>
                        <a:rPr lang="en-GB" sz="2200" dirty="0" smtClean="0">
                          <a:effectLst/>
                        </a:rPr>
                        <a:t>Intellectual</a:t>
                      </a:r>
                      <a:r>
                        <a:rPr lang="en-GB" sz="2200" baseline="0" dirty="0" smtClean="0">
                          <a:effectLst/>
                        </a:rPr>
                        <a:t> performance (5, 10, 16)</a:t>
                      </a:r>
                      <a:endParaRPr lang="en-GB" sz="2200" dirty="0" smtClean="0">
                        <a:effectLst/>
                      </a:endParaRP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dirty="0" smtClean="0">
                          <a:effectLst/>
                        </a:rPr>
                        <a:t>Good</a:t>
                      </a:r>
                      <a:r>
                        <a:rPr lang="en-GB" sz="2200" baseline="0" dirty="0" smtClean="0">
                          <a:effectLst/>
                        </a:rPr>
                        <a:t> conduct (5, 10, 16)</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baseline="0" dirty="0" smtClean="0">
                          <a:effectLst/>
                        </a:rPr>
                        <a:t>Emotional health (5, 10, 16)</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baseline="0" dirty="0" smtClean="0">
                          <a:effectLst/>
                        </a:rPr>
                        <a:t>Family economic</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baseline="0" dirty="0" smtClean="0">
                          <a:effectLst/>
                        </a:rPr>
                        <a:t>Family psychosocial</a:t>
                      </a:r>
                    </a:p>
                    <a:p>
                      <a:pPr marL="0" marR="0" indent="0" algn="l" defTabSz="914400" rtl="0" eaLnBrk="1" fontAlgn="auto" latinLnBrk="0" hangingPunct="1">
                        <a:lnSpc>
                          <a:spcPct val="100000"/>
                        </a:lnSpc>
                        <a:spcBef>
                          <a:spcPts val="0"/>
                        </a:spcBef>
                        <a:spcAft>
                          <a:spcPts val="1400"/>
                        </a:spcAft>
                        <a:buClrTx/>
                        <a:buSzTx/>
                        <a:buFontTx/>
                        <a:buNone/>
                        <a:tabLst/>
                        <a:defRPr/>
                      </a:pPr>
                      <a:r>
                        <a:rPr lang="en-GB" sz="2200" baseline="0" dirty="0" smtClean="0">
                          <a:effectLst/>
                        </a:rPr>
                        <a:t>(Female)</a:t>
                      </a:r>
                      <a:endParaRPr lang="en-GB" sz="2200" b="0" baseline="0" dirty="0" smtClean="0">
                        <a:effectLst/>
                      </a:endParaRPr>
                    </a:p>
                  </a:txBody>
                  <a:tcPr marL="68580" marR="68580" marT="17780" marB="0"/>
                </a:tc>
                <a:tc>
                  <a:txBody>
                    <a:bodyPr/>
                    <a:lstStyle/>
                    <a:p>
                      <a:pPr marL="0" indent="0" algn="r">
                        <a:lnSpc>
                          <a:spcPct val="100000"/>
                        </a:lnSpc>
                        <a:spcBef>
                          <a:spcPts val="0"/>
                        </a:spcBef>
                        <a:spcAft>
                          <a:spcPts val="1400"/>
                        </a:spcAft>
                      </a:pPr>
                      <a:r>
                        <a:rPr lang="en-GB" sz="2200" dirty="0" smtClean="0">
                          <a:effectLst/>
                        </a:rPr>
                        <a:t>4.5</a:t>
                      </a:r>
                    </a:p>
                    <a:p>
                      <a:pPr marL="0" indent="0" algn="r">
                        <a:lnSpc>
                          <a:spcPct val="100000"/>
                        </a:lnSpc>
                        <a:spcBef>
                          <a:spcPts val="0"/>
                        </a:spcBef>
                        <a:spcAft>
                          <a:spcPts val="1400"/>
                        </a:spcAft>
                      </a:pPr>
                      <a:r>
                        <a:rPr lang="en-GB" sz="2200" dirty="0" smtClean="0">
                          <a:effectLst/>
                        </a:rPr>
                        <a:t>8.5</a:t>
                      </a:r>
                    </a:p>
                    <a:p>
                      <a:pPr marL="0" indent="0" algn="r">
                        <a:lnSpc>
                          <a:spcPct val="100000"/>
                        </a:lnSpc>
                        <a:spcBef>
                          <a:spcPts val="0"/>
                        </a:spcBef>
                        <a:spcAft>
                          <a:spcPts val="1400"/>
                        </a:spcAft>
                      </a:pPr>
                      <a:r>
                        <a:rPr lang="en-GB" sz="2200" dirty="0" smtClean="0">
                          <a:effectLst/>
                        </a:rPr>
                        <a:t>17.4</a:t>
                      </a:r>
                    </a:p>
                    <a:p>
                      <a:pPr marL="0" indent="0" algn="r">
                        <a:lnSpc>
                          <a:spcPct val="100000"/>
                        </a:lnSpc>
                        <a:spcBef>
                          <a:spcPts val="0"/>
                        </a:spcBef>
                        <a:spcAft>
                          <a:spcPts val="1400"/>
                        </a:spcAft>
                      </a:pPr>
                      <a:r>
                        <a:rPr lang="en-GB" sz="2200" dirty="0" smtClean="0">
                          <a:effectLst/>
                        </a:rPr>
                        <a:t>5.5</a:t>
                      </a:r>
                    </a:p>
                    <a:p>
                      <a:pPr marL="0" indent="0" algn="r">
                        <a:lnSpc>
                          <a:spcPct val="100000"/>
                        </a:lnSpc>
                        <a:spcBef>
                          <a:spcPts val="0"/>
                        </a:spcBef>
                        <a:spcAft>
                          <a:spcPts val="1400"/>
                        </a:spcAft>
                      </a:pPr>
                      <a:r>
                        <a:rPr lang="en-GB" sz="2200" dirty="0" smtClean="0">
                          <a:effectLst/>
                        </a:rPr>
                        <a:t>3.0</a:t>
                      </a:r>
                    </a:p>
                    <a:p>
                      <a:pPr marL="0" indent="0" algn="r">
                        <a:lnSpc>
                          <a:spcPct val="100000"/>
                        </a:lnSpc>
                        <a:spcBef>
                          <a:spcPts val="0"/>
                        </a:spcBef>
                        <a:spcAft>
                          <a:spcPts val="1400"/>
                        </a:spcAft>
                      </a:pPr>
                      <a:r>
                        <a:rPr lang="en-GB" sz="2200" dirty="0" smtClean="0">
                          <a:effectLst/>
                        </a:rPr>
                        <a:t>(8.2)</a:t>
                      </a:r>
                      <a:endParaRPr lang="en-GB"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576000" marT="17780" marB="0"/>
                </a:tc>
              </a:tr>
            </a:tbl>
          </a:graphicData>
        </a:graphic>
      </p:graphicFrame>
      <p:sp>
        <p:nvSpPr>
          <p:cNvPr id="7" name="Title 4"/>
          <p:cNvSpPr>
            <a:spLocks noGrp="1"/>
          </p:cNvSpPr>
          <p:nvPr>
            <p:ph type="title"/>
          </p:nvPr>
        </p:nvSpPr>
        <p:spPr>
          <a:xfrm>
            <a:off x="78658" y="53752"/>
            <a:ext cx="9065342" cy="1143000"/>
          </a:xfrm>
        </p:spPr>
        <p:txBody>
          <a:bodyPr anchor="ctr" anchorCtr="0">
            <a:normAutofit fontScale="90000"/>
          </a:bodyPr>
          <a:lstStyle/>
          <a:p>
            <a:r>
              <a:rPr lang="en-GB" sz="4000" b="1" dirty="0" smtClean="0">
                <a:solidFill>
                  <a:schemeClr val="accent5"/>
                </a:solidFill>
              </a:rPr>
              <a:t>Life-satisfaction, childhood outcomes and family</a:t>
            </a:r>
            <a:endParaRPr lang="en-GB" sz="4000" b="1" dirty="0">
              <a:solidFill>
                <a:schemeClr val="accent5"/>
              </a:solidFill>
              <a:latin typeface="+mn-lt"/>
            </a:endParaRPr>
          </a:p>
        </p:txBody>
      </p:sp>
      <p:sp>
        <p:nvSpPr>
          <p:cNvPr id="2" name="TextBox 1"/>
          <p:cNvSpPr txBox="1"/>
          <p:nvPr/>
        </p:nvSpPr>
        <p:spPr>
          <a:xfrm>
            <a:off x="1073183" y="1340768"/>
            <a:ext cx="7387249" cy="461665"/>
          </a:xfrm>
          <a:prstGeom prst="rect">
            <a:avLst/>
          </a:prstGeom>
          <a:noFill/>
        </p:spPr>
        <p:txBody>
          <a:bodyPr wrap="square" rtlCol="0">
            <a:spAutoFit/>
          </a:bodyPr>
          <a:lstStyle/>
          <a:p>
            <a:r>
              <a:rPr lang="en-GB" sz="2400" dirty="0" smtClean="0"/>
              <a:t>LS on CO and F: Partial correlation coefficients x100</a:t>
            </a:r>
            <a:endParaRPr lang="en-GB" sz="2400" dirty="0"/>
          </a:p>
        </p:txBody>
      </p:sp>
    </p:spTree>
    <p:extLst>
      <p:ext uri="{BB962C8B-B14F-4D97-AF65-F5344CB8AC3E}">
        <p14:creationId xmlns:p14="http://schemas.microsoft.com/office/powerpoint/2010/main" val="3558129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71400"/>
            <a:ext cx="9144000" cy="1143000"/>
          </a:xfrm>
        </p:spPr>
        <p:txBody>
          <a:bodyPr/>
          <a:lstStyle/>
          <a:p>
            <a:r>
              <a:rPr lang="en-GB" sz="3600" b="1" dirty="0" smtClean="0">
                <a:solidFill>
                  <a:schemeClr val="accent5"/>
                </a:solidFill>
                <a:latin typeface="+mn-lt"/>
              </a:rPr>
              <a:t>All of adulthood, childhood and family matter</a:t>
            </a:r>
            <a:endParaRPr lang="en-GB" sz="3600" b="1" dirty="0">
              <a:solidFill>
                <a:schemeClr val="accent5"/>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5209612"/>
              </p:ext>
            </p:extLst>
          </p:nvPr>
        </p:nvGraphicFramePr>
        <p:xfrm>
          <a:off x="285135" y="1332663"/>
          <a:ext cx="8485239" cy="5047488"/>
        </p:xfrm>
        <a:graphic>
          <a:graphicData uri="http://schemas.openxmlformats.org/drawingml/2006/table">
            <a:tbl>
              <a:tblPr firstRow="1" firstCol="1" bandRow="1">
                <a:tableStyleId>{91EBBBCC-DAD2-459C-BE2E-F6DE35CF9A28}</a:tableStyleId>
              </a:tblPr>
              <a:tblGrid>
                <a:gridCol w="3522596"/>
                <a:gridCol w="1747495"/>
                <a:gridCol w="1838632"/>
                <a:gridCol w="1376516"/>
              </a:tblGrid>
              <a:tr h="602134">
                <a:tc>
                  <a:txBody>
                    <a:bodyPr/>
                    <a:lstStyle/>
                    <a:p>
                      <a:pPr>
                        <a:lnSpc>
                          <a:spcPct val="115000"/>
                        </a:lnSpc>
                      </a:pPr>
                      <a:endParaRPr lang="en-GB" sz="1800" dirty="0">
                        <a:effectLst/>
                        <a:latin typeface="Calibri" panose="020F0502020204030204" pitchFamily="34" charset="0"/>
                      </a:endParaRPr>
                    </a:p>
                  </a:txBody>
                  <a:tcPr marL="43028" marR="43028" marT="0" marB="0" anchor="b"/>
                </a:tc>
                <a:tc>
                  <a:txBody>
                    <a:bodyPr/>
                    <a:lstStyle/>
                    <a:p>
                      <a:pPr algn="ctr">
                        <a:lnSpc>
                          <a:spcPct val="115000"/>
                        </a:lnSpc>
                        <a:spcAft>
                          <a:spcPts val="0"/>
                        </a:spcAft>
                      </a:pPr>
                      <a:r>
                        <a:rPr lang="en-GB" sz="1800" dirty="0">
                          <a:effectLst/>
                        </a:rPr>
                        <a:t>Using adult variables only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ctr"/>
                </a:tc>
                <a:tc>
                  <a:txBody>
                    <a:bodyPr/>
                    <a:lstStyle/>
                    <a:p>
                      <a:pPr algn="ctr">
                        <a:lnSpc>
                          <a:spcPct val="115000"/>
                        </a:lnSpc>
                        <a:spcAft>
                          <a:spcPts val="0"/>
                        </a:spcAft>
                      </a:pPr>
                      <a:r>
                        <a:rPr lang="en-GB" sz="1800" dirty="0">
                          <a:effectLst/>
                        </a:rPr>
                        <a:t>Using childhood variables only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ctr"/>
                </a:tc>
                <a:tc>
                  <a:txBody>
                    <a:bodyPr/>
                    <a:lstStyle/>
                    <a:p>
                      <a:pPr algn="ctr">
                        <a:lnSpc>
                          <a:spcPct val="115000"/>
                        </a:lnSpc>
                        <a:spcAft>
                          <a:spcPts val="0"/>
                        </a:spcAft>
                      </a:pPr>
                      <a:r>
                        <a:rPr lang="en-GB" sz="1800" dirty="0">
                          <a:effectLst/>
                        </a:rPr>
                        <a:t>Using both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ctr"/>
                </a:tc>
              </a:tr>
              <a:tr h="301067">
                <a:tc>
                  <a:txBody>
                    <a:bodyPr/>
                    <a:lstStyle/>
                    <a:p>
                      <a:pPr>
                        <a:lnSpc>
                          <a:spcPct val="115000"/>
                        </a:lnSpc>
                        <a:spcAft>
                          <a:spcPts val="0"/>
                        </a:spcAft>
                      </a:pPr>
                      <a:r>
                        <a:rPr lang="en-GB" sz="1800" dirty="0">
                          <a:effectLst/>
                        </a:rPr>
                        <a:t>Log income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gn="r">
                        <a:lnSpc>
                          <a:spcPct val="115000"/>
                        </a:lnSpc>
                        <a:spcAft>
                          <a:spcPts val="0"/>
                        </a:spcAft>
                      </a:pPr>
                      <a:r>
                        <a:rPr lang="en-GB" sz="1800" dirty="0" smtClean="0">
                          <a:effectLst/>
                        </a:rPr>
                        <a:t>5.5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4000" marT="0" marB="0" anchor="b"/>
                </a:tc>
                <a:tc>
                  <a:txBody>
                    <a:bodyPr/>
                    <a:lstStyle/>
                    <a:p>
                      <a:pPr>
                        <a:lnSpc>
                          <a:spcPct val="115000"/>
                        </a:lnSpc>
                      </a:pPr>
                      <a:endParaRPr lang="en-GB" sz="180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5.2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Educational achievement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gn="r">
                        <a:lnSpc>
                          <a:spcPct val="115000"/>
                        </a:lnSpc>
                        <a:spcAft>
                          <a:spcPts val="0"/>
                        </a:spcAft>
                      </a:pPr>
                      <a:r>
                        <a:rPr lang="en-GB" sz="1800" dirty="0" smtClean="0">
                          <a:effectLst/>
                        </a:rPr>
                        <a:t>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4000" marT="0" marB="0" anchor="b"/>
                </a:tc>
                <a:tc>
                  <a:txBody>
                    <a:bodyPr/>
                    <a:lstStyle/>
                    <a:p>
                      <a:pPr>
                        <a:lnSpc>
                          <a:spcPct val="115000"/>
                        </a:lnSpc>
                      </a:pPr>
                      <a:endParaRPr lang="en-GB" sz="180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2.9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Employed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gn="r">
                        <a:lnSpc>
                          <a:spcPct val="115000"/>
                        </a:lnSpc>
                        <a:spcAft>
                          <a:spcPts val="0"/>
                        </a:spcAft>
                      </a:pPr>
                      <a:r>
                        <a:rPr lang="en-GB" sz="1800" dirty="0" smtClean="0">
                          <a:effectLst/>
                        </a:rPr>
                        <a:t>8.5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4000" marT="0" marB="0" anchor="b"/>
                </a:tc>
                <a:tc>
                  <a:txBody>
                    <a:bodyPr/>
                    <a:lstStyle/>
                    <a:p>
                      <a:pPr>
                        <a:lnSpc>
                          <a:spcPct val="115000"/>
                        </a:lnSpc>
                      </a:pPr>
                      <a:endParaRPr lang="en-GB" sz="180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8.2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Good conduct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gn="r">
                        <a:lnSpc>
                          <a:spcPct val="115000"/>
                        </a:lnSpc>
                        <a:spcAft>
                          <a:spcPts val="0"/>
                        </a:spcAft>
                      </a:pPr>
                      <a:r>
                        <a:rPr lang="en-GB" sz="1800" dirty="0" smtClean="0">
                          <a:effectLst/>
                        </a:rPr>
                        <a:t>6.6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4000" marT="0" marB="0" anchor="b"/>
                </a:tc>
                <a:tc>
                  <a:txBody>
                    <a:bodyPr/>
                    <a:lstStyle/>
                    <a:p>
                      <a:pPr>
                        <a:lnSpc>
                          <a:spcPct val="115000"/>
                        </a:lnSpc>
                      </a:pPr>
                      <a:endParaRPr lang="en-GB" sz="180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6.1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Has a partner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gn="r">
                        <a:lnSpc>
                          <a:spcPct val="115000"/>
                        </a:lnSpc>
                        <a:spcAft>
                          <a:spcPts val="0"/>
                        </a:spcAft>
                      </a:pPr>
                      <a:r>
                        <a:rPr lang="en-GB" sz="1800" dirty="0" smtClean="0">
                          <a:effectLst/>
                        </a:rPr>
                        <a:t>11.6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4000" marT="0" marB="0" anchor="b"/>
                </a:tc>
                <a:tc>
                  <a:txBody>
                    <a:bodyPr/>
                    <a:lstStyle/>
                    <a:p>
                      <a:pPr>
                        <a:lnSpc>
                          <a:spcPct val="115000"/>
                        </a:lnSpc>
                      </a:pPr>
                      <a:endParaRPr lang="en-GB" sz="180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11.3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Self-perceived health (26)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gn="r">
                        <a:lnSpc>
                          <a:spcPct val="115000"/>
                        </a:lnSpc>
                        <a:spcAft>
                          <a:spcPts val="0"/>
                        </a:spcAft>
                      </a:pPr>
                      <a:r>
                        <a:rPr lang="en-GB" sz="1800" dirty="0" smtClean="0">
                          <a:effectLst/>
                        </a:rPr>
                        <a:t>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4000" marT="0" marB="0" anchor="b"/>
                </a:tc>
                <a:tc>
                  <a:txBody>
                    <a:bodyPr/>
                    <a:lstStyle/>
                    <a:p>
                      <a:pPr>
                        <a:lnSpc>
                          <a:spcPct val="115000"/>
                        </a:lnSpc>
                      </a:pPr>
                      <a:endParaRPr lang="en-GB" sz="1800" dirty="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Emotional health (26)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B w="12700" cap="flat" cmpd="sng" algn="ctr">
                      <a:solidFill>
                        <a:schemeClr val="accent4"/>
                      </a:solidFill>
                      <a:prstDash val="solid"/>
                      <a:round/>
                      <a:headEnd type="none" w="med" len="med"/>
                      <a:tailEnd type="none" w="med" len="med"/>
                    </a:lnB>
                  </a:tcPr>
                </a:tc>
                <a:tc>
                  <a:txBody>
                    <a:bodyPr/>
                    <a:lstStyle/>
                    <a:p>
                      <a:pPr algn="r">
                        <a:lnSpc>
                          <a:spcPct val="115000"/>
                        </a:lnSpc>
                        <a:spcAft>
                          <a:spcPts val="0"/>
                        </a:spcAft>
                      </a:pPr>
                      <a:r>
                        <a:rPr lang="en-GB" sz="1800" dirty="0" smtClean="0">
                          <a:effectLst/>
                        </a:rPr>
                        <a:t>20.4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84000" marT="0" marB="0" anchor="b">
                    <a:lnB w="12700" cap="flat" cmpd="sng" algn="ctr">
                      <a:solidFill>
                        <a:schemeClr val="accent4"/>
                      </a:solidFill>
                      <a:prstDash val="solid"/>
                      <a:round/>
                      <a:headEnd type="none" w="med" len="med"/>
                      <a:tailEnd type="none" w="med" len="med"/>
                    </a:lnB>
                  </a:tcPr>
                </a:tc>
                <a:tc>
                  <a:txBody>
                    <a:bodyPr/>
                    <a:lstStyle/>
                    <a:p>
                      <a:pPr>
                        <a:lnSpc>
                          <a:spcPct val="115000"/>
                        </a:lnSpc>
                      </a:pPr>
                      <a:endParaRPr lang="en-GB" sz="1800" dirty="0">
                        <a:effectLst/>
                        <a:latin typeface="Calibri" panose="020F0502020204030204" pitchFamily="34" charset="0"/>
                      </a:endParaRPr>
                    </a:p>
                  </a:txBody>
                  <a:tcPr marL="43028" marR="43028" marT="0" marB="0" anchor="b">
                    <a:lnB w="12700" cap="flat" cmpd="sng" algn="ctr">
                      <a:solidFill>
                        <a:schemeClr val="accent4"/>
                      </a:solidFill>
                      <a:prstDash val="solid"/>
                      <a:round/>
                      <a:headEnd type="none" w="med" len="med"/>
                      <a:tailEnd type="none" w="med" len="med"/>
                    </a:lnB>
                  </a:tcPr>
                </a:tc>
                <a:tc>
                  <a:txBody>
                    <a:bodyPr/>
                    <a:lstStyle/>
                    <a:p>
                      <a:pPr algn="r">
                        <a:lnSpc>
                          <a:spcPct val="115000"/>
                        </a:lnSpc>
                        <a:spcAft>
                          <a:spcPts val="0"/>
                        </a:spcAft>
                      </a:pPr>
                      <a:r>
                        <a:rPr lang="en-GB" sz="1800" dirty="0" smtClean="0">
                          <a:effectLst/>
                        </a:rPr>
                        <a:t>18.1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lnB w="12700" cap="flat" cmpd="sng" algn="ctr">
                      <a:solidFill>
                        <a:schemeClr val="accent4"/>
                      </a:solidFill>
                      <a:prstDash val="solid"/>
                      <a:round/>
                      <a:headEnd type="none" w="med" len="med"/>
                      <a:tailEnd type="none" w="med" len="med"/>
                    </a:lnB>
                  </a:tcPr>
                </a:tc>
              </a:tr>
              <a:tr h="301067">
                <a:tc>
                  <a:txBody>
                    <a:bodyPr/>
                    <a:lstStyle/>
                    <a:p>
                      <a:pPr>
                        <a:lnSpc>
                          <a:spcPct val="115000"/>
                        </a:lnSpc>
                        <a:spcAft>
                          <a:spcPts val="0"/>
                        </a:spcAft>
                      </a:pPr>
                      <a:r>
                        <a:rPr lang="en-GB" sz="1800" dirty="0">
                          <a:effectLst/>
                        </a:rPr>
                        <a:t>Intellectual performance (5 10 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T w="12700" cap="flat" cmpd="sng" algn="ctr">
                      <a:solidFill>
                        <a:schemeClr val="accent4"/>
                      </a:solidFill>
                      <a:prstDash val="solid"/>
                      <a:round/>
                      <a:headEnd type="none" w="med" len="med"/>
                      <a:tailEnd type="none" w="med" len="med"/>
                    </a:lnT>
                  </a:tcPr>
                </a:tc>
                <a:tc>
                  <a:txBody>
                    <a:bodyPr/>
                    <a:lstStyle/>
                    <a:p>
                      <a:pPr>
                        <a:lnSpc>
                          <a:spcPct val="115000"/>
                        </a:lnSpc>
                      </a:pPr>
                      <a:endParaRPr lang="en-GB" sz="1800" dirty="0">
                        <a:effectLst/>
                        <a:latin typeface="Calibri" panose="020F0502020204030204" pitchFamily="34" charset="0"/>
                      </a:endParaRPr>
                    </a:p>
                  </a:txBody>
                  <a:tcPr marL="43028" marR="43028" marT="0" marB="0" anchor="b">
                    <a:lnT w="12700" cap="flat" cmpd="sng" algn="ctr">
                      <a:solidFill>
                        <a:schemeClr val="accent4"/>
                      </a:solidFill>
                      <a:prstDash val="solid"/>
                      <a:round/>
                      <a:headEnd type="none" w="med" len="med"/>
                      <a:tailEnd type="none" w="med" len="med"/>
                    </a:lnT>
                  </a:tcPr>
                </a:tc>
                <a:tc>
                  <a:txBody>
                    <a:bodyPr/>
                    <a:lstStyle/>
                    <a:p>
                      <a:pPr algn="r">
                        <a:lnSpc>
                          <a:spcPct val="115000"/>
                        </a:lnSpc>
                        <a:spcAft>
                          <a:spcPts val="0"/>
                        </a:spcAft>
                      </a:pPr>
                      <a:r>
                        <a:rPr lang="en-GB" sz="1800" dirty="0" smtClean="0">
                          <a:effectLst/>
                        </a:rPr>
                        <a:t>4.5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792000" marT="0" marB="0" anchor="b">
                    <a:lnT w="12700" cap="flat" cmpd="sng" algn="ctr">
                      <a:solidFill>
                        <a:schemeClr val="accent4"/>
                      </a:solidFill>
                      <a:prstDash val="solid"/>
                      <a:round/>
                      <a:headEnd type="none" w="med" len="med"/>
                      <a:tailEnd type="none" w="med" len="med"/>
                    </a:lnT>
                  </a:tcPr>
                </a:tc>
                <a:tc>
                  <a:txBody>
                    <a:bodyPr/>
                    <a:lstStyle/>
                    <a:p>
                      <a:pPr algn="r">
                        <a:lnSpc>
                          <a:spcPct val="115000"/>
                        </a:lnSpc>
                        <a:spcAft>
                          <a:spcPts val="0"/>
                        </a:spcAft>
                      </a:pPr>
                      <a:r>
                        <a:rPr lang="en-GB" sz="1800" dirty="0" smtClean="0">
                          <a:effectLst/>
                        </a:rPr>
                        <a:t>-3.5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lnT w="12700" cap="flat" cmpd="sng" algn="ctr">
                      <a:solidFill>
                        <a:schemeClr val="accent4"/>
                      </a:solidFill>
                      <a:prstDash val="solid"/>
                      <a:round/>
                      <a:headEnd type="none" w="med" len="med"/>
                      <a:tailEnd type="none" w="med" len="med"/>
                    </a:lnT>
                  </a:tcPr>
                </a:tc>
              </a:tr>
              <a:tr h="301067">
                <a:tc>
                  <a:txBody>
                    <a:bodyPr/>
                    <a:lstStyle/>
                    <a:p>
                      <a:pPr>
                        <a:lnSpc>
                          <a:spcPct val="115000"/>
                        </a:lnSpc>
                        <a:spcAft>
                          <a:spcPts val="0"/>
                        </a:spcAft>
                      </a:pPr>
                      <a:r>
                        <a:rPr lang="en-GB" sz="1800" dirty="0">
                          <a:effectLst/>
                        </a:rPr>
                        <a:t>Good conduct (5 10 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nSpc>
                          <a:spcPct val="115000"/>
                        </a:lnSpc>
                      </a:pPr>
                      <a:endParaRPr lang="en-GB" sz="180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8.5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792000" marT="0" marB="0" anchor="b"/>
                </a:tc>
                <a:tc>
                  <a:txBody>
                    <a:bodyPr/>
                    <a:lstStyle/>
                    <a:p>
                      <a:pPr algn="r">
                        <a:lnSpc>
                          <a:spcPct val="115000"/>
                        </a:lnSpc>
                        <a:spcAft>
                          <a:spcPts val="0"/>
                        </a:spcAft>
                      </a:pPr>
                      <a:r>
                        <a:rPr lang="en-GB" sz="1800" dirty="0" smtClean="0">
                          <a:effectLst/>
                        </a:rPr>
                        <a:t>5.2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Emotional health (5 10 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nSpc>
                          <a:spcPct val="115000"/>
                        </a:lnSpc>
                      </a:pPr>
                      <a:endParaRPr lang="en-GB" sz="180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17.4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792000" marT="0" marB="0" anchor="b"/>
                </a:tc>
                <a:tc>
                  <a:txBody>
                    <a:bodyPr/>
                    <a:lstStyle/>
                    <a:p>
                      <a:pPr algn="r">
                        <a:lnSpc>
                          <a:spcPct val="115000"/>
                        </a:lnSpc>
                        <a:spcAft>
                          <a:spcPts val="0"/>
                        </a:spcAft>
                      </a:pPr>
                      <a:r>
                        <a:rPr lang="en-GB" sz="1800" dirty="0" smtClean="0">
                          <a:effectLst/>
                        </a:rPr>
                        <a:t>9.8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Family Economic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tc>
                <a:tc>
                  <a:txBody>
                    <a:bodyPr/>
                    <a:lstStyle/>
                    <a:p>
                      <a:pPr>
                        <a:lnSpc>
                          <a:spcPct val="115000"/>
                        </a:lnSpc>
                      </a:pPr>
                      <a:endParaRPr lang="en-GB" sz="1800">
                        <a:effectLst/>
                        <a:latin typeface="Calibri" panose="020F0502020204030204" pitchFamily="34" charset="0"/>
                      </a:endParaRPr>
                    </a:p>
                  </a:txBody>
                  <a:tcPr marL="43028" marR="43028" marT="0" marB="0" anchor="b"/>
                </a:tc>
                <a:tc>
                  <a:txBody>
                    <a:bodyPr/>
                    <a:lstStyle/>
                    <a:p>
                      <a:pPr algn="r">
                        <a:lnSpc>
                          <a:spcPct val="115000"/>
                        </a:lnSpc>
                        <a:spcAft>
                          <a:spcPts val="0"/>
                        </a:spcAft>
                      </a:pPr>
                      <a:r>
                        <a:rPr lang="en-GB" sz="1800" dirty="0" smtClean="0">
                          <a:effectLst/>
                        </a:rPr>
                        <a:t>5.5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792000" marT="0" marB="0" anchor="b"/>
                </a:tc>
                <a:tc>
                  <a:txBody>
                    <a:bodyPr/>
                    <a:lstStyle/>
                    <a:p>
                      <a:pPr algn="r">
                        <a:lnSpc>
                          <a:spcPct val="115000"/>
                        </a:lnSpc>
                        <a:spcAft>
                          <a:spcPts val="0"/>
                        </a:spcAft>
                      </a:pPr>
                      <a:r>
                        <a:rPr lang="en-GB" sz="1800" dirty="0" smtClean="0">
                          <a:effectLst/>
                        </a:rPr>
                        <a:t>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tc>
              </a:tr>
              <a:tr h="301067">
                <a:tc>
                  <a:txBody>
                    <a:bodyPr/>
                    <a:lstStyle/>
                    <a:p>
                      <a:pPr>
                        <a:lnSpc>
                          <a:spcPct val="115000"/>
                        </a:lnSpc>
                        <a:spcAft>
                          <a:spcPts val="0"/>
                        </a:spcAft>
                      </a:pPr>
                      <a:r>
                        <a:rPr lang="en-GB" sz="1800" dirty="0">
                          <a:effectLst/>
                        </a:rPr>
                        <a:t>Family Psychosocial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B w="12700" cap="flat" cmpd="sng" algn="ctr">
                      <a:solidFill>
                        <a:schemeClr val="accent4"/>
                      </a:solidFill>
                      <a:prstDash val="solid"/>
                      <a:round/>
                      <a:headEnd type="none" w="med" len="med"/>
                      <a:tailEnd type="none" w="med" len="med"/>
                    </a:lnB>
                  </a:tcPr>
                </a:tc>
                <a:tc>
                  <a:txBody>
                    <a:bodyPr/>
                    <a:lstStyle/>
                    <a:p>
                      <a:pPr>
                        <a:lnSpc>
                          <a:spcPct val="115000"/>
                        </a:lnSpc>
                      </a:pPr>
                      <a:endParaRPr lang="en-GB" sz="1800" dirty="0">
                        <a:effectLst/>
                        <a:latin typeface="Calibri" panose="020F0502020204030204" pitchFamily="34" charset="0"/>
                      </a:endParaRPr>
                    </a:p>
                  </a:txBody>
                  <a:tcPr marL="43028" marR="43028" marT="0" marB="0" anchor="b">
                    <a:lnB w="12700" cap="flat" cmpd="sng" algn="ctr">
                      <a:solidFill>
                        <a:schemeClr val="accent4"/>
                      </a:solidFill>
                      <a:prstDash val="solid"/>
                      <a:round/>
                      <a:headEnd type="none" w="med" len="med"/>
                      <a:tailEnd type="none" w="med" len="med"/>
                    </a:lnB>
                  </a:tcPr>
                </a:tc>
                <a:tc>
                  <a:txBody>
                    <a:bodyPr/>
                    <a:lstStyle/>
                    <a:p>
                      <a:pPr algn="r">
                        <a:lnSpc>
                          <a:spcPct val="115000"/>
                        </a:lnSpc>
                        <a:spcAft>
                          <a:spcPts val="0"/>
                        </a:spcAft>
                      </a:pPr>
                      <a:r>
                        <a:rPr lang="en-GB" sz="1800" dirty="0" smtClean="0">
                          <a:effectLst/>
                        </a:rPr>
                        <a:t>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792000" marT="0" marB="0" anchor="b">
                    <a:lnB w="12700" cap="flat" cmpd="sng" algn="ctr">
                      <a:solidFill>
                        <a:schemeClr val="accent4"/>
                      </a:solidFill>
                      <a:prstDash val="solid"/>
                      <a:round/>
                      <a:headEnd type="none" w="med" len="med"/>
                      <a:tailEnd type="none" w="med" len="med"/>
                    </a:lnB>
                  </a:tcPr>
                </a:tc>
                <a:tc>
                  <a:txBody>
                    <a:bodyPr/>
                    <a:lstStyle/>
                    <a:p>
                      <a:pPr algn="r">
                        <a:lnSpc>
                          <a:spcPct val="115000"/>
                        </a:lnSpc>
                        <a:spcAft>
                          <a:spcPts val="0"/>
                        </a:spcAft>
                      </a:pPr>
                      <a:r>
                        <a:rPr lang="en-GB" sz="1800" dirty="0" smtClean="0">
                          <a:effectLst/>
                        </a:rPr>
                        <a:t>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lnB w="12700" cap="flat" cmpd="sng" algn="ctr">
                      <a:solidFill>
                        <a:schemeClr val="accent4"/>
                      </a:solidFill>
                      <a:prstDash val="solid"/>
                      <a:round/>
                      <a:headEnd type="none" w="med" len="med"/>
                      <a:tailEnd type="none" w="med" len="med"/>
                    </a:lnB>
                  </a:tcPr>
                </a:tc>
              </a:tr>
              <a:tr h="301067">
                <a:tc>
                  <a:txBody>
                    <a:bodyPr/>
                    <a:lstStyle/>
                    <a:p>
                      <a:pPr>
                        <a:lnSpc>
                          <a:spcPct val="115000"/>
                        </a:lnSpc>
                        <a:spcAft>
                          <a:spcPts val="0"/>
                        </a:spcAft>
                      </a:pPr>
                      <a:r>
                        <a:rPr lang="en-GB" sz="1800" dirty="0">
                          <a:effectLst/>
                        </a:rPr>
                        <a:t>Female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800" dirty="0" smtClean="0">
                          <a:effectLst/>
                        </a:rPr>
                        <a:t>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n-GB" sz="1800" dirty="0" smtClean="0">
                          <a:effectLst/>
                        </a:rPr>
                        <a:t>8.2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792000" marT="0" marB="0" anchor="b">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n-GB" sz="1800" dirty="0" smtClean="0">
                          <a:effectLst/>
                        </a:rPr>
                        <a:t>7.2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68000" marT="0" marB="0" anchor="b">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01067">
                <a:tc>
                  <a:txBody>
                    <a:bodyPr/>
                    <a:lstStyle/>
                    <a:p>
                      <a:pPr>
                        <a:lnSpc>
                          <a:spcPct val="115000"/>
                        </a:lnSpc>
                        <a:spcAft>
                          <a:spcPts val="0"/>
                        </a:spcAft>
                      </a:pPr>
                      <a:r>
                        <a:rPr lang="en-GB" sz="1800" dirty="0">
                          <a:effectLst/>
                        </a:rPr>
                        <a:t>Observations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800" dirty="0">
                          <a:effectLst/>
                        </a:rPr>
                        <a:t>8,868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800" dirty="0">
                          <a:effectLst/>
                        </a:rPr>
                        <a:t>8,868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800" dirty="0">
                          <a:effectLst/>
                        </a:rPr>
                        <a:t>8,868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028" marR="43028" marT="0" marB="0" anchor="b">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fld id="{615D189C-0DF3-47AB-ACD1-AFB57ED2EC37}" type="slidenum">
              <a:rPr lang="en-GB" smtClean="0"/>
              <a:pPr/>
              <a:t>23</a:t>
            </a:fld>
            <a:endParaRPr lang="en-GB" dirty="0"/>
          </a:p>
        </p:txBody>
      </p:sp>
      <p:sp>
        <p:nvSpPr>
          <p:cNvPr id="6" name="TextBox 5"/>
          <p:cNvSpPr txBox="1"/>
          <p:nvPr/>
        </p:nvSpPr>
        <p:spPr>
          <a:xfrm>
            <a:off x="539552" y="774532"/>
            <a:ext cx="8107329" cy="461665"/>
          </a:xfrm>
          <a:prstGeom prst="rect">
            <a:avLst/>
          </a:prstGeom>
          <a:noFill/>
        </p:spPr>
        <p:txBody>
          <a:bodyPr wrap="square" rtlCol="0">
            <a:spAutoFit/>
          </a:bodyPr>
          <a:lstStyle/>
          <a:p>
            <a:r>
              <a:rPr lang="en-GB" sz="2400" dirty="0" smtClean="0"/>
              <a:t>LS on AO, CO and F: Partial correlation coefficients x100</a:t>
            </a:r>
            <a:endParaRPr lang="en-GB" sz="2400" dirty="0"/>
          </a:p>
        </p:txBody>
      </p:sp>
    </p:spTree>
    <p:extLst>
      <p:ext uri="{BB962C8B-B14F-4D97-AF65-F5344CB8AC3E}">
        <p14:creationId xmlns:p14="http://schemas.microsoft.com/office/powerpoint/2010/main" val="758478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44624"/>
            <a:ext cx="9144000" cy="1143000"/>
          </a:xfrm>
        </p:spPr>
        <p:txBody>
          <a:bodyPr/>
          <a:lstStyle/>
          <a:p>
            <a:r>
              <a:rPr lang="en-GB" sz="4000" b="1" dirty="0" smtClean="0">
                <a:solidFill>
                  <a:schemeClr val="accent5"/>
                </a:solidFill>
                <a:latin typeface="+mn-lt"/>
              </a:rPr>
              <a:t>Childhood determinants of adult life-satisfaction are stable at different ages</a:t>
            </a:r>
            <a:endParaRPr lang="en-GB" sz="4000" b="1" dirty="0">
              <a:solidFill>
                <a:schemeClr val="accent5"/>
              </a:solidFill>
              <a:latin typeface="+mn-lt"/>
            </a:endParaRPr>
          </a:p>
        </p:txBody>
      </p:sp>
      <p:sp>
        <p:nvSpPr>
          <p:cNvPr id="4" name="Slide Number Placeholder 3"/>
          <p:cNvSpPr>
            <a:spLocks noGrp="1"/>
          </p:cNvSpPr>
          <p:nvPr>
            <p:ph type="sldNum" sz="quarter" idx="12"/>
          </p:nvPr>
        </p:nvSpPr>
        <p:spPr>
          <a:xfrm>
            <a:off x="7010400" y="6492875"/>
            <a:ext cx="2133600" cy="365125"/>
          </a:xfrm>
        </p:spPr>
        <p:txBody>
          <a:bodyPr/>
          <a:lstStyle/>
          <a:p>
            <a:fld id="{615D189C-0DF3-47AB-ACD1-AFB57ED2EC37}" type="slidenum">
              <a:rPr lang="en-GB" smtClean="0"/>
              <a:pPr/>
              <a:t>24</a:t>
            </a:fld>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311275"/>
            <a:ext cx="7632848" cy="55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310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97768"/>
            <a:ext cx="9144000" cy="1143000"/>
          </a:xfrm>
        </p:spPr>
        <p:txBody>
          <a:bodyPr/>
          <a:lstStyle/>
          <a:p>
            <a:r>
              <a:rPr lang="en-GB" sz="4000" b="1" dirty="0" smtClean="0">
                <a:solidFill>
                  <a:schemeClr val="accent5"/>
                </a:solidFill>
                <a:latin typeface="+mn-lt"/>
              </a:rPr>
              <a:t>National Child Development Study (17,000 people born in England, Scotland and Wales in a single week of 1958)</a:t>
            </a:r>
            <a:endParaRPr lang="en-GB" sz="4000" b="1" dirty="0">
              <a:solidFill>
                <a:schemeClr val="accent5"/>
              </a:solidFill>
              <a:latin typeface="+mn-lt"/>
            </a:endParaRPr>
          </a:p>
        </p:txBody>
      </p:sp>
      <p:sp>
        <p:nvSpPr>
          <p:cNvPr id="4" name="Slide Number Placeholder 3"/>
          <p:cNvSpPr>
            <a:spLocks noGrp="1"/>
          </p:cNvSpPr>
          <p:nvPr>
            <p:ph type="sldNum" sz="quarter" idx="12"/>
          </p:nvPr>
        </p:nvSpPr>
        <p:spPr>
          <a:xfrm>
            <a:off x="7010400" y="6592267"/>
            <a:ext cx="2133600" cy="365125"/>
          </a:xfrm>
        </p:spPr>
        <p:txBody>
          <a:bodyPr/>
          <a:lstStyle/>
          <a:p>
            <a:fld id="{615D189C-0DF3-47AB-ACD1-AFB57ED2EC37}" type="slidenum">
              <a:rPr lang="en-GB" smtClean="0"/>
              <a:pPr/>
              <a:t>25</a:t>
            </a:fld>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556792"/>
            <a:ext cx="7271999"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268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700808"/>
            <a:ext cx="8757139" cy="1656184"/>
          </a:xfrm>
        </p:spPr>
        <p:txBody>
          <a:bodyPr>
            <a:noAutofit/>
          </a:bodyPr>
          <a:lstStyle/>
          <a:p>
            <a:pPr lvl="0"/>
            <a:r>
              <a:rPr lang="en-GB" sz="3600" dirty="0" smtClean="0">
                <a:solidFill>
                  <a:schemeClr val="accent5"/>
                </a:solidFill>
              </a:rPr>
              <a:t>At what stage of an individual’s development can we predict their adult outcomes? </a:t>
            </a:r>
          </a:p>
          <a:p>
            <a:pPr lvl="0"/>
            <a:r>
              <a:rPr lang="en-GB" sz="3600" dirty="0" smtClean="0">
                <a:solidFill>
                  <a:schemeClr val="accent5"/>
                </a:solidFill>
              </a:rPr>
              <a:t>The proper test of predictability is the R</a:t>
            </a:r>
            <a:r>
              <a:rPr lang="en-GB" sz="3600" baseline="30000" dirty="0" smtClean="0">
                <a:solidFill>
                  <a:schemeClr val="accent5"/>
                </a:solidFill>
              </a:rPr>
              <a:t>2</a:t>
            </a:r>
            <a:r>
              <a:rPr lang="en-GB" sz="3600" dirty="0" smtClean="0">
                <a:solidFill>
                  <a:schemeClr val="accent5"/>
                </a:solidFill>
              </a:rPr>
              <a:t>s: these appear in the following Table</a:t>
            </a:r>
            <a:endParaRPr lang="en-US" sz="3600" dirty="0" smtClean="0">
              <a:solidFill>
                <a:schemeClr val="accent5"/>
              </a:solidFill>
            </a:endParaRPr>
          </a:p>
        </p:txBody>
      </p:sp>
      <p:sp>
        <p:nvSpPr>
          <p:cNvPr id="2" name="Slide Number Placeholder 1"/>
          <p:cNvSpPr>
            <a:spLocks noGrp="1"/>
          </p:cNvSpPr>
          <p:nvPr>
            <p:ph type="sldNum" sz="quarter" idx="12"/>
          </p:nvPr>
        </p:nvSpPr>
        <p:spPr>
          <a:xfrm>
            <a:off x="6553200" y="6309320"/>
            <a:ext cx="2133600" cy="365125"/>
          </a:xfrm>
        </p:spPr>
        <p:txBody>
          <a:bodyPr/>
          <a:lstStyle/>
          <a:p>
            <a:fld id="{615D189C-0DF3-47AB-ACD1-AFB57ED2EC37}" type="slidenum">
              <a:rPr lang="en-GB" smtClean="0"/>
              <a:pPr/>
              <a:t>26</a:t>
            </a:fld>
            <a:endParaRPr lang="en-GB" dirty="0"/>
          </a:p>
        </p:txBody>
      </p:sp>
      <p:sp>
        <p:nvSpPr>
          <p:cNvPr id="4" name="Title 4"/>
          <p:cNvSpPr>
            <a:spLocks noGrp="1"/>
          </p:cNvSpPr>
          <p:nvPr>
            <p:ph type="title"/>
          </p:nvPr>
        </p:nvSpPr>
        <p:spPr>
          <a:xfrm>
            <a:off x="0" y="-18256"/>
            <a:ext cx="9144000" cy="1143000"/>
          </a:xfrm>
        </p:spPr>
        <p:txBody>
          <a:bodyPr anchor="ctr" anchorCtr="0">
            <a:normAutofit/>
          </a:bodyPr>
          <a:lstStyle/>
          <a:p>
            <a:r>
              <a:rPr lang="en-GB" sz="4200" b="1" dirty="0" smtClean="0">
                <a:solidFill>
                  <a:schemeClr val="accent5"/>
                </a:solidFill>
                <a:latin typeface="+mn-lt"/>
              </a:rPr>
              <a:t>Does the child reveal the adult?</a:t>
            </a:r>
            <a:endParaRPr lang="en-GB" sz="4200" b="1" dirty="0">
              <a:solidFill>
                <a:schemeClr val="accent5"/>
              </a:solidFill>
              <a:latin typeface="+mn-lt"/>
            </a:endParaRPr>
          </a:p>
        </p:txBody>
      </p:sp>
    </p:spTree>
    <p:custDataLst>
      <p:tags r:id="rId1"/>
    </p:custDataLst>
    <p:extLst>
      <p:ext uri="{BB962C8B-B14F-4D97-AF65-F5344CB8AC3E}">
        <p14:creationId xmlns:p14="http://schemas.microsoft.com/office/powerpoint/2010/main" val="2182696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9E2C31-B7BA-4D74-9F27-7C40D7D462AE}" type="slidenum">
              <a:rPr lang="en-GB" smtClean="0">
                <a:solidFill>
                  <a:srgbClr val="898989"/>
                </a:solidFill>
                <a:latin typeface="Calibri" pitchFamily="34" charset="0"/>
              </a:rPr>
              <a:pPr eaLnBrk="1" hangingPunct="1"/>
              <a:t>27</a:t>
            </a:fld>
            <a:endParaRPr lang="en-GB" smtClean="0">
              <a:solidFill>
                <a:srgbClr val="898989"/>
              </a:solidFill>
              <a:latin typeface="Calibri" pitchFamily="34" charset="0"/>
            </a:endParaRPr>
          </a:p>
        </p:txBody>
      </p:sp>
      <p:sp>
        <p:nvSpPr>
          <p:cNvPr id="12291" name="Rectangle 1"/>
          <p:cNvSpPr>
            <a:spLocks noChangeArrowheads="1"/>
          </p:cNvSpPr>
          <p:nvPr/>
        </p:nvSpPr>
        <p:spPr bwMode="auto">
          <a:xfrm>
            <a:off x="1342571" y="58470"/>
            <a:ext cx="618175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GB" sz="3400" b="1" dirty="0" smtClean="0">
                <a:latin typeface="Times New Roman" pitchFamily="18" charset="0"/>
                <a:ea typeface="Calibri" pitchFamily="34" charset="0"/>
                <a:cs typeface="Times New Roman" pitchFamily="18" charset="0"/>
              </a:rPr>
              <a:t>Predicting adult outcomes from </a:t>
            </a:r>
          </a:p>
          <a:p>
            <a:pPr eaLnBrk="0" hangingPunct="0"/>
            <a:r>
              <a:rPr lang="en-GB" sz="3400" b="1" dirty="0" smtClean="0">
                <a:latin typeface="Times New Roman" pitchFamily="18" charset="0"/>
                <a:ea typeface="Calibri" pitchFamily="34" charset="0"/>
                <a:cs typeface="Times New Roman" pitchFamily="18" charset="0"/>
              </a:rPr>
              <a:t>different ages of childhood</a:t>
            </a:r>
            <a:endParaRPr lang="en-GB" sz="3400" dirty="0">
              <a:ea typeface="Calibri" pitchFamily="34"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45793" y="1988840"/>
            <a:ext cx="8971728" cy="2448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9" y="44624"/>
            <a:ext cx="9144000" cy="994172"/>
          </a:xfrm>
        </p:spPr>
        <p:txBody>
          <a:bodyPr>
            <a:noAutofit/>
          </a:bodyPr>
          <a:lstStyle/>
          <a:p>
            <a:pPr algn="ctr"/>
            <a:r>
              <a:rPr lang="en-GB" sz="5200" b="1" cap="all" dirty="0" smtClean="0">
                <a:solidFill>
                  <a:srgbClr val="002060"/>
                </a:solidFill>
                <a:latin typeface="+mn-lt"/>
              </a:rPr>
              <a:t>THE NEW element: BEHAVIOUR</a:t>
            </a:r>
            <a:endParaRPr lang="en-GB" sz="5200" b="1" cap="all" dirty="0">
              <a:solidFill>
                <a:srgbClr val="002060"/>
              </a:solidFill>
              <a:latin typeface="+mn-lt"/>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12647" t="2294" r="5141" b="19465"/>
          <a:stretch/>
        </p:blipFill>
        <p:spPr bwMode="auto">
          <a:xfrm>
            <a:off x="112044" y="994172"/>
            <a:ext cx="8889154" cy="4758558"/>
          </a:xfrm>
          <a:prstGeom prst="rect">
            <a:avLst/>
          </a:prstGeom>
          <a:ln w="3175">
            <a:solidFill>
              <a:sysClr val="windowText" lastClr="000000"/>
            </a:solid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a:xfrm>
            <a:off x="7086600" y="6492875"/>
            <a:ext cx="2057400" cy="365125"/>
          </a:xfrm>
        </p:spPr>
        <p:txBody>
          <a:bodyPr/>
          <a:lstStyle/>
          <a:p>
            <a:fld id="{CC2CE4B0-51D8-43C0-A29B-594C22D26662}" type="slidenum">
              <a:rPr lang="en-GB" smtClean="0">
                <a:solidFill>
                  <a:schemeClr val="tx1"/>
                </a:solidFill>
              </a:rPr>
              <a:t>28</a:t>
            </a:fld>
            <a:endParaRPr lang="en-GB" dirty="0">
              <a:solidFill>
                <a:schemeClr val="tx1"/>
              </a:solidFill>
            </a:endParaRPr>
          </a:p>
        </p:txBody>
      </p:sp>
    </p:spTree>
    <p:extLst>
      <p:ext uri="{BB962C8B-B14F-4D97-AF65-F5344CB8AC3E}">
        <p14:creationId xmlns:p14="http://schemas.microsoft.com/office/powerpoint/2010/main" val="1235715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GB" sz="8000" b="1" cap="all" dirty="0" smtClean="0">
                <a:solidFill>
                  <a:schemeClr val="accent5">
                    <a:lumMod val="50000"/>
                  </a:schemeClr>
                </a:solidFill>
                <a:latin typeface="+mn-lt"/>
              </a:rPr>
              <a:t>crime</a:t>
            </a:r>
            <a:endParaRPr lang="en-GB" sz="8000" b="1" cap="all" dirty="0">
              <a:solidFill>
                <a:schemeClr val="accent5">
                  <a:lumMod val="50000"/>
                </a:schemeClr>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27337"/>
                <a:ext cx="9144000" cy="4948872"/>
              </a:xfrm>
            </p:spPr>
            <p:txBody>
              <a:bodyPr>
                <a:noAutofit/>
              </a:bodyPr>
              <a:lstStyle/>
              <a:p>
                <a:pPr marL="981075" indent="-914400">
                  <a:lnSpc>
                    <a:spcPts val="5200"/>
                  </a:lnSpc>
                  <a:spcBef>
                    <a:spcPts val="1350"/>
                  </a:spcBef>
                  <a:buAutoNum type="alphaUcPeriod"/>
                </a:pPr>
                <a:r>
                  <a:rPr lang="en-GB" sz="5500" b="1" dirty="0" smtClean="0"/>
                  <a:t>Each crime reduces others’ </a:t>
                </a:r>
                <a14:m>
                  <m:oMath xmlns:m="http://schemas.openxmlformats.org/officeDocument/2006/math">
                    <m:nary>
                      <m:naryPr>
                        <m:chr m:val="∑"/>
                        <m:subHide m:val="on"/>
                        <m:supHide m:val="on"/>
                        <m:ctrlPr>
                          <a:rPr lang="en-GB" sz="5500" b="1" i="1" smtClean="0">
                            <a:latin typeface="Cambria Math" panose="02040503050406030204" pitchFamily="18" charset="0"/>
                          </a:rPr>
                        </m:ctrlPr>
                      </m:naryPr>
                      <m:sub/>
                      <m:sup/>
                      <m:e>
                        <m:sSub>
                          <m:sSubPr>
                            <m:ctrlPr>
                              <a:rPr lang="en-GB" sz="5500" b="1" i="1" smtClean="0">
                                <a:latin typeface="Cambria Math" panose="02040503050406030204" pitchFamily="18" charset="0"/>
                              </a:rPr>
                            </m:ctrlPr>
                          </m:sSubPr>
                          <m:e>
                            <m:r>
                              <a:rPr lang="en-GB" sz="5500" b="1" i="1" smtClean="0">
                                <a:latin typeface="Cambria Math" panose="02040503050406030204" pitchFamily="18" charset="0"/>
                              </a:rPr>
                              <m:t>𝑳𝑺</m:t>
                            </m:r>
                          </m:e>
                          <m:sub>
                            <m:r>
                              <a:rPr lang="en-GB" sz="5500" b="1" i="1" smtClean="0">
                                <a:latin typeface="Cambria Math" panose="02040503050406030204" pitchFamily="18" charset="0"/>
                              </a:rPr>
                              <m:t>𝒊</m:t>
                            </m:r>
                          </m:sub>
                        </m:sSub>
                      </m:e>
                    </m:nary>
                    <m:r>
                      <a:rPr lang="en-GB" sz="5500" b="1" i="1" smtClean="0">
                        <a:latin typeface="Cambria Math" panose="02040503050406030204" pitchFamily="18" charset="0"/>
                      </a:rPr>
                      <m:t> </m:t>
                    </m:r>
                  </m:oMath>
                </a14:m>
                <a:r>
                  <a:rPr lang="en-GB" sz="5500" b="1" dirty="0" smtClean="0"/>
                  <a:t>by 1 point year.</a:t>
                </a:r>
              </a:p>
              <a:p>
                <a:pPr marL="981075" indent="-914400">
                  <a:lnSpc>
                    <a:spcPts val="5200"/>
                  </a:lnSpc>
                  <a:spcBef>
                    <a:spcPts val="3000"/>
                  </a:spcBef>
                  <a:buAutoNum type="alphaUcPeriod"/>
                </a:pPr>
                <a:r>
                  <a:rPr lang="en-GB" sz="5500" b="1" dirty="0" smtClean="0"/>
                  <a:t>Each crime reduces LS of criminal by 0.3 point years.</a:t>
                </a:r>
                <a:endParaRPr lang="en-GB" sz="55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27337"/>
                <a:ext cx="9144000" cy="4948872"/>
              </a:xfrm>
              <a:blipFill rotWithShape="0">
                <a:blip r:embed="rId2"/>
                <a:stretch>
                  <a:fillRect l="-2933" t="-6897" r="-2867"/>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a:xfrm>
            <a:off x="7086600" y="6492875"/>
            <a:ext cx="2057400" cy="365125"/>
          </a:xfrm>
        </p:spPr>
        <p:txBody>
          <a:bodyPr/>
          <a:lstStyle/>
          <a:p>
            <a:fld id="{CC2CE4B0-51D8-43C0-A29B-594C22D26662}" type="slidenum">
              <a:rPr lang="en-GB" smtClean="0">
                <a:solidFill>
                  <a:schemeClr val="tx1"/>
                </a:solidFill>
              </a:rPr>
              <a:t>29</a:t>
            </a:fld>
            <a:endParaRPr lang="en-GB" dirty="0">
              <a:solidFill>
                <a:schemeClr val="tx1"/>
              </a:solidFill>
            </a:endParaRPr>
          </a:p>
        </p:txBody>
      </p:sp>
    </p:spTree>
    <p:extLst>
      <p:ext uri="{BB962C8B-B14F-4D97-AF65-F5344CB8AC3E}">
        <p14:creationId xmlns:p14="http://schemas.microsoft.com/office/powerpoint/2010/main" val="251956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63977" y="6382984"/>
            <a:ext cx="2057400" cy="365125"/>
          </a:xfrm>
        </p:spPr>
        <p:txBody>
          <a:bodyPr/>
          <a:lstStyle/>
          <a:p>
            <a:fld id="{62025220-18B1-460B-94F8-2B977BE6BA13}" type="slidenum">
              <a:rPr lang="en-GB" smtClean="0">
                <a:solidFill>
                  <a:schemeClr val="tx1"/>
                </a:solidFill>
              </a:rPr>
              <a:t>3</a:t>
            </a:fld>
            <a:endParaRPr lang="en-GB" dirty="0">
              <a:solidFill>
                <a:schemeClr val="tx1"/>
              </a:solidFill>
            </a:endParaRPr>
          </a:p>
        </p:txBody>
      </p:sp>
      <p:sp>
        <p:nvSpPr>
          <p:cNvPr id="3" name="Content Placeholder 2"/>
          <p:cNvSpPr>
            <a:spLocks noGrp="1"/>
          </p:cNvSpPr>
          <p:nvPr>
            <p:ph idx="4294967295"/>
          </p:nvPr>
        </p:nvSpPr>
        <p:spPr>
          <a:xfrm>
            <a:off x="0" y="1927225"/>
            <a:ext cx="9144000" cy="4351338"/>
          </a:xfrm>
        </p:spPr>
        <p:txBody>
          <a:bodyPr>
            <a:noAutofit/>
          </a:bodyPr>
          <a:lstStyle/>
          <a:p>
            <a:pPr marL="0" indent="0">
              <a:buNone/>
            </a:pPr>
            <a:r>
              <a:rPr lang="en-GB" sz="4000" b="1" dirty="0" smtClean="0"/>
              <a:t>The effects of everything on wellbeing, where</a:t>
            </a:r>
          </a:p>
          <a:p>
            <a:pPr marL="914400" indent="-914400">
              <a:buAutoNum type="arabicParenBoth"/>
            </a:pPr>
            <a:r>
              <a:rPr lang="en-GB" sz="4000" b="1" dirty="0" smtClean="0"/>
              <a:t>Wellbeing is measured in a common currency, and</a:t>
            </a:r>
          </a:p>
          <a:p>
            <a:pPr marL="914400" indent="-914400">
              <a:buAutoNum type="arabicParenBoth"/>
            </a:pPr>
            <a:r>
              <a:rPr lang="en-GB" sz="4000" b="1" dirty="0" smtClean="0"/>
              <a:t>All effects are measured simultaneously</a:t>
            </a:r>
          </a:p>
          <a:p>
            <a:pPr marL="914400" indent="-914400">
              <a:buAutoNum type="arabicParenBoth"/>
            </a:pPr>
            <a:r>
              <a:rPr lang="en-GB" sz="4000" b="1" dirty="0" smtClean="0"/>
              <a:t>And for the same individual</a:t>
            </a:r>
            <a:endParaRPr lang="en-GB" sz="4000" b="1" dirty="0"/>
          </a:p>
        </p:txBody>
      </p:sp>
      <p:sp>
        <p:nvSpPr>
          <p:cNvPr id="2" name="Rectangle 1"/>
          <p:cNvSpPr/>
          <p:nvPr/>
        </p:nvSpPr>
        <p:spPr>
          <a:xfrm>
            <a:off x="0" y="88777"/>
            <a:ext cx="9143999" cy="1954446"/>
          </a:xfrm>
          <a:prstGeom prst="rect">
            <a:avLst/>
          </a:prstGeom>
        </p:spPr>
        <p:txBody>
          <a:bodyPr wrap="square">
            <a:spAutoFit/>
          </a:bodyPr>
          <a:lstStyle/>
          <a:p>
            <a:pPr lvl="1" algn="ctr">
              <a:lnSpc>
                <a:spcPts val="7000"/>
              </a:lnSpc>
            </a:pPr>
            <a:r>
              <a:rPr lang="en-GB" sz="8600" b="1" cap="all" dirty="0" smtClean="0">
                <a:solidFill>
                  <a:srgbClr val="002060"/>
                </a:solidFill>
              </a:rPr>
              <a:t>THE NUMBERS</a:t>
            </a:r>
            <a:br>
              <a:rPr lang="en-GB" sz="8600" b="1" cap="all" dirty="0" smtClean="0">
                <a:solidFill>
                  <a:srgbClr val="002060"/>
                </a:solidFill>
              </a:rPr>
            </a:br>
            <a:r>
              <a:rPr lang="en-GB" sz="8600" b="1" cap="all" dirty="0" smtClean="0">
                <a:solidFill>
                  <a:srgbClr val="002060"/>
                </a:solidFill>
              </a:rPr>
              <a:t>WE NEED</a:t>
            </a:r>
            <a:endParaRPr lang="en-GB" sz="8600" cap="all" dirty="0">
              <a:solidFill>
                <a:srgbClr val="002060"/>
              </a:solidFill>
            </a:endParaRPr>
          </a:p>
        </p:txBody>
      </p:sp>
    </p:spTree>
    <p:extLst>
      <p:ext uri="{BB962C8B-B14F-4D97-AF65-F5344CB8AC3E}">
        <p14:creationId xmlns:p14="http://schemas.microsoft.com/office/powerpoint/2010/main" val="3831896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Autofit/>
          </a:bodyPr>
          <a:lstStyle/>
          <a:p>
            <a:pPr algn="ctr"/>
            <a:r>
              <a:rPr lang="en-GB" sz="6600" b="1" cap="all" dirty="0" smtClean="0">
                <a:solidFill>
                  <a:schemeClr val="accent5">
                    <a:lumMod val="50000"/>
                  </a:schemeClr>
                </a:solidFill>
                <a:latin typeface="+mn-lt"/>
              </a:rPr>
              <a:t>SOCIAL INTERACTIONS</a:t>
            </a:r>
            <a:endParaRPr lang="en-GB" sz="6600" b="1" cap="all" dirty="0">
              <a:solidFill>
                <a:schemeClr val="accent5">
                  <a:lumMod val="50000"/>
                </a:schemeClr>
              </a:solidFill>
              <a:latin typeface="+mn-lt"/>
            </a:endParaRPr>
          </a:p>
        </p:txBody>
      </p:sp>
      <p:sp>
        <p:nvSpPr>
          <p:cNvPr id="3" name="Content Placeholder 2"/>
          <p:cNvSpPr>
            <a:spLocks noGrp="1"/>
          </p:cNvSpPr>
          <p:nvPr>
            <p:ph idx="1"/>
          </p:nvPr>
        </p:nvSpPr>
        <p:spPr>
          <a:xfrm>
            <a:off x="0" y="1127337"/>
            <a:ext cx="9144000" cy="4948872"/>
          </a:xfrm>
        </p:spPr>
        <p:txBody>
          <a:bodyPr>
            <a:noAutofit/>
          </a:bodyPr>
          <a:lstStyle/>
          <a:p>
            <a:pPr marL="752475" indent="-685800">
              <a:lnSpc>
                <a:spcPts val="5200"/>
              </a:lnSpc>
              <a:spcBef>
                <a:spcPts val="1350"/>
              </a:spcBef>
              <a:buFont typeface="Arial" panose="020B0604020202020204" pitchFamily="34" charset="0"/>
              <a:buChar char="•"/>
            </a:pPr>
            <a:r>
              <a:rPr lang="en-GB" sz="5500" dirty="0" smtClean="0"/>
              <a:t>In general, what others do may affect my own well-being.</a:t>
            </a:r>
          </a:p>
          <a:p>
            <a:pPr marL="752475" indent="-685800">
              <a:lnSpc>
                <a:spcPts val="5200"/>
              </a:lnSpc>
              <a:spcBef>
                <a:spcPts val="1350"/>
              </a:spcBef>
              <a:buFont typeface="Arial" panose="020B0604020202020204" pitchFamily="34" charset="0"/>
              <a:buChar char="•"/>
            </a:pPr>
            <a:r>
              <a:rPr lang="en-GB" sz="5500" dirty="0" smtClean="0"/>
              <a:t>Of course via crime, but also due to social comparisons</a:t>
            </a:r>
            <a:endParaRPr lang="en-GB" sz="5500" dirty="0"/>
          </a:p>
          <a:p>
            <a:pPr marL="752475" indent="-685800">
              <a:lnSpc>
                <a:spcPts val="5200"/>
              </a:lnSpc>
              <a:spcBef>
                <a:spcPts val="1350"/>
              </a:spcBef>
              <a:buFont typeface="Arial" panose="020B0604020202020204" pitchFamily="34" charset="0"/>
              <a:buChar char="•"/>
            </a:pPr>
            <a:r>
              <a:rPr lang="en-GB" sz="5500" dirty="0" smtClean="0"/>
              <a:t>We look for these in three large panel datasets</a:t>
            </a:r>
            <a:endParaRPr lang="en-GB" sz="5500" dirty="0"/>
          </a:p>
        </p:txBody>
      </p:sp>
      <p:sp>
        <p:nvSpPr>
          <p:cNvPr id="6" name="Slide Number Placeholder 5"/>
          <p:cNvSpPr>
            <a:spLocks noGrp="1"/>
          </p:cNvSpPr>
          <p:nvPr>
            <p:ph type="sldNum" sz="quarter" idx="12"/>
          </p:nvPr>
        </p:nvSpPr>
        <p:spPr>
          <a:xfrm>
            <a:off x="7086600" y="6492875"/>
            <a:ext cx="2057400" cy="365125"/>
          </a:xfrm>
        </p:spPr>
        <p:txBody>
          <a:bodyPr/>
          <a:lstStyle/>
          <a:p>
            <a:fld id="{CC2CE4B0-51D8-43C0-A29B-594C22D26662}" type="slidenum">
              <a:rPr lang="en-GB" smtClean="0">
                <a:solidFill>
                  <a:schemeClr val="tx1"/>
                </a:solidFill>
              </a:rPr>
              <a:t>30</a:t>
            </a:fld>
            <a:endParaRPr lang="en-GB" dirty="0">
              <a:solidFill>
                <a:schemeClr val="tx1"/>
              </a:solidFill>
            </a:endParaRPr>
          </a:p>
        </p:txBody>
      </p:sp>
    </p:spTree>
    <p:extLst>
      <p:ext uri="{BB962C8B-B14F-4D97-AF65-F5344CB8AC3E}">
        <p14:creationId xmlns:p14="http://schemas.microsoft.com/office/powerpoint/2010/main" val="307979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31</a:t>
            </a:fld>
            <a:endParaRPr lang="en-GB" smtClean="0">
              <a:solidFill>
                <a:srgbClr val="898989"/>
              </a:solidFill>
              <a:latin typeface="Calibri" pitchFamily="34" charset="0"/>
            </a:endParaRPr>
          </a:p>
        </p:txBody>
      </p:sp>
      <p:sp>
        <p:nvSpPr>
          <p:cNvPr id="6" name="ZoneTexte 5"/>
          <p:cNvSpPr txBox="1"/>
          <p:nvPr/>
        </p:nvSpPr>
        <p:spPr>
          <a:xfrm>
            <a:off x="0" y="0"/>
            <a:ext cx="8981037"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Estimated Effect of log Income </a:t>
            </a:r>
          </a:p>
          <a:p>
            <a:pPr algn="ctr"/>
            <a:r>
              <a:rPr lang="en-US" sz="3200" dirty="0" smtClean="0">
                <a:latin typeface="Times New Roman" pitchFamily="18" charset="0"/>
                <a:cs typeface="Times New Roman" pitchFamily="18" charset="0"/>
              </a:rPr>
              <a:t>on Life Satisfaction [0-10]: 3 Panels</a:t>
            </a:r>
            <a:endParaRPr lang="en-GB" sz="3200" dirty="0">
              <a:latin typeface="Times New Roman" pitchFamily="18" charset="0"/>
              <a:cs typeface="Times New Roman" pitchFamily="18" charset="0"/>
            </a:endParaRPr>
          </a:p>
        </p:txBody>
      </p:sp>
      <p:graphicFrame>
        <p:nvGraphicFramePr>
          <p:cNvPr id="5" name="Chart 4"/>
          <p:cNvGraphicFramePr>
            <a:graphicFrameLocks/>
          </p:cNvGraphicFramePr>
          <p:nvPr>
            <p:extLst/>
          </p:nvPr>
        </p:nvGraphicFramePr>
        <p:xfrm>
          <a:off x="419099" y="1077218"/>
          <a:ext cx="8398975" cy="5644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7631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251520" y="188640"/>
            <a:ext cx="8640960" cy="6167710"/>
          </a:xfrm>
        </p:spPr>
        <p:txBody>
          <a:bodyPr>
            <a:normAutofit fontScale="77500" lnSpcReduction="20000"/>
          </a:bodyPr>
          <a:lstStyle/>
          <a:p>
            <a:pPr marL="0" indent="0">
              <a:lnSpc>
                <a:spcPct val="150000"/>
              </a:lnSpc>
              <a:spcBef>
                <a:spcPts val="2400"/>
              </a:spcBef>
              <a:buNone/>
              <a:tabLst>
                <a:tab pos="449263" algn="l"/>
              </a:tabLst>
            </a:pPr>
            <a:r>
              <a:rPr lang="en-US" sz="4400" dirty="0" smtClean="0">
                <a:latin typeface="Times New Roman" pitchFamily="18" charset="0"/>
                <a:cs typeface="Times New Roman" pitchFamily="18" charset="0"/>
              </a:rPr>
              <a:t>Income is in natural units (log) here. With a coefficient of 0.15, we estimate that doubling own income will raise life satisfaction by 0.1 of a point on the 0-10 scale.</a:t>
            </a:r>
          </a:p>
          <a:p>
            <a:pPr marL="0" indent="0">
              <a:lnSpc>
                <a:spcPct val="150000"/>
              </a:lnSpc>
              <a:spcBef>
                <a:spcPts val="2400"/>
              </a:spcBef>
              <a:buNone/>
              <a:tabLst>
                <a:tab pos="449263" algn="l"/>
              </a:tabLst>
            </a:pPr>
            <a:endParaRPr lang="en-US" sz="4400" dirty="0">
              <a:latin typeface="Times New Roman" pitchFamily="18" charset="0"/>
              <a:cs typeface="Times New Roman" pitchFamily="18" charset="0"/>
            </a:endParaRPr>
          </a:p>
          <a:p>
            <a:pPr marL="0" indent="0">
              <a:lnSpc>
                <a:spcPct val="150000"/>
              </a:lnSpc>
              <a:spcBef>
                <a:spcPts val="2400"/>
              </a:spcBef>
              <a:buNone/>
              <a:tabLst>
                <a:tab pos="449263" algn="l"/>
              </a:tabLst>
            </a:pPr>
            <a:r>
              <a:rPr lang="en-US" sz="4400" dirty="0" smtClean="0">
                <a:latin typeface="Times New Roman" pitchFamily="18" charset="0"/>
                <a:cs typeface="Times New Roman" pitchFamily="18" charset="0"/>
              </a:rPr>
              <a:t>But will rising income for all raise average well-being in a society?</a:t>
            </a:r>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32</a:t>
            </a:fld>
            <a:endParaRPr lang="en-GB" smtClean="0">
              <a:solidFill>
                <a:srgbClr val="898989"/>
              </a:solidFill>
              <a:latin typeface="Calibri" pitchFamily="34" charset="0"/>
            </a:endParaRPr>
          </a:p>
        </p:txBody>
      </p:sp>
    </p:spTree>
    <p:extLst>
      <p:ext uri="{BB962C8B-B14F-4D97-AF65-F5344CB8AC3E}">
        <p14:creationId xmlns:p14="http://schemas.microsoft.com/office/powerpoint/2010/main" val="3755616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33</a:t>
            </a:fld>
            <a:endParaRPr lang="en-GB" smtClean="0">
              <a:solidFill>
                <a:srgbClr val="898989"/>
              </a:solidFill>
              <a:latin typeface="Calibri" pitchFamily="34" charset="0"/>
            </a:endParaRPr>
          </a:p>
        </p:txBody>
      </p:sp>
      <p:sp>
        <p:nvSpPr>
          <p:cNvPr id="6" name="ZoneTexte 5"/>
          <p:cNvSpPr txBox="1"/>
          <p:nvPr/>
        </p:nvSpPr>
        <p:spPr>
          <a:xfrm>
            <a:off x="488221" y="12012"/>
            <a:ext cx="8202706"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GDP per head and Average Life Satisfaction </a:t>
            </a:r>
            <a:endParaRPr lang="en-GB" sz="32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3" y="596787"/>
            <a:ext cx="8618899" cy="6261213"/>
          </a:xfrm>
          <a:prstGeom prst="rect">
            <a:avLst/>
          </a:prstGeom>
        </p:spPr>
      </p:pic>
    </p:spTree>
    <p:extLst>
      <p:ext uri="{BB962C8B-B14F-4D97-AF65-F5344CB8AC3E}">
        <p14:creationId xmlns:p14="http://schemas.microsoft.com/office/powerpoint/2010/main" val="3803569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9525" y="960066"/>
            <a:ext cx="9134475" cy="4372425"/>
          </a:xfrm>
        </p:spPr>
        <p:txBody>
          <a:bodyPr>
            <a:normAutofit/>
          </a:bodyPr>
          <a:lstStyle/>
          <a:p>
            <a:pPr marL="0" indent="0">
              <a:lnSpc>
                <a:spcPct val="150000"/>
              </a:lnSpc>
              <a:spcBef>
                <a:spcPts val="2400"/>
              </a:spcBef>
              <a:buNone/>
              <a:tabLst>
                <a:tab pos="449263" algn="l"/>
              </a:tabLst>
            </a:pPr>
            <a:r>
              <a:rPr lang="en-US" sz="4400" dirty="0" smtClean="0">
                <a:latin typeface="Times New Roman" pitchFamily="18" charset="0"/>
                <a:cs typeface="Times New Roman" pitchFamily="18" charset="0"/>
              </a:rPr>
              <a:t>Rising GDP per capita may not increase life satisfaction because of either </a:t>
            </a:r>
            <a:r>
              <a:rPr lang="en-US" sz="4400" b="1" dirty="0" smtClean="0">
                <a:solidFill>
                  <a:srgbClr val="FF0000"/>
                </a:solidFill>
                <a:latin typeface="Times New Roman" pitchFamily="18" charset="0"/>
                <a:cs typeface="Times New Roman" pitchFamily="18" charset="0"/>
              </a:rPr>
              <a:t>social comparisons</a:t>
            </a:r>
            <a:r>
              <a:rPr lang="en-US" sz="4400" dirty="0" smtClean="0">
                <a:latin typeface="Times New Roman" pitchFamily="18" charset="0"/>
                <a:cs typeface="Times New Roman" pitchFamily="18" charset="0"/>
              </a:rPr>
              <a:t>, or </a:t>
            </a:r>
            <a:r>
              <a:rPr lang="en-US" sz="4400" b="1" dirty="0" smtClean="0">
                <a:solidFill>
                  <a:srgbClr val="FF0000"/>
                </a:solidFill>
                <a:latin typeface="Times New Roman" pitchFamily="18" charset="0"/>
                <a:cs typeface="Times New Roman" pitchFamily="18" charset="0"/>
              </a:rPr>
              <a:t>adaptation</a:t>
            </a:r>
            <a:r>
              <a:rPr lang="en-US" sz="4400" dirty="0" smtClean="0">
                <a:latin typeface="Times New Roman" pitchFamily="18" charset="0"/>
                <a:cs typeface="Times New Roman" pitchFamily="18" charset="0"/>
              </a:rPr>
              <a:t> to higher levels of income.</a:t>
            </a:r>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34</a:t>
            </a:fld>
            <a:endParaRPr lang="en-GB" smtClean="0">
              <a:solidFill>
                <a:srgbClr val="898989"/>
              </a:solidFill>
              <a:latin typeface="Calibri" pitchFamily="34" charset="0"/>
            </a:endParaRPr>
          </a:p>
        </p:txBody>
      </p:sp>
    </p:spTree>
    <p:extLst>
      <p:ext uri="{BB962C8B-B14F-4D97-AF65-F5344CB8AC3E}">
        <p14:creationId xmlns:p14="http://schemas.microsoft.com/office/powerpoint/2010/main" val="1053997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35</a:t>
            </a:fld>
            <a:endParaRPr lang="en-GB" smtClean="0">
              <a:solidFill>
                <a:srgbClr val="898989"/>
              </a:solidFill>
              <a:latin typeface="Calibri" pitchFamily="34" charset="0"/>
            </a:endParaRPr>
          </a:p>
        </p:txBody>
      </p:sp>
      <p:sp>
        <p:nvSpPr>
          <p:cNvPr id="6" name="ZoneTexte 5"/>
          <p:cNvSpPr txBox="1"/>
          <p:nvPr/>
        </p:nvSpPr>
        <p:spPr>
          <a:xfrm>
            <a:off x="524435" y="107577"/>
            <a:ext cx="8202706"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Income: Social Comparisons</a:t>
            </a:r>
            <a:endParaRPr lang="en-GB" sz="3200" dirty="0">
              <a:latin typeface="Times New Roman" pitchFamily="18" charset="0"/>
              <a:cs typeface="Times New Roman" pitchFamily="18" charset="0"/>
            </a:endParaRPr>
          </a:p>
        </p:txBody>
      </p:sp>
      <p:sp>
        <p:nvSpPr>
          <p:cNvPr id="14" name="ZoneTexte 13"/>
          <p:cNvSpPr txBox="1"/>
          <p:nvPr/>
        </p:nvSpPr>
        <p:spPr>
          <a:xfrm>
            <a:off x="255494" y="5817799"/>
            <a:ext cx="8780929" cy="954107"/>
          </a:xfrm>
          <a:prstGeom prst="rect">
            <a:avLst/>
          </a:prstGeom>
          <a:noFill/>
        </p:spPr>
        <p:txBody>
          <a:bodyPr wrap="square" rtlCol="0">
            <a:spAutoFit/>
          </a:bodyPr>
          <a:lstStyle/>
          <a:p>
            <a:r>
              <a:rPr lang="en-GB" sz="2800" dirty="0" smtClean="0">
                <a:latin typeface="Times New Roman" pitchFamily="18" charset="0"/>
                <a:cs typeface="Times New Roman" pitchFamily="18" charset="0"/>
              </a:rPr>
              <a:t>Social comparisons are estimated to entirely cancel the positive effect of own income in all countries</a:t>
            </a:r>
            <a:endParaRPr lang="en-GB" sz="2800" dirty="0">
              <a:latin typeface="Times New Roman" pitchFamily="18" charset="0"/>
              <a:cs typeface="Times New Roman" pitchFamily="18" charset="0"/>
            </a:endParaRPr>
          </a:p>
        </p:txBody>
      </p:sp>
      <p:graphicFrame>
        <p:nvGraphicFramePr>
          <p:cNvPr id="7" name="Chart 6"/>
          <p:cNvGraphicFramePr>
            <a:graphicFrameLocks/>
          </p:cNvGraphicFramePr>
          <p:nvPr>
            <p:extLst/>
          </p:nvPr>
        </p:nvGraphicFramePr>
        <p:xfrm>
          <a:off x="524435" y="636198"/>
          <a:ext cx="7990915" cy="5181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2223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36</a:t>
            </a:fld>
            <a:endParaRPr lang="en-GB" smtClean="0">
              <a:solidFill>
                <a:srgbClr val="898989"/>
              </a:solidFill>
              <a:latin typeface="Calibri" pitchFamily="34" charset="0"/>
            </a:endParaRPr>
          </a:p>
        </p:txBody>
      </p:sp>
      <p:sp>
        <p:nvSpPr>
          <p:cNvPr id="6" name="ZoneTexte 5"/>
          <p:cNvSpPr txBox="1"/>
          <p:nvPr/>
        </p:nvSpPr>
        <p:spPr>
          <a:xfrm>
            <a:off x="544605" y="84017"/>
            <a:ext cx="8202706"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Income: Adaptation</a:t>
            </a:r>
            <a:endParaRPr lang="en-GB" sz="3200" dirty="0">
              <a:latin typeface="Times New Roman" pitchFamily="18" charset="0"/>
              <a:cs typeface="Times New Roman" pitchFamily="18" charset="0"/>
            </a:endParaRPr>
          </a:p>
        </p:txBody>
      </p:sp>
      <p:sp>
        <p:nvSpPr>
          <p:cNvPr id="14" name="ZoneTexte 13"/>
          <p:cNvSpPr txBox="1"/>
          <p:nvPr/>
        </p:nvSpPr>
        <p:spPr>
          <a:xfrm>
            <a:off x="255494" y="5826080"/>
            <a:ext cx="8780929" cy="954107"/>
          </a:xfrm>
          <a:prstGeom prst="rect">
            <a:avLst/>
          </a:prstGeom>
          <a:noFill/>
        </p:spPr>
        <p:txBody>
          <a:bodyPr wrap="square" rtlCol="0">
            <a:spAutoFit/>
          </a:bodyPr>
          <a:lstStyle/>
          <a:p>
            <a:r>
              <a:rPr lang="en-GB" sz="2800" dirty="0" smtClean="0">
                <a:latin typeface="Times New Roman" pitchFamily="18" charset="0"/>
                <a:cs typeface="Times New Roman" pitchFamily="18" charset="0"/>
              </a:rPr>
              <a:t>The estimated coefficients on past income are negative in all countries, but only significant in the SOEP.</a:t>
            </a:r>
            <a:endParaRPr lang="en-GB" sz="2800" dirty="0">
              <a:latin typeface="Times New Roman" pitchFamily="18" charset="0"/>
              <a:cs typeface="Times New Roman" pitchFamily="18" charset="0"/>
            </a:endParaRPr>
          </a:p>
        </p:txBody>
      </p:sp>
      <p:graphicFrame>
        <p:nvGraphicFramePr>
          <p:cNvPr id="7" name="Chart 6"/>
          <p:cNvGraphicFramePr>
            <a:graphicFrameLocks/>
          </p:cNvGraphicFramePr>
          <p:nvPr>
            <p:extLst/>
          </p:nvPr>
        </p:nvGraphicFramePr>
        <p:xfrm>
          <a:off x="577072" y="480990"/>
          <a:ext cx="8137772" cy="5345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8777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37</a:t>
            </a:fld>
            <a:endParaRPr lang="en-GB" smtClean="0">
              <a:solidFill>
                <a:srgbClr val="898989"/>
              </a:solidFill>
              <a:latin typeface="Calibri" pitchFamily="34" charset="0"/>
            </a:endParaRPr>
          </a:p>
        </p:txBody>
      </p:sp>
      <p:sp>
        <p:nvSpPr>
          <p:cNvPr id="6" name="ZoneTexte 5"/>
          <p:cNvSpPr txBox="1"/>
          <p:nvPr/>
        </p:nvSpPr>
        <p:spPr>
          <a:xfrm>
            <a:off x="524435" y="107577"/>
            <a:ext cx="8202706"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Education and Life Satisfaction: 3 Panels</a:t>
            </a:r>
            <a:endParaRPr lang="en-GB" sz="3200" dirty="0">
              <a:latin typeface="Times New Roman" pitchFamily="18" charset="0"/>
              <a:cs typeface="Times New Roman" pitchFamily="18" charset="0"/>
            </a:endParaRPr>
          </a:p>
        </p:txBody>
      </p:sp>
      <p:sp>
        <p:nvSpPr>
          <p:cNvPr id="9" name="ZoneTexte 8"/>
          <p:cNvSpPr txBox="1"/>
          <p:nvPr/>
        </p:nvSpPr>
        <p:spPr>
          <a:xfrm>
            <a:off x="564776" y="1429700"/>
            <a:ext cx="8187338" cy="4524315"/>
          </a:xfrm>
          <a:prstGeom prst="rect">
            <a:avLst/>
          </a:prstGeom>
          <a:noFill/>
        </p:spPr>
        <p:txBody>
          <a:bodyPr wrap="square" rtlCol="0">
            <a:spAutoFit/>
          </a:bodyPr>
          <a:lstStyle/>
          <a:p>
            <a:r>
              <a:rPr lang="en-US" sz="4000" dirty="0" smtClean="0">
                <a:latin typeface="Times New Roman" pitchFamily="18" charset="0"/>
                <a:cs typeface="Times New Roman" pitchFamily="18" charset="0"/>
              </a:rPr>
              <a:t>The estimated effect of </a:t>
            </a:r>
            <a:r>
              <a:rPr lang="en-US" sz="4000" b="1" dirty="0" smtClean="0">
                <a:solidFill>
                  <a:srgbClr val="FF0000"/>
                </a:solidFill>
                <a:latin typeface="Times New Roman" pitchFamily="18" charset="0"/>
                <a:cs typeface="Times New Roman" pitchFamily="18" charset="0"/>
              </a:rPr>
              <a:t>one more year of education</a:t>
            </a:r>
            <a:r>
              <a:rPr lang="en-US" sz="4000" dirty="0" smtClean="0">
                <a:latin typeface="Times New Roman" pitchFamily="18" charset="0"/>
                <a:cs typeface="Times New Roman" pitchFamily="18" charset="0"/>
              </a:rPr>
              <a:t> on life satisfaction on a 0-10 scale </a:t>
            </a:r>
            <a:r>
              <a:rPr lang="en-US" sz="4000" dirty="0">
                <a:latin typeface="Times New Roman" pitchFamily="18" charset="0"/>
                <a:cs typeface="Times New Roman" pitchFamily="18" charset="0"/>
              </a:rPr>
              <a:t>is </a:t>
            </a:r>
            <a:r>
              <a:rPr lang="en-US" sz="4000" dirty="0" smtClean="0">
                <a:latin typeface="Times New Roman" pitchFamily="18" charset="0"/>
                <a:cs typeface="Times New Roman" pitchFamily="18" charset="0"/>
              </a:rPr>
              <a:t>also small in the </a:t>
            </a:r>
            <a:r>
              <a:rPr lang="en-US" sz="4000" dirty="0">
                <a:latin typeface="Times New Roman" pitchFamily="18" charset="0"/>
                <a:cs typeface="Times New Roman" pitchFamily="18" charset="0"/>
              </a:rPr>
              <a:t>three </a:t>
            </a:r>
            <a:r>
              <a:rPr lang="en-US" sz="4000" dirty="0" smtClean="0">
                <a:latin typeface="Times New Roman" pitchFamily="18" charset="0"/>
                <a:cs typeface="Times New Roman" pitchFamily="18" charset="0"/>
              </a:rPr>
              <a:t>panels:</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BHPS				</a:t>
            </a:r>
            <a:r>
              <a:rPr lang="en-US" sz="3200" b="1" dirty="0" smtClean="0">
                <a:solidFill>
                  <a:schemeClr val="accent5">
                    <a:lumMod val="50000"/>
                  </a:schemeClr>
                </a:solidFill>
                <a:latin typeface="Times New Roman" pitchFamily="18" charset="0"/>
                <a:cs typeface="Times New Roman" pitchFamily="18" charset="0"/>
              </a:rPr>
              <a:t>+</a:t>
            </a:r>
            <a:r>
              <a:rPr lang="en-GB" sz="3200" b="1" dirty="0" smtClean="0">
                <a:solidFill>
                  <a:schemeClr val="accent5">
                    <a:lumMod val="50000"/>
                  </a:schemeClr>
                </a:solidFill>
                <a:latin typeface="Times New Roman" pitchFamily="18" charset="0"/>
                <a:cs typeface="Times New Roman" pitchFamily="18" charset="0"/>
              </a:rPr>
              <a:t>0.03 points </a:t>
            </a:r>
          </a:p>
          <a:p>
            <a:r>
              <a:rPr lang="en-GB" sz="3200" dirty="0" smtClean="0">
                <a:latin typeface="Times New Roman" pitchFamily="18" charset="0"/>
                <a:cs typeface="Times New Roman" pitchFamily="18" charset="0"/>
              </a:rPr>
              <a:t>SOEP 				</a:t>
            </a:r>
            <a:r>
              <a:rPr lang="en-GB" sz="3200" b="1" dirty="0" smtClean="0">
                <a:solidFill>
                  <a:schemeClr val="accent5">
                    <a:lumMod val="50000"/>
                  </a:schemeClr>
                </a:solidFill>
                <a:latin typeface="Times New Roman" pitchFamily="18" charset="0"/>
                <a:cs typeface="Times New Roman" pitchFamily="18" charset="0"/>
              </a:rPr>
              <a:t>+0.05 points </a:t>
            </a:r>
          </a:p>
          <a:p>
            <a:r>
              <a:rPr lang="en-GB" sz="3200" dirty="0" smtClean="0">
                <a:latin typeface="Times New Roman" pitchFamily="18" charset="0"/>
                <a:cs typeface="Times New Roman" pitchFamily="18" charset="0"/>
              </a:rPr>
              <a:t>HILDA				</a:t>
            </a:r>
            <a:r>
              <a:rPr lang="en-GB" sz="3200" b="1" dirty="0" smtClean="0">
                <a:solidFill>
                  <a:schemeClr val="accent5">
                    <a:lumMod val="50000"/>
                  </a:schemeClr>
                </a:solidFill>
                <a:latin typeface="Times New Roman" pitchFamily="18" charset="0"/>
                <a:cs typeface="Times New Roman" pitchFamily="18" charset="0"/>
              </a:rPr>
              <a:t>-0.01 points </a:t>
            </a:r>
            <a:endParaRPr lang="en-GB" sz="32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19238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38</a:t>
            </a:fld>
            <a:endParaRPr lang="en-GB" smtClean="0">
              <a:solidFill>
                <a:srgbClr val="898989"/>
              </a:solidFill>
              <a:latin typeface="Calibri" pitchFamily="34" charset="0"/>
            </a:endParaRPr>
          </a:p>
        </p:txBody>
      </p:sp>
      <p:sp>
        <p:nvSpPr>
          <p:cNvPr id="6" name="ZoneTexte 5"/>
          <p:cNvSpPr txBox="1"/>
          <p:nvPr/>
        </p:nvSpPr>
        <p:spPr>
          <a:xfrm>
            <a:off x="524435" y="107577"/>
            <a:ext cx="8202706"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Education: Social Comparisons</a:t>
            </a:r>
            <a:endParaRPr lang="en-GB" sz="3200" dirty="0">
              <a:latin typeface="Times New Roman" pitchFamily="18" charset="0"/>
              <a:cs typeface="Times New Roman" pitchFamily="18" charset="0"/>
            </a:endParaRPr>
          </a:p>
        </p:txBody>
      </p:sp>
      <p:sp>
        <p:nvSpPr>
          <p:cNvPr id="14" name="ZoneTexte 13"/>
          <p:cNvSpPr txBox="1"/>
          <p:nvPr/>
        </p:nvSpPr>
        <p:spPr>
          <a:xfrm>
            <a:off x="255494" y="5217459"/>
            <a:ext cx="8780929" cy="1384995"/>
          </a:xfrm>
          <a:prstGeom prst="rect">
            <a:avLst/>
          </a:prstGeom>
          <a:noFill/>
        </p:spPr>
        <p:txBody>
          <a:bodyPr wrap="square" rtlCol="0">
            <a:spAutoFit/>
          </a:bodyPr>
          <a:lstStyle/>
          <a:p>
            <a:r>
              <a:rPr lang="en-GB" sz="2800" dirty="0" smtClean="0">
                <a:latin typeface="Times New Roman" pitchFamily="18" charset="0"/>
                <a:cs typeface="Times New Roman" pitchFamily="18" charset="0"/>
              </a:rPr>
              <a:t>Comparison education in the cell defined by region*year*age-group.  The age groups are 16-30, 31-40, 41-50, 51-60, 61-70 and over 70.</a:t>
            </a:r>
            <a:endParaRPr lang="en-GB" sz="2800" dirty="0">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255492" y="1051597"/>
          <a:ext cx="8390566" cy="3782953"/>
        </p:xfrm>
        <a:graphic>
          <a:graphicData uri="http://schemas.openxmlformats.org/drawingml/2006/table">
            <a:tbl>
              <a:tblPr firstRow="1" firstCol="1" bandRow="1">
                <a:tableStyleId>{5940675A-B579-460E-94D1-54222C63F5DA}</a:tableStyleId>
              </a:tblPr>
              <a:tblGrid>
                <a:gridCol w="3336338"/>
                <a:gridCol w="1709318"/>
                <a:gridCol w="1644166"/>
                <a:gridCol w="1700744"/>
              </a:tblGrid>
              <a:tr h="1042165">
                <a:tc>
                  <a:txBody>
                    <a:bodyPr/>
                    <a:lstStyle/>
                    <a:p>
                      <a:pPr>
                        <a:spcAft>
                          <a:spcPts val="0"/>
                        </a:spcAft>
                      </a:pPr>
                      <a:r>
                        <a:rPr lang="en-GB" sz="2800" dirty="0">
                          <a:effectLst/>
                        </a:rPr>
                        <a:t> </a:t>
                      </a: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effectLst/>
                        </a:rPr>
                        <a:t>Britain</a:t>
                      </a:r>
                      <a:endParaRPr lang="en-GB" sz="2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n-GB" sz="2800" b="1" dirty="0">
                          <a:effectLst/>
                        </a:rPr>
                        <a:t>Germany</a:t>
                      </a:r>
                      <a:endParaRPr lang="en-GB" sz="2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n-GB" sz="2800" b="1" dirty="0">
                          <a:effectLst/>
                        </a:rPr>
                        <a:t>Australia</a:t>
                      </a:r>
                      <a:endParaRPr lang="en-GB" sz="2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r>
              <a:tr h="1370394">
                <a:tc>
                  <a:txBody>
                    <a:bodyPr/>
                    <a:lstStyle/>
                    <a:p>
                      <a:pPr>
                        <a:spcAft>
                          <a:spcPts val="0"/>
                        </a:spcAft>
                      </a:pPr>
                      <a:r>
                        <a:rPr lang="en-GB" sz="2800" b="1" dirty="0">
                          <a:effectLst/>
                        </a:rPr>
                        <a:t>Own education</a:t>
                      </a:r>
                      <a:endParaRPr lang="en-GB" sz="2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spcAft>
                          <a:spcPts val="0"/>
                        </a:spcAft>
                      </a:pPr>
                      <a:r>
                        <a:rPr lang="en-GB" sz="2800" b="1" dirty="0">
                          <a:effectLst/>
                        </a:rPr>
                        <a:t>0.03</a:t>
                      </a:r>
                    </a:p>
                    <a:p>
                      <a:pPr algn="ctr">
                        <a:spcAft>
                          <a:spcPts val="0"/>
                        </a:spcAft>
                      </a:pPr>
                      <a:r>
                        <a:rPr lang="en-GB" sz="2800" dirty="0">
                          <a:effectLst/>
                        </a:rPr>
                        <a:t>(.00)</a:t>
                      </a: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spcAft>
                          <a:spcPts val="0"/>
                        </a:spcAft>
                      </a:pPr>
                      <a:r>
                        <a:rPr lang="en-GB" sz="2800" b="1" dirty="0">
                          <a:effectLst/>
                        </a:rPr>
                        <a:t>0.05</a:t>
                      </a:r>
                    </a:p>
                    <a:p>
                      <a:pPr algn="ctr">
                        <a:spcAft>
                          <a:spcPts val="0"/>
                        </a:spcAft>
                      </a:pPr>
                      <a:r>
                        <a:rPr lang="en-GB" sz="2800" dirty="0">
                          <a:effectLst/>
                        </a:rPr>
                        <a:t>(.00)</a:t>
                      </a: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spcAft>
                          <a:spcPts val="0"/>
                        </a:spcAft>
                      </a:pPr>
                      <a:r>
                        <a:rPr lang="en-GB" sz="2800" b="1" dirty="0">
                          <a:effectLst/>
                        </a:rPr>
                        <a:t>-0.01</a:t>
                      </a:r>
                    </a:p>
                    <a:p>
                      <a:pPr algn="ctr">
                        <a:spcAft>
                          <a:spcPts val="0"/>
                        </a:spcAft>
                      </a:pPr>
                      <a:r>
                        <a:rPr lang="en-GB" sz="2800" dirty="0">
                          <a:effectLst/>
                        </a:rPr>
                        <a:t>(.00)</a:t>
                      </a: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r>
              <a:tr h="1370394">
                <a:tc>
                  <a:txBody>
                    <a:bodyPr/>
                    <a:lstStyle/>
                    <a:p>
                      <a:pPr>
                        <a:spcAft>
                          <a:spcPts val="0"/>
                        </a:spcAft>
                      </a:pPr>
                      <a:r>
                        <a:rPr lang="en-GB" sz="2800" b="1" dirty="0">
                          <a:effectLst/>
                        </a:rPr>
                        <a:t>Others’ education</a:t>
                      </a:r>
                      <a:endParaRPr lang="en-GB" sz="2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spcAft>
                          <a:spcPts val="0"/>
                        </a:spcAft>
                      </a:pPr>
                      <a:r>
                        <a:rPr lang="en-GB" sz="2800" b="1" dirty="0">
                          <a:effectLst/>
                        </a:rPr>
                        <a:t>-0.09</a:t>
                      </a:r>
                    </a:p>
                    <a:p>
                      <a:pPr algn="ctr">
                        <a:spcAft>
                          <a:spcPts val="0"/>
                        </a:spcAft>
                      </a:pPr>
                      <a:r>
                        <a:rPr lang="en-GB" sz="2800" dirty="0">
                          <a:effectLst/>
                        </a:rPr>
                        <a:t>(.02)</a:t>
                      </a: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spcAft>
                          <a:spcPts val="0"/>
                        </a:spcAft>
                      </a:pPr>
                      <a:r>
                        <a:rPr lang="en-GB" sz="2800" b="1" dirty="0">
                          <a:effectLst/>
                        </a:rPr>
                        <a:t>-0.05</a:t>
                      </a:r>
                    </a:p>
                    <a:p>
                      <a:pPr algn="ctr">
                        <a:spcAft>
                          <a:spcPts val="0"/>
                        </a:spcAft>
                      </a:pPr>
                      <a:r>
                        <a:rPr lang="en-GB" sz="2800" dirty="0">
                          <a:effectLst/>
                        </a:rPr>
                        <a:t>(.01)</a:t>
                      </a: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spcAft>
                          <a:spcPts val="0"/>
                        </a:spcAft>
                      </a:pPr>
                      <a:r>
                        <a:rPr lang="en-GB" sz="2800" b="1" dirty="0">
                          <a:effectLst/>
                        </a:rPr>
                        <a:t>-0.03</a:t>
                      </a:r>
                    </a:p>
                    <a:p>
                      <a:pPr algn="ctr">
                        <a:spcAft>
                          <a:spcPts val="0"/>
                        </a:spcAft>
                      </a:pPr>
                      <a:r>
                        <a:rPr lang="en-GB" sz="2800" dirty="0">
                          <a:effectLst/>
                        </a:rPr>
                        <a:t>(.01)</a:t>
                      </a: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59387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39</a:t>
            </a:fld>
            <a:endParaRPr lang="en-GB" smtClean="0">
              <a:solidFill>
                <a:srgbClr val="898989"/>
              </a:solidFill>
              <a:latin typeface="Calibri" pitchFamily="34" charset="0"/>
            </a:endParaRPr>
          </a:p>
        </p:txBody>
      </p:sp>
      <p:sp>
        <p:nvSpPr>
          <p:cNvPr id="6" name="ZoneTexte 5"/>
          <p:cNvSpPr txBox="1"/>
          <p:nvPr/>
        </p:nvSpPr>
        <p:spPr>
          <a:xfrm>
            <a:off x="335752" y="107577"/>
            <a:ext cx="8619565"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Unemployment and Life Satisfaction: 3 Panels</a:t>
            </a:r>
            <a:endParaRPr lang="en-GB" sz="3200" dirty="0">
              <a:latin typeface="Times New Roman" pitchFamily="18" charset="0"/>
              <a:cs typeface="Times New Roman" pitchFamily="18" charset="0"/>
            </a:endParaRPr>
          </a:p>
        </p:txBody>
      </p:sp>
      <p:graphicFrame>
        <p:nvGraphicFramePr>
          <p:cNvPr id="7" name="Chart 6"/>
          <p:cNvGraphicFramePr>
            <a:graphicFrameLocks/>
          </p:cNvGraphicFramePr>
          <p:nvPr>
            <p:extLst/>
          </p:nvPr>
        </p:nvGraphicFramePr>
        <p:xfrm>
          <a:off x="335752" y="939531"/>
          <a:ext cx="8355575" cy="54168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6145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63977" y="6382984"/>
            <a:ext cx="2057400" cy="365125"/>
          </a:xfrm>
        </p:spPr>
        <p:txBody>
          <a:bodyPr/>
          <a:lstStyle/>
          <a:p>
            <a:fld id="{62025220-18B1-460B-94F8-2B977BE6BA13}" type="slidenum">
              <a:rPr lang="en-GB" smtClean="0">
                <a:solidFill>
                  <a:schemeClr val="tx1"/>
                </a:solidFill>
              </a:rPr>
              <a:t>4</a:t>
            </a:fld>
            <a:endParaRPr lang="en-GB" dirty="0">
              <a:solidFill>
                <a:schemeClr val="tx1"/>
              </a:solidFill>
            </a:endParaRPr>
          </a:p>
        </p:txBody>
      </p:sp>
      <p:sp>
        <p:nvSpPr>
          <p:cNvPr id="3" name="Content Placeholder 2"/>
          <p:cNvSpPr>
            <a:spLocks noGrp="1"/>
          </p:cNvSpPr>
          <p:nvPr>
            <p:ph idx="4294967295"/>
          </p:nvPr>
        </p:nvSpPr>
        <p:spPr>
          <a:xfrm>
            <a:off x="0" y="2420888"/>
            <a:ext cx="9144000" cy="4351338"/>
          </a:xfrm>
        </p:spPr>
        <p:txBody>
          <a:bodyPr>
            <a:noAutofit/>
          </a:bodyPr>
          <a:lstStyle/>
          <a:p>
            <a:pPr marL="0" indent="0">
              <a:buNone/>
            </a:pPr>
            <a:r>
              <a:rPr lang="en-GB" sz="4000" b="1" dirty="0" smtClean="0"/>
              <a:t>“</a:t>
            </a:r>
            <a:r>
              <a:rPr lang="en-GB" sz="4000" b="1" dirty="0" smtClean="0">
                <a:solidFill>
                  <a:srgbClr val="FF0000"/>
                </a:solidFill>
              </a:rPr>
              <a:t>everything</a:t>
            </a:r>
            <a:r>
              <a:rPr lang="en-GB" sz="4000" b="1" dirty="0" smtClean="0"/>
              <a:t>” here includes your childhood and your family background</a:t>
            </a:r>
          </a:p>
          <a:p>
            <a:pPr marL="914400" indent="-914400">
              <a:buAutoNum type="arabicParenBoth"/>
            </a:pPr>
            <a:r>
              <a:rPr lang="en-GB" sz="4000" b="1" dirty="0" smtClean="0"/>
              <a:t>We don’t want to use recall data</a:t>
            </a:r>
          </a:p>
          <a:p>
            <a:pPr marL="914400" indent="-914400">
              <a:buAutoNum type="arabicParenBoth"/>
            </a:pPr>
            <a:r>
              <a:rPr lang="en-GB" sz="4000" b="1" dirty="0" smtClean="0"/>
              <a:t>So a lot of our work has been on </a:t>
            </a:r>
            <a:r>
              <a:rPr lang="en-GB" sz="4000" b="1" dirty="0" smtClean="0">
                <a:solidFill>
                  <a:srgbClr val="FF0000"/>
                </a:solidFill>
              </a:rPr>
              <a:t>birth cohorts</a:t>
            </a:r>
          </a:p>
          <a:p>
            <a:pPr marL="0" indent="0">
              <a:buNone/>
            </a:pPr>
            <a:endParaRPr lang="en-GB" sz="4000" b="1" dirty="0"/>
          </a:p>
        </p:txBody>
      </p:sp>
      <p:sp>
        <p:nvSpPr>
          <p:cNvPr id="2" name="Rectangle 1"/>
          <p:cNvSpPr/>
          <p:nvPr/>
        </p:nvSpPr>
        <p:spPr>
          <a:xfrm>
            <a:off x="0" y="88777"/>
            <a:ext cx="9143999" cy="1954446"/>
          </a:xfrm>
          <a:prstGeom prst="rect">
            <a:avLst/>
          </a:prstGeom>
        </p:spPr>
        <p:txBody>
          <a:bodyPr wrap="square">
            <a:spAutoFit/>
          </a:bodyPr>
          <a:lstStyle/>
          <a:p>
            <a:pPr lvl="1" algn="ctr">
              <a:lnSpc>
                <a:spcPts val="7000"/>
              </a:lnSpc>
            </a:pPr>
            <a:r>
              <a:rPr lang="en-GB" sz="8600" b="1" cap="all" dirty="0" smtClean="0">
                <a:solidFill>
                  <a:srgbClr val="002060"/>
                </a:solidFill>
              </a:rPr>
              <a:t>THE NUMBERS</a:t>
            </a:r>
            <a:br>
              <a:rPr lang="en-GB" sz="8600" b="1" cap="all" dirty="0" smtClean="0">
                <a:solidFill>
                  <a:srgbClr val="002060"/>
                </a:solidFill>
              </a:rPr>
            </a:br>
            <a:r>
              <a:rPr lang="en-GB" sz="8600" b="1" cap="all" dirty="0" smtClean="0">
                <a:solidFill>
                  <a:srgbClr val="002060"/>
                </a:solidFill>
              </a:rPr>
              <a:t>WE NEED</a:t>
            </a:r>
            <a:endParaRPr lang="en-GB" sz="8600" cap="all" dirty="0">
              <a:solidFill>
                <a:srgbClr val="002060"/>
              </a:solidFill>
            </a:endParaRPr>
          </a:p>
        </p:txBody>
      </p:sp>
    </p:spTree>
    <p:extLst>
      <p:ext uri="{BB962C8B-B14F-4D97-AF65-F5344CB8AC3E}">
        <p14:creationId xmlns:p14="http://schemas.microsoft.com/office/powerpoint/2010/main" val="126770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40</a:t>
            </a:fld>
            <a:endParaRPr lang="en-GB" smtClean="0">
              <a:solidFill>
                <a:srgbClr val="898989"/>
              </a:solidFill>
              <a:latin typeface="Calibri" pitchFamily="34" charset="0"/>
            </a:endParaRPr>
          </a:p>
        </p:txBody>
      </p:sp>
      <p:sp>
        <p:nvSpPr>
          <p:cNvPr id="6" name="ZoneTexte 5"/>
          <p:cNvSpPr txBox="1"/>
          <p:nvPr/>
        </p:nvSpPr>
        <p:spPr>
          <a:xfrm>
            <a:off x="524435" y="107577"/>
            <a:ext cx="8202706"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Unemployment: Social Comparisons</a:t>
            </a:r>
            <a:endParaRPr lang="en-GB" sz="3200" dirty="0">
              <a:latin typeface="Times New Roman" pitchFamily="18" charset="0"/>
              <a:cs typeface="Times New Roman" pitchFamily="18" charset="0"/>
            </a:endParaRPr>
          </a:p>
        </p:txBody>
      </p:sp>
      <p:sp>
        <p:nvSpPr>
          <p:cNvPr id="14" name="ZoneTexte 13"/>
          <p:cNvSpPr txBox="1"/>
          <p:nvPr/>
        </p:nvSpPr>
        <p:spPr>
          <a:xfrm>
            <a:off x="255494" y="5072319"/>
            <a:ext cx="8780929" cy="1815882"/>
          </a:xfrm>
          <a:prstGeom prst="rect">
            <a:avLst/>
          </a:prstGeom>
          <a:noFill/>
        </p:spPr>
        <p:txBody>
          <a:bodyPr wrap="square" rtlCol="0">
            <a:spAutoFit/>
          </a:bodyPr>
          <a:lstStyle/>
          <a:p>
            <a:r>
              <a:rPr lang="en-GB" sz="2800" dirty="0" smtClean="0">
                <a:latin typeface="Times"/>
                <a:ea typeface="Times New Roman"/>
                <a:cs typeface="Times New Roman"/>
              </a:rPr>
              <a:t>Others’ unemployment reduces well-being in all countries.</a:t>
            </a:r>
          </a:p>
          <a:p>
            <a:r>
              <a:rPr lang="en-GB" sz="2800" dirty="0" smtClean="0">
                <a:latin typeface="Times"/>
                <a:ea typeface="Times New Roman"/>
                <a:cs typeface="Times New Roman"/>
              </a:rPr>
              <a:t>(there is some slight evidence of a social-norm effect of others’ unemployment on those who are unemployed themselves).</a:t>
            </a:r>
            <a:endParaRPr lang="en-GB" sz="2800" dirty="0">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129398" y="1069676"/>
          <a:ext cx="8907027" cy="3666225"/>
        </p:xfrm>
        <a:graphic>
          <a:graphicData uri="http://schemas.openxmlformats.org/drawingml/2006/table">
            <a:tbl>
              <a:tblPr firstRow="1" firstCol="1" bandRow="1">
                <a:tableStyleId>{5940675A-B579-460E-94D1-54222C63F5DA}</a:tableStyleId>
              </a:tblPr>
              <a:tblGrid>
                <a:gridCol w="3110557"/>
                <a:gridCol w="1139654"/>
                <a:gridCol w="1552272"/>
                <a:gridCol w="1552272"/>
                <a:gridCol w="1552272"/>
              </a:tblGrid>
              <a:tr h="1114471">
                <a:tc>
                  <a:txBody>
                    <a:bodyPr/>
                    <a:lstStyle/>
                    <a:p>
                      <a:pPr>
                        <a:spcAft>
                          <a:spcPts val="0"/>
                        </a:spcAft>
                      </a:pPr>
                      <a:r>
                        <a:rPr lang="en-GB" sz="2800" dirty="0">
                          <a:effectLst/>
                        </a:rPr>
                        <a:t> </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effectLst/>
                        </a:rPr>
                        <a:t>Units</a:t>
                      </a:r>
                      <a:endParaRPr lang="en-GB" sz="28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a:effectLst/>
                        </a:rPr>
                        <a:t>Britain</a:t>
                      </a:r>
                      <a:endParaRPr lang="en-GB"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a:effectLst/>
                        </a:rPr>
                        <a:t>Germany</a:t>
                      </a:r>
                      <a:endParaRPr lang="en-GB" sz="2800" b="1">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effectLst/>
                        </a:rPr>
                        <a:t>Australia</a:t>
                      </a:r>
                      <a:endParaRPr lang="en-GB" sz="28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1437283">
                <a:tc>
                  <a:txBody>
                    <a:bodyPr/>
                    <a:lstStyle/>
                    <a:p>
                      <a:pPr>
                        <a:spcAft>
                          <a:spcPts val="0"/>
                        </a:spcAft>
                      </a:pPr>
                      <a:r>
                        <a:rPr lang="en-GB" sz="2800" b="1" dirty="0">
                          <a:effectLst/>
                        </a:rPr>
                        <a:t>Regional unemployment rate</a:t>
                      </a:r>
                      <a:endParaRPr lang="en-GB" sz="28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ctr">
                        <a:spcAft>
                          <a:spcPts val="0"/>
                        </a:spcAft>
                      </a:pPr>
                      <a:r>
                        <a:rPr lang="en-GB" sz="2800" dirty="0">
                          <a:effectLst/>
                        </a:rPr>
                        <a:t>0-1</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ctr">
                        <a:spcAft>
                          <a:spcPts val="0"/>
                        </a:spcAft>
                      </a:pPr>
                      <a:r>
                        <a:rPr lang="en-GB" sz="2800" b="1" dirty="0">
                          <a:effectLst/>
                        </a:rPr>
                        <a:t>-</a:t>
                      </a:r>
                      <a:r>
                        <a:rPr lang="en-GB" sz="2800" b="1" dirty="0" smtClean="0">
                          <a:effectLst/>
                        </a:rPr>
                        <a:t>1.33 </a:t>
                      </a:r>
                      <a:r>
                        <a:rPr lang="en-GB" sz="2800" dirty="0">
                          <a:effectLst/>
                        </a:rPr>
                        <a:t>(.56)</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ctr">
                        <a:spcAft>
                          <a:spcPts val="0"/>
                        </a:spcAft>
                      </a:pPr>
                      <a:r>
                        <a:rPr lang="en-GB" sz="2800" b="1" dirty="0">
                          <a:effectLst/>
                        </a:rPr>
                        <a:t>-</a:t>
                      </a:r>
                      <a:r>
                        <a:rPr lang="en-GB" sz="2800" b="1" dirty="0" smtClean="0">
                          <a:effectLst/>
                        </a:rPr>
                        <a:t>1.64 </a:t>
                      </a:r>
                      <a:r>
                        <a:rPr lang="en-GB" sz="2800" dirty="0">
                          <a:effectLst/>
                        </a:rPr>
                        <a:t>(.36)</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ctr">
                        <a:spcAft>
                          <a:spcPts val="0"/>
                        </a:spcAft>
                      </a:pPr>
                      <a:r>
                        <a:rPr lang="en-GB" sz="2800" b="1" dirty="0">
                          <a:effectLst/>
                        </a:rPr>
                        <a:t>-</a:t>
                      </a:r>
                      <a:r>
                        <a:rPr lang="en-GB" sz="2800" b="1" dirty="0" smtClean="0">
                          <a:effectLst/>
                        </a:rPr>
                        <a:t>0.38 </a:t>
                      </a:r>
                      <a:r>
                        <a:rPr lang="en-GB" sz="2800" dirty="0">
                          <a:effectLst/>
                        </a:rPr>
                        <a:t>(.42)</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r>
              <a:tr h="1114471">
                <a:tc>
                  <a:txBody>
                    <a:bodyPr/>
                    <a:lstStyle/>
                    <a:p>
                      <a:pPr>
                        <a:spcAft>
                          <a:spcPts val="0"/>
                        </a:spcAft>
                      </a:pPr>
                      <a:r>
                        <a:rPr lang="en-GB" sz="2800" b="1" dirty="0">
                          <a:effectLst/>
                        </a:rPr>
                        <a:t>Own unemployment</a:t>
                      </a:r>
                      <a:endParaRPr lang="en-GB" sz="28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ctr">
                        <a:spcAft>
                          <a:spcPts val="0"/>
                        </a:spcAft>
                      </a:pPr>
                      <a:r>
                        <a:rPr lang="en-GB" sz="2800" dirty="0" smtClean="0">
                          <a:effectLst/>
                        </a:rPr>
                        <a:t>(1,0)</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ctr">
                        <a:spcAft>
                          <a:spcPts val="0"/>
                        </a:spcAft>
                      </a:pPr>
                      <a:r>
                        <a:rPr lang="en-GB" sz="2800" b="1" dirty="0">
                          <a:effectLst/>
                        </a:rPr>
                        <a:t>-</a:t>
                      </a:r>
                      <a:r>
                        <a:rPr lang="en-GB" sz="2800" b="1" dirty="0" smtClean="0">
                          <a:effectLst/>
                        </a:rPr>
                        <a:t>0.70 </a:t>
                      </a:r>
                      <a:r>
                        <a:rPr lang="en-GB" sz="2800" dirty="0">
                          <a:effectLst/>
                        </a:rPr>
                        <a:t>(.</a:t>
                      </a:r>
                      <a:r>
                        <a:rPr lang="en-GB" sz="2800" dirty="0" smtClean="0">
                          <a:effectLst/>
                        </a:rPr>
                        <a:t>04)</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ctr">
                        <a:spcAft>
                          <a:spcPts val="0"/>
                        </a:spcAft>
                      </a:pPr>
                      <a:r>
                        <a:rPr lang="en-GB" sz="2800" b="1" dirty="0">
                          <a:effectLst/>
                        </a:rPr>
                        <a:t>-</a:t>
                      </a:r>
                      <a:r>
                        <a:rPr lang="en-GB" sz="2800" b="1" dirty="0" smtClean="0">
                          <a:effectLst/>
                        </a:rPr>
                        <a:t>0.99 </a:t>
                      </a:r>
                      <a:r>
                        <a:rPr lang="en-GB" sz="2800" dirty="0">
                          <a:effectLst/>
                        </a:rPr>
                        <a:t>(.</a:t>
                      </a:r>
                      <a:r>
                        <a:rPr lang="en-GB" sz="2800" dirty="0" smtClean="0">
                          <a:effectLst/>
                        </a:rPr>
                        <a:t>03)</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ctr">
                        <a:spcAft>
                          <a:spcPts val="0"/>
                        </a:spcAft>
                      </a:pPr>
                      <a:r>
                        <a:rPr lang="en-GB" sz="2800" b="1" dirty="0">
                          <a:effectLst/>
                        </a:rPr>
                        <a:t>-</a:t>
                      </a:r>
                      <a:r>
                        <a:rPr lang="en-GB" sz="2800" b="1" dirty="0" smtClean="0">
                          <a:effectLst/>
                        </a:rPr>
                        <a:t>0.31 </a:t>
                      </a:r>
                      <a:r>
                        <a:rPr lang="en-GB" sz="2800" dirty="0" smtClean="0">
                          <a:effectLst/>
                        </a:rPr>
                        <a:t>(.03)</a:t>
                      </a:r>
                      <a:endParaRPr lang="en-GB" sz="2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407074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41</a:t>
            </a:fld>
            <a:endParaRPr lang="en-GB" smtClean="0">
              <a:solidFill>
                <a:srgbClr val="898989"/>
              </a:solidFill>
              <a:latin typeface="Calibri" pitchFamily="34" charset="0"/>
            </a:endParaRPr>
          </a:p>
        </p:txBody>
      </p:sp>
      <p:sp>
        <p:nvSpPr>
          <p:cNvPr id="6" name="ZoneTexte 5"/>
          <p:cNvSpPr txBox="1"/>
          <p:nvPr/>
        </p:nvSpPr>
        <p:spPr>
          <a:xfrm>
            <a:off x="524435" y="107577"/>
            <a:ext cx="8202706"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Unemployment: Adaptation</a:t>
            </a:r>
            <a:endParaRPr lang="en-GB" sz="3200" dirty="0">
              <a:latin typeface="Times New Roman" pitchFamily="18" charset="0"/>
              <a:cs typeface="Times New Roman" pitchFamily="18" charset="0"/>
            </a:endParaRPr>
          </a:p>
        </p:txBody>
      </p:sp>
      <p:sp>
        <p:nvSpPr>
          <p:cNvPr id="14" name="ZoneTexte 13"/>
          <p:cNvSpPr txBox="1"/>
          <p:nvPr/>
        </p:nvSpPr>
        <p:spPr>
          <a:xfrm>
            <a:off x="255494" y="6243042"/>
            <a:ext cx="8780929" cy="523220"/>
          </a:xfrm>
          <a:prstGeom prst="rect">
            <a:avLst/>
          </a:prstGeom>
          <a:noFill/>
        </p:spPr>
        <p:txBody>
          <a:bodyPr wrap="square" rtlCol="0">
            <a:spAutoFit/>
          </a:bodyPr>
          <a:lstStyle/>
          <a:p>
            <a:r>
              <a:rPr lang="en-GB" sz="2800" dirty="0" smtClean="0">
                <a:latin typeface="Times New Roman" pitchFamily="18" charset="0"/>
                <a:cs typeface="Times New Roman" pitchFamily="18" charset="0"/>
              </a:rPr>
              <a:t>Little adaptation to unemployment</a:t>
            </a:r>
            <a:endParaRPr lang="en-GB" sz="28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45" y="692352"/>
            <a:ext cx="7837425" cy="5693510"/>
          </a:xfrm>
          <a:prstGeom prst="rect">
            <a:avLst/>
          </a:prstGeom>
        </p:spPr>
      </p:pic>
    </p:spTree>
    <p:extLst>
      <p:ext uri="{BB962C8B-B14F-4D97-AF65-F5344CB8AC3E}">
        <p14:creationId xmlns:p14="http://schemas.microsoft.com/office/powerpoint/2010/main" val="3479871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42</a:t>
            </a:fld>
            <a:endParaRPr lang="en-GB" dirty="0" smtClean="0">
              <a:solidFill>
                <a:srgbClr val="898989"/>
              </a:solidFill>
              <a:latin typeface="Calibri" pitchFamily="34" charset="0"/>
            </a:endParaRPr>
          </a:p>
        </p:txBody>
      </p:sp>
      <p:sp>
        <p:nvSpPr>
          <p:cNvPr id="6" name="ZoneTexte 5"/>
          <p:cNvSpPr txBox="1"/>
          <p:nvPr/>
        </p:nvSpPr>
        <p:spPr>
          <a:xfrm>
            <a:off x="335752" y="107577"/>
            <a:ext cx="8619565"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Being with a partner and Life Satisfaction: 3 Panels</a:t>
            </a:r>
            <a:endParaRPr lang="en-GB" sz="3200" dirty="0">
              <a:latin typeface="Times New Roman" pitchFamily="18" charset="0"/>
              <a:cs typeface="Times New Roman" pitchFamily="18" charset="0"/>
            </a:endParaRPr>
          </a:p>
        </p:txBody>
      </p:sp>
      <p:graphicFrame>
        <p:nvGraphicFramePr>
          <p:cNvPr id="7" name="Chart 6"/>
          <p:cNvGraphicFramePr>
            <a:graphicFrameLocks/>
          </p:cNvGraphicFramePr>
          <p:nvPr>
            <p:extLst/>
          </p:nvPr>
        </p:nvGraphicFramePr>
        <p:xfrm>
          <a:off x="622472" y="995573"/>
          <a:ext cx="7742930" cy="5543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066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43</a:t>
            </a:fld>
            <a:endParaRPr lang="en-GB" dirty="0" smtClean="0">
              <a:solidFill>
                <a:srgbClr val="898989"/>
              </a:solidFill>
              <a:latin typeface="Calibri" pitchFamily="34" charset="0"/>
            </a:endParaRPr>
          </a:p>
        </p:txBody>
      </p:sp>
      <p:sp>
        <p:nvSpPr>
          <p:cNvPr id="6" name="ZoneTexte 5"/>
          <p:cNvSpPr txBox="1"/>
          <p:nvPr/>
        </p:nvSpPr>
        <p:spPr>
          <a:xfrm>
            <a:off x="335752" y="107577"/>
            <a:ext cx="8619565"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Having children and Life Satisfaction: 3 Panels</a:t>
            </a:r>
            <a:endParaRPr lang="en-GB" sz="3200" dirty="0">
              <a:latin typeface="Times New Roman" pitchFamily="18" charset="0"/>
              <a:cs typeface="Times New Roman" pitchFamily="18" charset="0"/>
            </a:endParaRPr>
          </a:p>
        </p:txBody>
      </p:sp>
      <p:graphicFrame>
        <p:nvGraphicFramePr>
          <p:cNvPr id="5" name="Chart 4"/>
          <p:cNvGraphicFramePr>
            <a:graphicFrameLocks/>
          </p:cNvGraphicFramePr>
          <p:nvPr>
            <p:extLst/>
          </p:nvPr>
        </p:nvGraphicFramePr>
        <p:xfrm>
          <a:off x="531937" y="977467"/>
          <a:ext cx="7983413" cy="5541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7812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23" y="111629"/>
            <a:ext cx="7886700" cy="567381"/>
          </a:xfrm>
        </p:spPr>
        <p:txBody>
          <a:bodyPr>
            <a:normAutofit fontScale="90000"/>
          </a:bodyPr>
          <a:lstStyle/>
          <a:p>
            <a:pPr algn="ctr"/>
            <a:r>
              <a:rPr lang="en-GB" sz="3200" dirty="0" smtClean="0">
                <a:latin typeface="Times New Roman" panose="02020603050405020304" pitchFamily="18" charset="0"/>
                <a:cs typeface="Times New Roman" panose="02020603050405020304" pitchFamily="18" charset="0"/>
              </a:rPr>
              <a:t>Partnership: Adaptation</a:t>
            </a:r>
            <a:endParaRPr lang="en-GB" sz="3200" dirty="0">
              <a:latin typeface="Times New Roman" panose="02020603050405020304" pitchFamily="18" charset="0"/>
              <a:cs typeface="Times New Roman" panose="02020603050405020304" pitchFamily="18" charset="0"/>
            </a:endParaRPr>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44</a:t>
            </a:fld>
            <a:endParaRPr lang="en-GB" smtClean="0">
              <a:solidFill>
                <a:srgbClr val="898989"/>
              </a:solidFill>
              <a:latin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22" y="635461"/>
            <a:ext cx="8565662" cy="6222539"/>
          </a:xfrm>
          <a:prstGeom prst="rect">
            <a:avLst/>
          </a:prstGeom>
        </p:spPr>
      </p:pic>
    </p:spTree>
    <p:extLst>
      <p:ext uri="{BB962C8B-B14F-4D97-AF65-F5344CB8AC3E}">
        <p14:creationId xmlns:p14="http://schemas.microsoft.com/office/powerpoint/2010/main" val="272431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45</a:t>
            </a:fld>
            <a:endParaRPr lang="en-GB" smtClean="0">
              <a:solidFill>
                <a:srgbClr val="898989"/>
              </a:solidFill>
              <a:latin typeface="Calibri" pitchFamily="34" charset="0"/>
            </a:endParaRPr>
          </a:p>
        </p:txBody>
      </p:sp>
      <p:sp>
        <p:nvSpPr>
          <p:cNvPr id="4" name="Title 1"/>
          <p:cNvSpPr>
            <a:spLocks noGrp="1"/>
          </p:cNvSpPr>
          <p:nvPr>
            <p:ph type="title"/>
          </p:nvPr>
        </p:nvSpPr>
        <p:spPr>
          <a:xfrm>
            <a:off x="556223" y="111629"/>
            <a:ext cx="7886700" cy="567381"/>
          </a:xfrm>
        </p:spPr>
        <p:txBody>
          <a:bodyPr>
            <a:normAutofit fontScale="90000"/>
          </a:bodyPr>
          <a:lstStyle/>
          <a:p>
            <a:r>
              <a:rPr lang="en-GB" sz="3200" dirty="0" smtClean="0">
                <a:latin typeface="Times New Roman" panose="02020603050405020304" pitchFamily="18" charset="0"/>
                <a:cs typeface="Times New Roman" panose="02020603050405020304" pitchFamily="18" charset="0"/>
              </a:rPr>
              <a:t>Separation: Adaptation</a:t>
            </a:r>
            <a:endParaRPr lang="en-GB"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65" y="633439"/>
            <a:ext cx="8568445" cy="6224561"/>
          </a:xfrm>
          <a:prstGeom prst="rect">
            <a:avLst/>
          </a:prstGeom>
        </p:spPr>
      </p:pic>
    </p:spTree>
    <p:extLst>
      <p:ext uri="{BB962C8B-B14F-4D97-AF65-F5344CB8AC3E}">
        <p14:creationId xmlns:p14="http://schemas.microsoft.com/office/powerpoint/2010/main" val="3878388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46</a:t>
            </a:fld>
            <a:endParaRPr lang="en-GB" smtClean="0">
              <a:solidFill>
                <a:srgbClr val="898989"/>
              </a:solidFill>
              <a:latin typeface="Calibri" pitchFamily="34" charset="0"/>
            </a:endParaRPr>
          </a:p>
        </p:txBody>
      </p:sp>
      <p:sp>
        <p:nvSpPr>
          <p:cNvPr id="5" name="Title 1"/>
          <p:cNvSpPr>
            <a:spLocks noGrp="1"/>
          </p:cNvSpPr>
          <p:nvPr>
            <p:ph type="title"/>
          </p:nvPr>
        </p:nvSpPr>
        <p:spPr>
          <a:xfrm>
            <a:off x="556223" y="111629"/>
            <a:ext cx="7886700" cy="567381"/>
          </a:xfrm>
        </p:spPr>
        <p:txBody>
          <a:bodyPr>
            <a:normAutofit fontScale="90000"/>
          </a:bodyPr>
          <a:lstStyle/>
          <a:p>
            <a:r>
              <a:rPr lang="en-GB" sz="3200" dirty="0" smtClean="0">
                <a:latin typeface="Times New Roman" panose="02020603050405020304" pitchFamily="18" charset="0"/>
                <a:cs typeface="Times New Roman" panose="02020603050405020304" pitchFamily="18" charset="0"/>
              </a:rPr>
              <a:t>Widowhood: Adaptation</a:t>
            </a:r>
            <a:endParaRPr lang="en-GB"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99" y="664215"/>
            <a:ext cx="8338148" cy="6057261"/>
          </a:xfrm>
          <a:prstGeom prst="rect">
            <a:avLst/>
          </a:prstGeom>
        </p:spPr>
      </p:pic>
    </p:spTree>
    <p:extLst>
      <p:ext uri="{BB962C8B-B14F-4D97-AF65-F5344CB8AC3E}">
        <p14:creationId xmlns:p14="http://schemas.microsoft.com/office/powerpoint/2010/main" val="905140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47</a:t>
            </a:fld>
            <a:endParaRPr lang="en-GB" smtClean="0">
              <a:solidFill>
                <a:srgbClr val="898989"/>
              </a:solidFill>
              <a:latin typeface="Calibri" pitchFamily="34" charset="0"/>
            </a:endParaRPr>
          </a:p>
        </p:txBody>
      </p:sp>
      <p:sp>
        <p:nvSpPr>
          <p:cNvPr id="5" name="Title 1"/>
          <p:cNvSpPr>
            <a:spLocks noGrp="1"/>
          </p:cNvSpPr>
          <p:nvPr>
            <p:ph type="title"/>
          </p:nvPr>
        </p:nvSpPr>
        <p:spPr>
          <a:xfrm>
            <a:off x="556223" y="111629"/>
            <a:ext cx="7886700" cy="567381"/>
          </a:xfrm>
        </p:spPr>
        <p:txBody>
          <a:bodyPr>
            <a:normAutofit fontScale="90000"/>
          </a:bodyPr>
          <a:lstStyle/>
          <a:p>
            <a:r>
              <a:rPr lang="en-GB" sz="3200" dirty="0" smtClean="0">
                <a:latin typeface="Times New Roman" panose="02020603050405020304" pitchFamily="18" charset="0"/>
                <a:cs typeface="Times New Roman" panose="02020603050405020304" pitchFamily="18" charset="0"/>
              </a:rPr>
              <a:t>Parenthood: Adaptation</a:t>
            </a:r>
            <a:endParaRPr lang="en-GB"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73" y="679010"/>
            <a:ext cx="8247707" cy="5991560"/>
          </a:xfrm>
          <a:prstGeom prst="rect">
            <a:avLst/>
          </a:prstGeom>
        </p:spPr>
      </p:pic>
    </p:spTree>
    <p:extLst>
      <p:ext uri="{BB962C8B-B14F-4D97-AF65-F5344CB8AC3E}">
        <p14:creationId xmlns:p14="http://schemas.microsoft.com/office/powerpoint/2010/main" val="1566852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48</a:t>
            </a:fld>
            <a:endParaRPr lang="en-GB" smtClean="0">
              <a:solidFill>
                <a:srgbClr val="898989"/>
              </a:solidFill>
              <a:latin typeface="Calibri" pitchFamily="34" charset="0"/>
            </a:endParaRPr>
          </a:p>
        </p:txBody>
      </p:sp>
      <p:sp>
        <p:nvSpPr>
          <p:cNvPr id="6" name="ZoneTexte 5"/>
          <p:cNvSpPr txBox="1"/>
          <p:nvPr/>
        </p:nvSpPr>
        <p:spPr>
          <a:xfrm>
            <a:off x="323528" y="107577"/>
            <a:ext cx="8512061" cy="1107996"/>
          </a:xfrm>
          <a:prstGeom prst="rect">
            <a:avLst/>
          </a:prstGeom>
          <a:noFill/>
        </p:spPr>
        <p:txBody>
          <a:bodyPr wrap="square" rtlCol="0">
            <a:spAutoFit/>
          </a:bodyPr>
          <a:lstStyle/>
          <a:p>
            <a:pPr algn="ctr"/>
            <a:r>
              <a:rPr lang="en-US" sz="6600" b="1" cap="all" dirty="0" smtClean="0">
                <a:solidFill>
                  <a:schemeClr val="accent5">
                    <a:lumMod val="50000"/>
                  </a:schemeClr>
                </a:solidFill>
                <a:latin typeface="+mn-lt"/>
                <a:ea typeface="+mj-ea"/>
                <a:cs typeface="+mj-cs"/>
              </a:rPr>
              <a:t>National culture</a:t>
            </a:r>
            <a:endParaRPr lang="en-GB" sz="6600" b="1" cap="all" dirty="0">
              <a:solidFill>
                <a:schemeClr val="accent5">
                  <a:lumMod val="50000"/>
                </a:schemeClr>
              </a:solidFill>
              <a:latin typeface="+mn-lt"/>
              <a:ea typeface="+mj-ea"/>
              <a:cs typeface="+mj-cs"/>
            </a:endParaRPr>
          </a:p>
        </p:txBody>
      </p:sp>
      <p:sp>
        <p:nvSpPr>
          <p:cNvPr id="9" name="ZoneTexte 8"/>
          <p:cNvSpPr txBox="1"/>
          <p:nvPr/>
        </p:nvSpPr>
        <p:spPr>
          <a:xfrm>
            <a:off x="564776" y="1429700"/>
            <a:ext cx="8187338" cy="4401205"/>
          </a:xfrm>
          <a:prstGeom prst="rect">
            <a:avLst/>
          </a:prstGeom>
          <a:noFill/>
        </p:spPr>
        <p:txBody>
          <a:bodyPr wrap="square" rtlCol="0">
            <a:spAutoFit/>
          </a:bodyPr>
          <a:lstStyle/>
          <a:p>
            <a:r>
              <a:rPr lang="en-US" sz="4000" dirty="0" smtClean="0">
                <a:latin typeface="Times New Roman" pitchFamily="18" charset="0"/>
                <a:cs typeface="Times New Roman" pitchFamily="18" charset="0"/>
              </a:rPr>
              <a:t>The analysis of data from </a:t>
            </a:r>
            <a:r>
              <a:rPr lang="en-US" sz="4000" dirty="0" smtClean="0">
                <a:solidFill>
                  <a:srgbClr val="FF0000"/>
                </a:solidFill>
                <a:latin typeface="Times New Roman" pitchFamily="18" charset="0"/>
                <a:cs typeface="Times New Roman" pitchFamily="18" charset="0"/>
              </a:rPr>
              <a:t>one country </a:t>
            </a:r>
            <a:r>
              <a:rPr lang="en-US" sz="4000" dirty="0" smtClean="0">
                <a:latin typeface="Times New Roman" pitchFamily="18" charset="0"/>
                <a:cs typeface="Times New Roman" pitchFamily="18" charset="0"/>
              </a:rPr>
              <a:t>cannot identify any </a:t>
            </a:r>
            <a:r>
              <a:rPr lang="en-US" sz="4000" dirty="0" smtClean="0">
                <a:solidFill>
                  <a:srgbClr val="FF0000"/>
                </a:solidFill>
                <a:latin typeface="Times New Roman" pitchFamily="18" charset="0"/>
                <a:cs typeface="Times New Roman" pitchFamily="18" charset="0"/>
              </a:rPr>
              <a:t>national culture </a:t>
            </a:r>
            <a:r>
              <a:rPr lang="en-US" sz="4000" dirty="0" smtClean="0">
                <a:latin typeface="Times New Roman" pitchFamily="18" charset="0"/>
                <a:cs typeface="Times New Roman" pitchFamily="18" charset="0"/>
              </a:rPr>
              <a:t>effect on well-being (as everyone is exposed to it).</a:t>
            </a:r>
          </a:p>
          <a:p>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We need to compare across countries, using Gallup or WVS</a:t>
            </a: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3701787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76944"/>
            <a:ext cx="2057400" cy="365125"/>
          </a:xfrm>
        </p:spPr>
        <p:txBody>
          <a:bodyPr/>
          <a:lstStyle/>
          <a:p>
            <a:fld id="{CC2CE4B0-51D8-43C0-A29B-594C22D26662}" type="slidenum">
              <a:rPr lang="en-GB" smtClean="0"/>
              <a:t>49</a:t>
            </a:fld>
            <a:endParaRPr lang="en-GB"/>
          </a:p>
        </p:txBody>
      </p:sp>
      <p:graphicFrame>
        <p:nvGraphicFramePr>
          <p:cNvPr id="3" name="Chart 2"/>
          <p:cNvGraphicFramePr/>
          <p:nvPr>
            <p:extLst/>
          </p:nvPr>
        </p:nvGraphicFramePr>
        <p:xfrm>
          <a:off x="156172" y="1744390"/>
          <a:ext cx="7632159" cy="349343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0"/>
            <a:ext cx="9144000" cy="1172437"/>
          </a:xfrm>
          <a:prstGeom prst="rect">
            <a:avLst/>
          </a:prstGeom>
        </p:spPr>
        <p:txBody>
          <a:bodyPr wrap="square">
            <a:spAutoFit/>
          </a:bodyPr>
          <a:lstStyle/>
          <a:p>
            <a:pPr algn="ctr">
              <a:lnSpc>
                <a:spcPts val="4300"/>
              </a:lnSpc>
              <a:spcAft>
                <a:spcPts val="0"/>
              </a:spcAft>
            </a:pPr>
            <a:r>
              <a:rPr lang="en-GB" sz="3400" b="1" cap="all" dirty="0">
                <a:solidFill>
                  <a:schemeClr val="accent5">
                    <a:lumMod val="50000"/>
                  </a:schemeClr>
                </a:solidFill>
                <a:ea typeface="Calibri" panose="020F0502020204030204" pitchFamily="34" charset="0"/>
              </a:rPr>
              <a:t>How is national life-satisfaction predicted by different national variables?</a:t>
            </a:r>
            <a:endParaRPr lang="en-GB" sz="3400" b="1" cap="all" dirty="0">
              <a:solidFill>
                <a:schemeClr val="accent5">
                  <a:lumMod val="50000"/>
                </a:schemeClr>
              </a:solidFill>
              <a:effectLst/>
              <a:ea typeface="Calibri" panose="020F0502020204030204" pitchFamily="34" charset="0"/>
            </a:endParaRPr>
          </a:p>
        </p:txBody>
      </p:sp>
      <p:graphicFrame>
        <p:nvGraphicFramePr>
          <p:cNvPr id="6" name="Table 5"/>
          <p:cNvGraphicFramePr>
            <a:graphicFrameLocks noGrp="1"/>
          </p:cNvGraphicFramePr>
          <p:nvPr>
            <p:extLst/>
          </p:nvPr>
        </p:nvGraphicFramePr>
        <p:xfrm>
          <a:off x="7672264" y="1172437"/>
          <a:ext cx="942234" cy="3585337"/>
        </p:xfrm>
        <a:graphic>
          <a:graphicData uri="http://schemas.openxmlformats.org/drawingml/2006/table">
            <a:tbl>
              <a:tblPr firstRow="1" firstCol="1" bandRow="1">
                <a:tableStyleId>{5C22544A-7EE6-4342-B048-85BDC9FD1C3A}</a:tableStyleId>
              </a:tblPr>
              <a:tblGrid>
                <a:gridCol w="942234"/>
              </a:tblGrid>
              <a:tr h="447463">
                <a:tc>
                  <a:txBody>
                    <a:bodyPr/>
                    <a:lstStyle/>
                    <a:p>
                      <a:pPr algn="ctr">
                        <a:lnSpc>
                          <a:spcPct val="115000"/>
                        </a:lnSpc>
                        <a:spcAft>
                          <a:spcPts val="0"/>
                        </a:spcAft>
                      </a:pPr>
                      <a:r>
                        <a:rPr lang="en-US" sz="2100" b="1" dirty="0">
                          <a:solidFill>
                            <a:schemeClr val="tx1"/>
                          </a:solidFill>
                          <a:effectLst/>
                        </a:rPr>
                        <a:t>β</a:t>
                      </a:r>
                      <a:endParaRPr lang="en-GB" sz="2100" b="1" dirty="0">
                        <a:solidFill>
                          <a:schemeClr val="tx1"/>
                        </a:solidFill>
                        <a:effectLst/>
                        <a:latin typeface="Times New Roman" panose="02020603050405020304" pitchFamily="18" charset="0"/>
                        <a:ea typeface="Calibri" panose="020F0502020204030204" pitchFamily="34" charset="0"/>
                      </a:endParaRPr>
                    </a:p>
                  </a:txBody>
                  <a:tcPr marL="68580" marR="68580" marT="53975" marB="9017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7463">
                <a:tc>
                  <a:txBody>
                    <a:bodyPr/>
                    <a:lstStyle/>
                    <a:p>
                      <a:pPr algn="ctr">
                        <a:lnSpc>
                          <a:spcPct val="115000"/>
                        </a:lnSpc>
                        <a:spcAft>
                          <a:spcPts val="0"/>
                        </a:spcAft>
                      </a:pPr>
                      <a:r>
                        <a:rPr lang="en-GB" sz="2100" b="1" dirty="0">
                          <a:solidFill>
                            <a:schemeClr val="tx1"/>
                          </a:solidFill>
                          <a:effectLst/>
                        </a:rPr>
                        <a:t>0.11</a:t>
                      </a:r>
                      <a:endParaRPr lang="en-GB" sz="2100" b="1" dirty="0">
                        <a:solidFill>
                          <a:schemeClr val="tx1"/>
                        </a:solidFill>
                        <a:effectLst/>
                        <a:latin typeface="Times New Roman" panose="02020603050405020304" pitchFamily="18" charset="0"/>
                        <a:ea typeface="Calibri" panose="020F0502020204030204" pitchFamily="34" charset="0"/>
                      </a:endParaRPr>
                    </a:p>
                  </a:txBody>
                  <a:tcPr marL="68580" marR="68580" marT="53975" marB="9017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47463">
                <a:tc>
                  <a:txBody>
                    <a:bodyPr/>
                    <a:lstStyle/>
                    <a:p>
                      <a:pPr algn="ctr">
                        <a:lnSpc>
                          <a:spcPct val="115000"/>
                        </a:lnSpc>
                        <a:spcAft>
                          <a:spcPts val="0"/>
                        </a:spcAft>
                      </a:pPr>
                      <a:r>
                        <a:rPr lang="en-GB" sz="2100" b="1" dirty="0">
                          <a:solidFill>
                            <a:schemeClr val="tx1"/>
                          </a:solidFill>
                          <a:effectLst/>
                        </a:rPr>
                        <a:t>0.07</a:t>
                      </a:r>
                      <a:endParaRPr lang="en-GB" sz="2100" b="1" dirty="0">
                        <a:solidFill>
                          <a:schemeClr val="tx1"/>
                        </a:solidFill>
                        <a:effectLst/>
                        <a:latin typeface="Times New Roman" panose="02020603050405020304" pitchFamily="18" charset="0"/>
                        <a:ea typeface="Calibri" panose="020F0502020204030204" pitchFamily="34" charset="0"/>
                      </a:endParaRPr>
                    </a:p>
                  </a:txBody>
                  <a:tcPr marL="68580" marR="68580" marT="53975" marB="9017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7463">
                <a:tc>
                  <a:txBody>
                    <a:bodyPr/>
                    <a:lstStyle/>
                    <a:p>
                      <a:pPr algn="ctr">
                        <a:lnSpc>
                          <a:spcPct val="115000"/>
                        </a:lnSpc>
                        <a:spcAft>
                          <a:spcPts val="0"/>
                        </a:spcAft>
                      </a:pPr>
                      <a:r>
                        <a:rPr lang="en-GB" sz="2100" b="1" dirty="0">
                          <a:solidFill>
                            <a:schemeClr val="tx1"/>
                          </a:solidFill>
                          <a:effectLst/>
                        </a:rPr>
                        <a:t>0.20</a:t>
                      </a:r>
                      <a:endParaRPr lang="en-GB" sz="2100" b="1" dirty="0">
                        <a:solidFill>
                          <a:schemeClr val="tx1"/>
                        </a:solidFill>
                        <a:effectLst/>
                        <a:latin typeface="Times New Roman" panose="02020603050405020304" pitchFamily="18" charset="0"/>
                        <a:ea typeface="Calibri" panose="020F0502020204030204" pitchFamily="34" charset="0"/>
                      </a:endParaRPr>
                    </a:p>
                  </a:txBody>
                  <a:tcPr marL="68580" marR="68580" marT="53975" marB="9017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7463">
                <a:tc>
                  <a:txBody>
                    <a:bodyPr/>
                    <a:lstStyle/>
                    <a:p>
                      <a:pPr algn="ctr">
                        <a:lnSpc>
                          <a:spcPct val="115000"/>
                        </a:lnSpc>
                        <a:spcAft>
                          <a:spcPts val="0"/>
                        </a:spcAft>
                      </a:pPr>
                      <a:r>
                        <a:rPr lang="en-GB" sz="2100" b="1">
                          <a:solidFill>
                            <a:schemeClr val="tx1"/>
                          </a:solidFill>
                          <a:effectLst/>
                        </a:rPr>
                        <a:t>0.18</a:t>
                      </a:r>
                      <a:endParaRPr lang="en-GB" sz="2100" b="1">
                        <a:solidFill>
                          <a:schemeClr val="tx1"/>
                        </a:solidFill>
                        <a:effectLst/>
                        <a:latin typeface="Times New Roman" panose="02020603050405020304" pitchFamily="18" charset="0"/>
                        <a:ea typeface="Calibri" panose="020F0502020204030204" pitchFamily="34" charset="0"/>
                      </a:endParaRPr>
                    </a:p>
                  </a:txBody>
                  <a:tcPr marL="68580" marR="68580" marT="53975" marB="9017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7463">
                <a:tc>
                  <a:txBody>
                    <a:bodyPr/>
                    <a:lstStyle/>
                    <a:p>
                      <a:pPr algn="ctr">
                        <a:lnSpc>
                          <a:spcPct val="115000"/>
                        </a:lnSpc>
                        <a:spcAft>
                          <a:spcPts val="0"/>
                        </a:spcAft>
                      </a:pPr>
                      <a:r>
                        <a:rPr lang="en-GB" sz="2100" b="1" dirty="0">
                          <a:solidFill>
                            <a:schemeClr val="tx1"/>
                          </a:solidFill>
                          <a:effectLst/>
                        </a:rPr>
                        <a:t>0.38</a:t>
                      </a:r>
                      <a:endParaRPr lang="en-GB" sz="2100" b="1" dirty="0">
                        <a:solidFill>
                          <a:schemeClr val="tx1"/>
                        </a:solidFill>
                        <a:effectLst/>
                        <a:latin typeface="Times New Roman" panose="02020603050405020304" pitchFamily="18" charset="0"/>
                        <a:ea typeface="Calibri" panose="020F0502020204030204" pitchFamily="34" charset="0"/>
                      </a:endParaRPr>
                    </a:p>
                  </a:txBody>
                  <a:tcPr marL="68580" marR="68580" marT="53975" marB="9017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7463">
                <a:tc>
                  <a:txBody>
                    <a:bodyPr/>
                    <a:lstStyle/>
                    <a:p>
                      <a:pPr algn="ctr">
                        <a:lnSpc>
                          <a:spcPct val="115000"/>
                        </a:lnSpc>
                        <a:spcAft>
                          <a:spcPts val="0"/>
                        </a:spcAft>
                      </a:pPr>
                      <a:r>
                        <a:rPr lang="en-GB" sz="2100" b="1" dirty="0">
                          <a:solidFill>
                            <a:schemeClr val="tx1"/>
                          </a:solidFill>
                          <a:effectLst/>
                        </a:rPr>
                        <a:t>0.24</a:t>
                      </a:r>
                      <a:endParaRPr lang="en-GB" sz="2100" b="1" dirty="0">
                        <a:solidFill>
                          <a:schemeClr val="tx1"/>
                        </a:solidFill>
                        <a:effectLst/>
                        <a:latin typeface="Times New Roman" panose="02020603050405020304" pitchFamily="18" charset="0"/>
                        <a:ea typeface="Calibri" panose="020F0502020204030204" pitchFamily="34" charset="0"/>
                      </a:endParaRPr>
                    </a:p>
                  </a:txBody>
                  <a:tcPr marL="68580" marR="68580" marT="53975" marB="9017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Rectangle 1"/>
          <p:cNvSpPr>
            <a:spLocks noChangeArrowheads="1"/>
          </p:cNvSpPr>
          <p:nvPr/>
        </p:nvSpPr>
        <p:spPr bwMode="auto">
          <a:xfrm>
            <a:off x="4125913" y="24013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b="1"/>
          </a:p>
        </p:txBody>
      </p:sp>
    </p:spTree>
    <p:extLst>
      <p:ext uri="{BB962C8B-B14F-4D97-AF65-F5344CB8AC3E}">
        <p14:creationId xmlns:p14="http://schemas.microsoft.com/office/powerpoint/2010/main" val="43541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1216797"/>
            <a:ext cx="9144000" cy="994172"/>
          </a:xfrm>
        </p:spPr>
        <p:txBody>
          <a:bodyPr>
            <a:noAutofit/>
          </a:bodyPr>
          <a:lstStyle/>
          <a:p>
            <a:r>
              <a:rPr lang="en-GB" sz="8600" b="1" cap="all" dirty="0" smtClean="0">
                <a:solidFill>
                  <a:srgbClr val="002060"/>
                </a:solidFill>
                <a:latin typeface="+mn-lt"/>
              </a:rPr>
              <a:t>THE METRIC:</a:t>
            </a:r>
            <a:br>
              <a:rPr lang="en-GB" sz="8600" b="1" cap="all" dirty="0" smtClean="0">
                <a:solidFill>
                  <a:srgbClr val="002060"/>
                </a:solidFill>
                <a:latin typeface="+mn-lt"/>
              </a:rPr>
            </a:br>
            <a:r>
              <a:rPr lang="en-GB" sz="8600" b="1" cap="all" dirty="0">
                <a:solidFill>
                  <a:schemeClr val="accent5">
                    <a:lumMod val="50000"/>
                  </a:schemeClr>
                </a:solidFill>
                <a:latin typeface="+mn-lt"/>
              </a:rPr>
              <a:t>Life-satisfaction</a:t>
            </a:r>
            <a:r>
              <a:rPr lang="en-GB" sz="8600" cap="all" dirty="0">
                <a:solidFill>
                  <a:schemeClr val="accent5">
                    <a:lumMod val="50000"/>
                  </a:schemeClr>
                </a:solidFill>
              </a:rPr>
              <a:t/>
            </a:r>
            <a:br>
              <a:rPr lang="en-GB" sz="8600" cap="all" dirty="0">
                <a:solidFill>
                  <a:schemeClr val="accent5">
                    <a:lumMod val="50000"/>
                  </a:schemeClr>
                </a:solidFill>
              </a:rPr>
            </a:br>
            <a:endParaRPr lang="en-GB" sz="8600" cap="all" dirty="0">
              <a:solidFill>
                <a:srgbClr val="002060"/>
              </a:solidFill>
              <a:latin typeface="+mn-lt"/>
            </a:endParaRPr>
          </a:p>
        </p:txBody>
      </p:sp>
      <p:sp>
        <p:nvSpPr>
          <p:cNvPr id="3" name="Content Placeholder 2"/>
          <p:cNvSpPr>
            <a:spLocks noGrp="1"/>
          </p:cNvSpPr>
          <p:nvPr>
            <p:ph idx="1"/>
          </p:nvPr>
        </p:nvSpPr>
        <p:spPr>
          <a:xfrm>
            <a:off x="62144" y="2530565"/>
            <a:ext cx="9144000" cy="4138795"/>
          </a:xfrm>
        </p:spPr>
        <p:txBody>
          <a:bodyPr>
            <a:noAutofit/>
          </a:bodyPr>
          <a:lstStyle/>
          <a:p>
            <a:pPr marL="638175" indent="-571500">
              <a:spcBef>
                <a:spcPts val="1350"/>
              </a:spcBef>
            </a:pPr>
            <a:r>
              <a:rPr lang="en-GB" sz="4400" b="1" dirty="0" smtClean="0"/>
              <a:t>Democratic (people decide what matters to them)</a:t>
            </a:r>
          </a:p>
          <a:p>
            <a:pPr marL="638175" indent="-571500">
              <a:spcBef>
                <a:spcPts val="1350"/>
              </a:spcBef>
            </a:pPr>
            <a:r>
              <a:rPr lang="en-GB" sz="4400" b="1" dirty="0" smtClean="0"/>
              <a:t>Valid: it predicts individual future behaviour (quits, divorce, mortality)</a:t>
            </a:r>
          </a:p>
          <a:p>
            <a:pPr marL="638175" indent="-571500">
              <a:spcBef>
                <a:spcPts val="1350"/>
              </a:spcBef>
            </a:pPr>
            <a:r>
              <a:rPr lang="en-GB" sz="4400" b="1" dirty="0" smtClean="0"/>
              <a:t>Policy-makers like it.</a:t>
            </a:r>
          </a:p>
        </p:txBody>
      </p:sp>
      <p:sp>
        <p:nvSpPr>
          <p:cNvPr id="5" name="Slide Number Placeholder 4"/>
          <p:cNvSpPr>
            <a:spLocks noGrp="1"/>
          </p:cNvSpPr>
          <p:nvPr>
            <p:ph type="sldNum" sz="quarter" idx="12"/>
          </p:nvPr>
        </p:nvSpPr>
        <p:spPr>
          <a:xfrm>
            <a:off x="7086600" y="6492875"/>
            <a:ext cx="2057400" cy="365125"/>
          </a:xfrm>
        </p:spPr>
        <p:txBody>
          <a:bodyPr/>
          <a:lstStyle/>
          <a:p>
            <a:fld id="{CC2CE4B0-51D8-43C0-A29B-594C22D26662}" type="slidenum">
              <a:rPr lang="en-GB" smtClean="0">
                <a:solidFill>
                  <a:schemeClr val="tx1"/>
                </a:solidFill>
              </a:rPr>
              <a:t>5</a:t>
            </a:fld>
            <a:endParaRPr lang="en-GB">
              <a:solidFill>
                <a:schemeClr val="tx1"/>
              </a:solidFill>
            </a:endParaRPr>
          </a:p>
        </p:txBody>
      </p:sp>
    </p:spTree>
    <p:extLst>
      <p:ext uri="{BB962C8B-B14F-4D97-AF65-F5344CB8AC3E}">
        <p14:creationId xmlns:p14="http://schemas.microsoft.com/office/powerpoint/2010/main" val="1693840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50</a:t>
            </a:fld>
            <a:endParaRPr lang="en-GB" smtClean="0">
              <a:solidFill>
                <a:srgbClr val="898989"/>
              </a:solidFill>
              <a:latin typeface="Calibri" pitchFamily="34" charset="0"/>
            </a:endParaRPr>
          </a:p>
        </p:txBody>
      </p:sp>
      <p:sp>
        <p:nvSpPr>
          <p:cNvPr id="6" name="ZoneTexte 5"/>
          <p:cNvSpPr txBox="1"/>
          <p:nvPr/>
        </p:nvSpPr>
        <p:spPr>
          <a:xfrm>
            <a:off x="0" y="107577"/>
            <a:ext cx="9108504" cy="1107996"/>
          </a:xfrm>
          <a:prstGeom prst="rect">
            <a:avLst/>
          </a:prstGeom>
          <a:noFill/>
        </p:spPr>
        <p:txBody>
          <a:bodyPr wrap="square" rtlCol="0">
            <a:spAutoFit/>
          </a:bodyPr>
          <a:lstStyle/>
          <a:p>
            <a:pPr algn="ctr"/>
            <a:r>
              <a:rPr lang="en-US" sz="6600" b="1" cap="all" dirty="0" smtClean="0">
                <a:solidFill>
                  <a:schemeClr val="accent5">
                    <a:lumMod val="50000"/>
                  </a:schemeClr>
                </a:solidFill>
                <a:latin typeface="+mn-lt"/>
                <a:ea typeface="+mj-ea"/>
                <a:cs typeface="+mj-cs"/>
              </a:rPr>
              <a:t>TURNING TO CHILDHOOD</a:t>
            </a:r>
            <a:endParaRPr lang="en-GB" sz="6600" b="1" cap="all" dirty="0">
              <a:solidFill>
                <a:schemeClr val="accent5">
                  <a:lumMod val="50000"/>
                </a:schemeClr>
              </a:solidFill>
              <a:latin typeface="+mn-lt"/>
              <a:ea typeface="+mj-ea"/>
              <a:cs typeface="+mj-cs"/>
            </a:endParaRPr>
          </a:p>
        </p:txBody>
      </p:sp>
      <p:sp>
        <p:nvSpPr>
          <p:cNvPr id="9" name="ZoneTexte 8"/>
          <p:cNvSpPr txBox="1"/>
          <p:nvPr/>
        </p:nvSpPr>
        <p:spPr>
          <a:xfrm>
            <a:off x="564776" y="1429700"/>
            <a:ext cx="8399712" cy="5016758"/>
          </a:xfrm>
          <a:prstGeom prst="rect">
            <a:avLst/>
          </a:prstGeom>
          <a:noFill/>
        </p:spPr>
        <p:txBody>
          <a:bodyPr wrap="square" rtlCol="0">
            <a:spAutoFit/>
          </a:bodyPr>
          <a:lstStyle/>
          <a:p>
            <a:r>
              <a:rPr lang="en-US" sz="4000" dirty="0" smtClean="0">
                <a:latin typeface="Times New Roman" pitchFamily="18" charset="0"/>
                <a:cs typeface="Times New Roman" pitchFamily="18" charset="0"/>
              </a:rPr>
              <a:t>Childhood emotional health is a strong predictor of adult life satisfaction. </a:t>
            </a:r>
          </a:p>
          <a:p>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And childhood intellectual performance and </a:t>
            </a:r>
            <a:r>
              <a:rPr lang="en-US" sz="4000" dirty="0" err="1" smtClean="0">
                <a:latin typeface="Times New Roman" pitchFamily="18" charset="0"/>
                <a:cs typeface="Times New Roman" pitchFamily="18" charset="0"/>
              </a:rPr>
              <a:t>behaviour</a:t>
            </a:r>
            <a:r>
              <a:rPr lang="en-US" sz="4000" dirty="0" smtClean="0">
                <a:latin typeface="Times New Roman" pitchFamily="18" charset="0"/>
                <a:cs typeface="Times New Roman" pitchFamily="18" charset="0"/>
              </a:rPr>
              <a:t> predict specific adult outcomes.</a:t>
            </a:r>
          </a:p>
          <a:p>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What lies behind these child outcomes?</a:t>
            </a: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2496657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12364" t="15124" r="12927" b="5711"/>
          <a:stretch/>
        </p:blipFill>
        <p:spPr bwMode="auto">
          <a:xfrm>
            <a:off x="1604771" y="1477862"/>
            <a:ext cx="5959714" cy="3983460"/>
          </a:xfrm>
          <a:prstGeom prst="rect">
            <a:avLst/>
          </a:prstGeom>
          <a:ln w="3175">
            <a:solidFill>
              <a:schemeClr val="tx1"/>
            </a:solidFill>
          </a:ln>
          <a:extLst>
            <a:ext uri="{53640926-AAD7-44d8-BBD7-CCE9431645EC}">
              <a14:shadowObscured xmlns:a14="http://schemas.microsoft.com/office/drawing/2010/main" xmlns=""/>
            </a:ext>
          </a:extLst>
        </p:spPr>
      </p:pic>
      <p:sp>
        <p:nvSpPr>
          <p:cNvPr id="4" name="Oval 3"/>
          <p:cNvSpPr/>
          <p:nvPr/>
        </p:nvSpPr>
        <p:spPr>
          <a:xfrm>
            <a:off x="1466069" y="1477862"/>
            <a:ext cx="3231863" cy="3461423"/>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4250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52</a:t>
            </a:fld>
            <a:endParaRPr lang="en-GB" smtClean="0">
              <a:solidFill>
                <a:srgbClr val="898989"/>
              </a:solidFill>
              <a:latin typeface="Calibri" pitchFamily="34" charset="0"/>
            </a:endParaRPr>
          </a:p>
        </p:txBody>
      </p:sp>
      <p:sp>
        <p:nvSpPr>
          <p:cNvPr id="6" name="ZoneTexte 5"/>
          <p:cNvSpPr txBox="1"/>
          <p:nvPr/>
        </p:nvSpPr>
        <p:spPr>
          <a:xfrm>
            <a:off x="0" y="107577"/>
            <a:ext cx="9108504" cy="1107996"/>
          </a:xfrm>
          <a:prstGeom prst="rect">
            <a:avLst/>
          </a:prstGeom>
          <a:noFill/>
        </p:spPr>
        <p:txBody>
          <a:bodyPr wrap="square" rtlCol="0">
            <a:spAutoFit/>
          </a:bodyPr>
          <a:lstStyle/>
          <a:p>
            <a:pPr algn="ctr"/>
            <a:r>
              <a:rPr lang="en-US" sz="6600" b="1" cap="all" dirty="0" smtClean="0">
                <a:solidFill>
                  <a:schemeClr val="accent5">
                    <a:lumMod val="50000"/>
                  </a:schemeClr>
                </a:solidFill>
                <a:latin typeface="+mn-lt"/>
                <a:ea typeface="+mj-ea"/>
                <a:cs typeface="+mj-cs"/>
              </a:rPr>
              <a:t>TURNING TO CHILDHOOD</a:t>
            </a:r>
            <a:endParaRPr lang="en-GB" sz="6600" b="1" cap="all" dirty="0">
              <a:solidFill>
                <a:schemeClr val="accent5">
                  <a:lumMod val="50000"/>
                </a:schemeClr>
              </a:solidFill>
              <a:latin typeface="+mn-lt"/>
              <a:ea typeface="+mj-ea"/>
              <a:cs typeface="+mj-cs"/>
            </a:endParaRPr>
          </a:p>
        </p:txBody>
      </p:sp>
      <p:sp>
        <p:nvSpPr>
          <p:cNvPr id="9" name="ZoneTexte 8"/>
          <p:cNvSpPr txBox="1"/>
          <p:nvPr/>
        </p:nvSpPr>
        <p:spPr>
          <a:xfrm>
            <a:off x="564776" y="2170599"/>
            <a:ext cx="8399712" cy="2554545"/>
          </a:xfrm>
          <a:prstGeom prst="rect">
            <a:avLst/>
          </a:prstGeom>
          <a:noFill/>
        </p:spPr>
        <p:txBody>
          <a:bodyPr wrap="square" rtlCol="0">
            <a:spAutoFit/>
          </a:bodyPr>
          <a:lstStyle/>
          <a:p>
            <a:r>
              <a:rPr lang="en-US" sz="4000" dirty="0" smtClean="0">
                <a:latin typeface="Times New Roman" pitchFamily="18" charset="0"/>
                <a:cs typeface="Times New Roman" pitchFamily="18" charset="0"/>
              </a:rPr>
              <a:t>We identify the family correlates of child outcomes using birth cohort data with high </a:t>
            </a:r>
            <a:r>
              <a:rPr lang="en-US" sz="4000" dirty="0" err="1" smtClean="0">
                <a:latin typeface="Times New Roman" pitchFamily="18" charset="0"/>
                <a:cs typeface="Times New Roman" pitchFamily="18" charset="0"/>
              </a:rPr>
              <a:t>frequence</a:t>
            </a:r>
            <a:r>
              <a:rPr lang="en-US" sz="4000" dirty="0" smtClean="0">
                <a:latin typeface="Times New Roman" pitchFamily="18" charset="0"/>
                <a:cs typeface="Times New Roman" pitchFamily="18" charset="0"/>
              </a:rPr>
              <a:t> of measurement throughout childhood: ALSPAC</a:t>
            </a:r>
            <a:endParaRPr lang="en-GB" sz="4000" dirty="0">
              <a:latin typeface="Times New Roman" pitchFamily="18" charset="0"/>
              <a:cs typeface="Times New Roman" pitchFamily="18" charset="0"/>
            </a:endParaRPr>
          </a:p>
        </p:txBody>
      </p:sp>
    </p:spTree>
    <p:extLst>
      <p:ext uri="{BB962C8B-B14F-4D97-AF65-F5344CB8AC3E}">
        <p14:creationId xmlns:p14="http://schemas.microsoft.com/office/powerpoint/2010/main" val="2459746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490066"/>
          </a:xfrm>
        </p:spPr>
        <p:txBody>
          <a:bodyPr>
            <a:normAutofit fontScale="90000"/>
          </a:bodyPr>
          <a:lstStyle/>
          <a:p>
            <a:pPr algn="l"/>
            <a:r>
              <a:rPr lang="en-GB" sz="3200" dirty="0"/>
              <a:t>ALSPAC </a:t>
            </a:r>
            <a:r>
              <a:rPr lang="en-GB" sz="3200" dirty="0" smtClean="0"/>
              <a:t>data</a:t>
            </a:r>
            <a:endParaRPr lang="en-GB" sz="3200" dirty="0"/>
          </a:p>
        </p:txBody>
      </p:sp>
      <p:sp>
        <p:nvSpPr>
          <p:cNvPr id="3" name="Segnaposto contenuto 2"/>
          <p:cNvSpPr>
            <a:spLocks noGrp="1"/>
          </p:cNvSpPr>
          <p:nvPr>
            <p:ph idx="1"/>
          </p:nvPr>
        </p:nvSpPr>
        <p:spPr>
          <a:xfrm>
            <a:off x="395536" y="692696"/>
            <a:ext cx="8291264" cy="5976664"/>
          </a:xfrm>
        </p:spPr>
        <p:txBody>
          <a:bodyPr>
            <a:normAutofit/>
          </a:bodyPr>
          <a:lstStyle/>
          <a:p>
            <a:r>
              <a:rPr lang="en-GB" sz="2400" dirty="0" smtClean="0"/>
              <a:t>Avon Longitudinal Study of Parents and Children (“Children of the 90s”): a cohort study that recruited over 14,000 pregnant women who were due to give birth between April 1991 and December 1992 in Bristol and surrounding areas</a:t>
            </a:r>
          </a:p>
          <a:p>
            <a:r>
              <a:rPr lang="en-US" sz="2400" dirty="0"/>
              <a:t>Sample of </a:t>
            </a:r>
            <a:r>
              <a:rPr lang="en-US" sz="2400" dirty="0" smtClean="0"/>
              <a:t>13,978 </a:t>
            </a:r>
            <a:r>
              <a:rPr lang="en-US" sz="2400" dirty="0"/>
              <a:t>children alive at 12 </a:t>
            </a:r>
            <a:r>
              <a:rPr lang="en-US" sz="2400" dirty="0" smtClean="0"/>
              <a:t>months</a:t>
            </a:r>
          </a:p>
          <a:p>
            <a:r>
              <a:rPr lang="fr-LU" sz="2400" dirty="0" err="1" smtClean="0"/>
              <a:t>Very</a:t>
            </a:r>
            <a:r>
              <a:rPr lang="fr-LU" sz="2400" dirty="0" smtClean="0"/>
              <a:t> </a:t>
            </a:r>
            <a:r>
              <a:rPr lang="fr-LU" sz="2400" dirty="0" err="1" smtClean="0"/>
              <a:t>detailed</a:t>
            </a:r>
            <a:r>
              <a:rPr lang="fr-LU" sz="2400" dirty="0" smtClean="0"/>
              <a:t>:</a:t>
            </a:r>
            <a:endParaRPr lang="fr-LU" sz="2400" dirty="0"/>
          </a:p>
          <a:p>
            <a:pPr lvl="1"/>
            <a:r>
              <a:rPr lang="en-US" sz="2000" dirty="0"/>
              <a:t>High-frequency reported measures on multiple outcomes</a:t>
            </a:r>
          </a:p>
          <a:p>
            <a:pPr lvl="1"/>
            <a:r>
              <a:rPr lang="fr-LU" sz="2000" dirty="0"/>
              <a:t>Multiple </a:t>
            </a:r>
            <a:r>
              <a:rPr lang="fr-LU" sz="2000" dirty="0" err="1"/>
              <a:t>observers</a:t>
            </a:r>
            <a:r>
              <a:rPr lang="fr-LU" sz="2000" dirty="0"/>
              <a:t> (parents, </a:t>
            </a:r>
            <a:r>
              <a:rPr lang="fr-LU" sz="2000" dirty="0" err="1"/>
              <a:t>child</a:t>
            </a:r>
            <a:r>
              <a:rPr lang="fr-LU" sz="2000" dirty="0"/>
              <a:t>, </a:t>
            </a:r>
            <a:r>
              <a:rPr lang="fr-LU" sz="2000" dirty="0" err="1"/>
              <a:t>teachers</a:t>
            </a:r>
            <a:r>
              <a:rPr lang="fr-LU" sz="2000" dirty="0"/>
              <a:t>, </a:t>
            </a:r>
            <a:r>
              <a:rPr lang="fr-LU" sz="2000" dirty="0" err="1"/>
              <a:t>clinicians</a:t>
            </a:r>
            <a:r>
              <a:rPr lang="fr-LU" sz="2000" dirty="0"/>
              <a:t>, etc.)</a:t>
            </a:r>
          </a:p>
          <a:p>
            <a:pPr lvl="1"/>
            <a:r>
              <a:rPr lang="fr-LU" sz="2000" dirty="0"/>
              <a:t>D</a:t>
            </a:r>
            <a:r>
              <a:rPr lang="fr-LU" sz="2000" dirty="0" smtClean="0"/>
              <a:t>ata linkage </a:t>
            </a:r>
            <a:r>
              <a:rPr lang="fr-LU" sz="2000" dirty="0" err="1" smtClean="0"/>
              <a:t>with</a:t>
            </a:r>
            <a:r>
              <a:rPr lang="fr-LU" sz="2000" dirty="0" smtClean="0"/>
              <a:t> </a:t>
            </a:r>
            <a:r>
              <a:rPr lang="fr-LU" sz="2000" dirty="0" err="1" smtClean="0"/>
              <a:t>external</a:t>
            </a:r>
            <a:r>
              <a:rPr lang="fr-LU" sz="2000" dirty="0" smtClean="0"/>
              <a:t> sources (</a:t>
            </a:r>
            <a:r>
              <a:rPr lang="fr-LU" sz="2000" dirty="0" err="1" smtClean="0"/>
              <a:t>e.g</a:t>
            </a:r>
            <a:r>
              <a:rPr lang="fr-LU" sz="2000" dirty="0" smtClean="0"/>
              <a:t>. National </a:t>
            </a:r>
            <a:r>
              <a:rPr lang="fr-LU" sz="2000" dirty="0" err="1" smtClean="0"/>
              <a:t>Pupil</a:t>
            </a:r>
            <a:r>
              <a:rPr lang="fr-LU" sz="2000" dirty="0" smtClean="0"/>
              <a:t> </a:t>
            </a:r>
            <a:r>
              <a:rPr lang="fr-LU" sz="2000" dirty="0" err="1" smtClean="0"/>
              <a:t>Database</a:t>
            </a:r>
            <a:r>
              <a:rPr lang="fr-LU" sz="2000" dirty="0" smtClean="0"/>
              <a:t>)</a:t>
            </a:r>
            <a:endParaRPr lang="fr-LU" sz="2000" dirty="0"/>
          </a:p>
          <a:p>
            <a:pPr lvl="1"/>
            <a:r>
              <a:rPr lang="fr-LU" sz="2000" dirty="0" err="1"/>
              <a:t>Clinical</a:t>
            </a:r>
            <a:r>
              <a:rPr lang="fr-LU" sz="2000" dirty="0"/>
              <a:t> </a:t>
            </a:r>
            <a:r>
              <a:rPr lang="fr-LU" sz="2000" dirty="0" smtClean="0"/>
              <a:t>data (cognitive and </a:t>
            </a:r>
            <a:r>
              <a:rPr lang="fr-LU" sz="2000" dirty="0" err="1" smtClean="0"/>
              <a:t>physical</a:t>
            </a:r>
            <a:r>
              <a:rPr lang="fr-LU" sz="2000" dirty="0" smtClean="0"/>
              <a:t> </a:t>
            </a:r>
            <a:r>
              <a:rPr lang="fr-LU" sz="2000" dirty="0" err="1" smtClean="0"/>
              <a:t>measures</a:t>
            </a:r>
            <a:r>
              <a:rPr lang="fr-LU" sz="2000" dirty="0" smtClean="0"/>
              <a:t>)</a:t>
            </a:r>
          </a:p>
          <a:p>
            <a:pPr lvl="1"/>
            <a:r>
              <a:rPr lang="en-US" sz="2000" dirty="0" smtClean="0"/>
              <a:t>Bio resources (blood, placenta, saliva, etc. of both parents and children)</a:t>
            </a:r>
          </a:p>
          <a:p>
            <a:pPr lvl="1"/>
            <a:r>
              <a:rPr lang="en-US" sz="2000" dirty="0" smtClean="0"/>
              <a:t>Different types of questionnaires (child-based, child-completed, </a:t>
            </a:r>
            <a:r>
              <a:rPr lang="en-US" sz="2000" dirty="0" err="1" smtClean="0"/>
              <a:t>carer</a:t>
            </a:r>
            <a:r>
              <a:rPr lang="en-US" sz="2000" dirty="0" smtClean="0"/>
              <a:t>-completed, partner-completed)</a:t>
            </a:r>
            <a:endParaRPr lang="fr-LU" sz="2000" dirty="0" smtClean="0"/>
          </a:p>
          <a:p>
            <a:endParaRPr lang="en-US" sz="2000" dirty="0" smtClean="0"/>
          </a:p>
          <a:p>
            <a:endParaRPr lang="en-GB" sz="2000" dirty="0" smtClean="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690845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ALSPAC data</a:t>
            </a:r>
            <a:endParaRPr lang="fr-LU" sz="3200" dirty="0"/>
          </a:p>
        </p:txBody>
      </p:sp>
      <p:pic>
        <p:nvPicPr>
          <p:cNvPr id="2050" name="Picture 2" descr="http://www.cornell-brown-penn.ac.uk/wp-content/uploads/2013/07/bristol-map-england.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28908" y="1600200"/>
            <a:ext cx="36861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68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ALSPAC data</a:t>
            </a:r>
            <a:endParaRPr lang="fr-LU" sz="3200" dirty="0"/>
          </a:p>
        </p:txBody>
      </p:sp>
      <p:pic>
        <p:nvPicPr>
          <p:cNvPr id="1026" name="Picture 2" descr="http://www.bristol.ac.uk/media-library/sites/alspac/migrated/images/recruitment-area-osm.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9513" y="1600200"/>
            <a:ext cx="672497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57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44624"/>
            <a:ext cx="8064896" cy="6674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1600" y="65569"/>
            <a:ext cx="7200799" cy="6726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35697" y="44624"/>
            <a:ext cx="5530524" cy="6786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44624"/>
            <a:ext cx="8434773" cy="6624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083"/>
            <a:ext cx="9144000" cy="838986"/>
          </a:xfrm>
        </p:spPr>
        <p:txBody>
          <a:bodyPr>
            <a:noAutofit/>
          </a:bodyPr>
          <a:lstStyle/>
          <a:p>
            <a:pPr algn="ctr">
              <a:lnSpc>
                <a:spcPts val="6100"/>
              </a:lnSpc>
            </a:pPr>
            <a:r>
              <a:rPr lang="en-GB" sz="7200" b="1" dirty="0" smtClean="0">
                <a:solidFill>
                  <a:srgbClr val="002060"/>
                </a:solidFill>
                <a:latin typeface="+mn-lt"/>
              </a:rPr>
              <a:t>LIFE-SATISFACTION (LS) </a:t>
            </a:r>
            <a:br>
              <a:rPr lang="en-GB" sz="7200" b="1" dirty="0" smtClean="0">
                <a:solidFill>
                  <a:srgbClr val="002060"/>
                </a:solidFill>
                <a:latin typeface="+mn-lt"/>
              </a:rPr>
            </a:br>
            <a:r>
              <a:rPr lang="en-GB" sz="7200" b="1" dirty="0" smtClean="0">
                <a:solidFill>
                  <a:srgbClr val="002060"/>
                </a:solidFill>
                <a:latin typeface="+mn-lt"/>
              </a:rPr>
              <a:t>AFFECTS VOTING</a:t>
            </a:r>
            <a:endParaRPr lang="en-GB" sz="7200" b="1" dirty="0">
              <a:solidFill>
                <a:srgbClr val="002060"/>
              </a:solidFill>
              <a:latin typeface="+mn-lt"/>
            </a:endParaRPr>
          </a:p>
        </p:txBody>
      </p:sp>
      <p:sp>
        <p:nvSpPr>
          <p:cNvPr id="3" name="Content Placeholder 2"/>
          <p:cNvSpPr>
            <a:spLocks noGrp="1"/>
          </p:cNvSpPr>
          <p:nvPr>
            <p:ph idx="1"/>
          </p:nvPr>
        </p:nvSpPr>
        <p:spPr>
          <a:xfrm>
            <a:off x="0" y="1556792"/>
            <a:ext cx="9296400" cy="5045076"/>
          </a:xfrm>
        </p:spPr>
        <p:txBody>
          <a:bodyPr>
            <a:noAutofit/>
          </a:bodyPr>
          <a:lstStyle/>
          <a:p>
            <a:pPr marL="811213" indent="-727075">
              <a:spcBef>
                <a:spcPts val="0"/>
              </a:spcBef>
              <a:spcAft>
                <a:spcPts val="1200"/>
              </a:spcAft>
              <a:buNone/>
            </a:pPr>
            <a:r>
              <a:rPr lang="en-GB" sz="3600" b="1" dirty="0" smtClean="0"/>
              <a:t>Incumbent vote share</a:t>
            </a:r>
          </a:p>
          <a:p>
            <a:pPr marL="811213" indent="-727075">
              <a:spcBef>
                <a:spcPts val="0"/>
              </a:spcBef>
              <a:spcAft>
                <a:spcPts val="1200"/>
              </a:spcAft>
              <a:buNone/>
            </a:pPr>
            <a:r>
              <a:rPr lang="en-GB" sz="3600" b="1" dirty="0" smtClean="0"/>
              <a:t>= 0.64 LS </a:t>
            </a:r>
          </a:p>
          <a:p>
            <a:pPr marL="811213" indent="-727075">
              <a:spcBef>
                <a:spcPts val="0"/>
              </a:spcBef>
              <a:spcAft>
                <a:spcPts val="1200"/>
              </a:spcAft>
              <a:buNone/>
            </a:pPr>
            <a:r>
              <a:rPr lang="en-GB" sz="3600" b="1" dirty="0" smtClean="0"/>
              <a:t>+ 0.36 Economic Growth</a:t>
            </a:r>
          </a:p>
          <a:p>
            <a:pPr marL="84138" indent="0">
              <a:spcBef>
                <a:spcPts val="0"/>
              </a:spcBef>
              <a:spcAft>
                <a:spcPts val="1200"/>
              </a:spcAft>
              <a:buNone/>
            </a:pPr>
            <a:r>
              <a:rPr lang="en-GB" sz="3600" b="1" dirty="0" smtClean="0"/>
              <a:t>-  0.06 Unemployment </a:t>
            </a:r>
          </a:p>
          <a:p>
            <a:pPr marL="84138" indent="0">
              <a:spcBef>
                <a:spcPts val="0"/>
              </a:spcBef>
              <a:spcAft>
                <a:spcPts val="1200"/>
              </a:spcAft>
              <a:buNone/>
            </a:pPr>
            <a:r>
              <a:rPr lang="en-GB" sz="3600" b="1" dirty="0" smtClean="0"/>
              <a:t>+ 0.15 Inflation</a:t>
            </a:r>
          </a:p>
          <a:p>
            <a:pPr marL="719138" indent="-635000">
              <a:spcBef>
                <a:spcPts val="0"/>
              </a:spcBef>
              <a:buNone/>
            </a:pPr>
            <a:r>
              <a:rPr lang="en-GB" sz="3600" b="1" dirty="0" smtClean="0"/>
              <a:t>(</a:t>
            </a:r>
            <a:r>
              <a:rPr lang="el-GR" sz="3600" b="1" dirty="0" smtClean="0"/>
              <a:t>β</a:t>
            </a:r>
            <a:r>
              <a:rPr lang="en-GB" sz="3600" b="1" dirty="0" smtClean="0"/>
              <a:t> coefficients)</a:t>
            </a:r>
          </a:p>
          <a:p>
            <a:pPr marL="719138" indent="-635000">
              <a:spcBef>
                <a:spcPts val="0"/>
              </a:spcBef>
              <a:buNone/>
            </a:pPr>
            <a:endParaRPr lang="en-GB" sz="3600" b="1" dirty="0" smtClean="0"/>
          </a:p>
          <a:p>
            <a:pPr marL="719138" indent="-635000">
              <a:spcBef>
                <a:spcPts val="0"/>
              </a:spcBef>
              <a:buNone/>
            </a:pPr>
            <a:r>
              <a:rPr lang="en-GB" sz="3600" dirty="0" smtClean="0"/>
              <a:t>Source: Eurobarometer. Ward, CEP DP 1343.</a:t>
            </a:r>
            <a:endParaRPr lang="en-GB" sz="3600" dirty="0"/>
          </a:p>
        </p:txBody>
      </p:sp>
      <p:sp>
        <p:nvSpPr>
          <p:cNvPr id="4" name="Slide Number Placeholder 3"/>
          <p:cNvSpPr>
            <a:spLocks noGrp="1"/>
          </p:cNvSpPr>
          <p:nvPr>
            <p:ph type="sldNum" sz="quarter" idx="12"/>
          </p:nvPr>
        </p:nvSpPr>
        <p:spPr>
          <a:xfrm>
            <a:off x="7086600" y="6492875"/>
            <a:ext cx="2057400" cy="365125"/>
          </a:xfrm>
        </p:spPr>
        <p:txBody>
          <a:bodyPr/>
          <a:lstStyle/>
          <a:p>
            <a:fld id="{62025220-18B1-460B-94F8-2B977BE6BA13}" type="slidenum">
              <a:rPr lang="en-GB" smtClean="0">
                <a:solidFill>
                  <a:schemeClr val="tx1"/>
                </a:solidFill>
              </a:rPr>
              <a:t>6</a:t>
            </a:fld>
            <a:endParaRPr lang="en-GB" dirty="0">
              <a:solidFill>
                <a:schemeClr val="tx1"/>
              </a:solidFill>
            </a:endParaRPr>
          </a:p>
        </p:txBody>
      </p:sp>
    </p:spTree>
    <p:extLst>
      <p:ext uri="{BB962C8B-B14F-4D97-AF65-F5344CB8AC3E}">
        <p14:creationId xmlns:p14="http://schemas.microsoft.com/office/powerpoint/2010/main" val="32839418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7504" y="260648"/>
            <a:ext cx="8925643"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07504" y="404664"/>
            <a:ext cx="8911999"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00FF"/>
                </a:solidFill>
                <a:latin typeface="+mn-lt"/>
              </a:rPr>
              <a:t>ALSPAC Birth Cohort</a:t>
            </a:r>
            <a:endParaRPr lang="en-US" b="1" dirty="0">
              <a:solidFill>
                <a:srgbClr val="0000FF"/>
              </a:solidFill>
              <a:latin typeface="+mn-lt"/>
            </a:endParaRPr>
          </a:p>
        </p:txBody>
      </p:sp>
      <p:graphicFrame>
        <p:nvGraphicFramePr>
          <p:cNvPr id="5" name="Table 4"/>
          <p:cNvGraphicFramePr>
            <a:graphicFrameLocks noGrp="1"/>
          </p:cNvGraphicFramePr>
          <p:nvPr>
            <p:extLst/>
          </p:nvPr>
        </p:nvGraphicFramePr>
        <p:xfrm>
          <a:off x="628651" y="2125266"/>
          <a:ext cx="7886700" cy="3375188"/>
        </p:xfrm>
        <a:graphic>
          <a:graphicData uri="http://schemas.openxmlformats.org/drawingml/2006/table">
            <a:tbl>
              <a:tblPr firstRow="1" firstCol="1" bandRow="1">
                <a:tableStyleId>{5C22544A-7EE6-4342-B048-85BDC9FD1C3A}</a:tableStyleId>
              </a:tblPr>
              <a:tblGrid>
                <a:gridCol w="1470977"/>
                <a:gridCol w="801494"/>
                <a:gridCol w="5614229"/>
              </a:tblGrid>
              <a:tr h="324152">
                <a:tc>
                  <a:txBody>
                    <a:bodyPr/>
                    <a:lstStyle/>
                    <a:p>
                      <a:pPr marL="0" marR="0">
                        <a:lnSpc>
                          <a:spcPct val="115000"/>
                        </a:lnSpc>
                        <a:spcBef>
                          <a:spcPts val="0"/>
                        </a:spcBef>
                        <a:spcAft>
                          <a:spcPts val="0"/>
                        </a:spcAft>
                        <a:tabLst>
                          <a:tab pos="236220" algn="l"/>
                          <a:tab pos="1800225" algn="l"/>
                        </a:tabLst>
                      </a:pPr>
                      <a:r>
                        <a:rPr lang="en-GB" sz="1800">
                          <a:effectLst/>
                        </a:rPr>
                        <a:t>Outcome</a:t>
                      </a:r>
                      <a:endParaRPr lang="en-GB" sz="1800">
                        <a:effectLst/>
                        <a:latin typeface="Cambria" charset="0"/>
                        <a:ea typeface="ＭＳ 明朝" charset="-128"/>
                        <a:cs typeface="Cordia New" charset="0"/>
                      </a:endParaRPr>
                    </a:p>
                  </a:txBody>
                  <a:tcPr marL="51435" marR="51435" marT="0" marB="0"/>
                </a:tc>
                <a:tc>
                  <a:txBody>
                    <a:bodyPr/>
                    <a:lstStyle/>
                    <a:p>
                      <a:pPr marL="0" marR="0">
                        <a:lnSpc>
                          <a:spcPct val="115000"/>
                        </a:lnSpc>
                        <a:spcBef>
                          <a:spcPts val="0"/>
                        </a:spcBef>
                        <a:spcAft>
                          <a:spcPts val="0"/>
                        </a:spcAft>
                        <a:tabLst>
                          <a:tab pos="900430" algn="l"/>
                          <a:tab pos="1800225" algn="l"/>
                        </a:tabLst>
                      </a:pPr>
                      <a:r>
                        <a:rPr lang="en-GB" sz="1800">
                          <a:effectLst/>
                        </a:rPr>
                        <a:t>Age</a:t>
                      </a:r>
                      <a:endParaRPr lang="en-GB" sz="1800">
                        <a:effectLst/>
                        <a:latin typeface="Cambria" charset="0"/>
                        <a:ea typeface="ＭＳ 明朝" charset="-128"/>
                        <a:cs typeface="Cordia New" charset="0"/>
                      </a:endParaRPr>
                    </a:p>
                  </a:txBody>
                  <a:tcPr marL="51435" marR="51435" marT="0" marB="0"/>
                </a:tc>
                <a:tc>
                  <a:txBody>
                    <a:bodyPr/>
                    <a:lstStyle/>
                    <a:p>
                      <a:pPr marL="0" marR="0">
                        <a:lnSpc>
                          <a:spcPct val="115000"/>
                        </a:lnSpc>
                        <a:spcBef>
                          <a:spcPts val="0"/>
                        </a:spcBef>
                        <a:spcAft>
                          <a:spcPts val="0"/>
                        </a:spcAft>
                        <a:tabLst>
                          <a:tab pos="900430" algn="l"/>
                          <a:tab pos="1800225" algn="l"/>
                        </a:tabLst>
                      </a:pPr>
                      <a:r>
                        <a:rPr lang="en-GB" sz="1800" dirty="0">
                          <a:effectLst/>
                        </a:rPr>
                        <a:t>Measure</a:t>
                      </a:r>
                      <a:endParaRPr lang="en-GB" sz="1800" dirty="0">
                        <a:effectLst/>
                        <a:latin typeface="Cambria" charset="0"/>
                        <a:ea typeface="ＭＳ 明朝" charset="-128"/>
                        <a:cs typeface="Cordia New" charset="0"/>
                      </a:endParaRPr>
                    </a:p>
                  </a:txBody>
                  <a:tcPr marL="51435" marR="51435" marT="0" marB="0"/>
                </a:tc>
              </a:tr>
              <a:tr h="1363442">
                <a:tc>
                  <a:txBody>
                    <a:bodyPr/>
                    <a:lstStyle/>
                    <a:p>
                      <a:pPr marL="0" marR="0">
                        <a:lnSpc>
                          <a:spcPct val="115000"/>
                        </a:lnSpc>
                        <a:spcBef>
                          <a:spcPts val="0"/>
                        </a:spcBef>
                        <a:spcAft>
                          <a:spcPts val="0"/>
                        </a:spcAft>
                        <a:tabLst>
                          <a:tab pos="900430" algn="l"/>
                          <a:tab pos="1800225" algn="l"/>
                        </a:tabLst>
                      </a:pPr>
                      <a:r>
                        <a:rPr lang="en-GB" sz="1800">
                          <a:effectLst/>
                        </a:rPr>
                        <a:t>Emotional</a:t>
                      </a:r>
                      <a:endParaRPr lang="en-GB" sz="1800">
                        <a:effectLst/>
                        <a:latin typeface="Cambria" charset="0"/>
                        <a:ea typeface="ＭＳ 明朝" charset="-128"/>
                        <a:cs typeface="Cordia New" charset="0"/>
                      </a:endParaRPr>
                    </a:p>
                  </a:txBody>
                  <a:tcPr marL="51435" marR="51435" marT="0" marB="0"/>
                </a:tc>
                <a:tc>
                  <a:txBody>
                    <a:bodyPr/>
                    <a:lstStyle/>
                    <a:p>
                      <a:pPr marL="0" marR="0">
                        <a:lnSpc>
                          <a:spcPct val="115000"/>
                        </a:lnSpc>
                        <a:spcBef>
                          <a:spcPts val="0"/>
                        </a:spcBef>
                        <a:spcAft>
                          <a:spcPts val="0"/>
                        </a:spcAft>
                        <a:tabLst>
                          <a:tab pos="900430" algn="l"/>
                          <a:tab pos="1800225" algn="l"/>
                        </a:tabLst>
                      </a:pPr>
                      <a:r>
                        <a:rPr lang="en-GB" sz="1800">
                          <a:effectLst/>
                        </a:rPr>
                        <a:t>16, 11 </a:t>
                      </a:r>
                    </a:p>
                    <a:p>
                      <a:pPr marL="0" marR="0">
                        <a:lnSpc>
                          <a:spcPct val="115000"/>
                        </a:lnSpc>
                        <a:spcBef>
                          <a:spcPts val="0"/>
                        </a:spcBef>
                        <a:spcAft>
                          <a:spcPts val="0"/>
                        </a:spcAft>
                        <a:tabLst>
                          <a:tab pos="900430" algn="l"/>
                          <a:tab pos="1800225" algn="l"/>
                        </a:tabLst>
                      </a:pPr>
                      <a:r>
                        <a:rPr lang="en-GB" sz="1800">
                          <a:effectLst/>
                        </a:rPr>
                        <a:t> </a:t>
                      </a:r>
                    </a:p>
                    <a:p>
                      <a:pPr marL="0" marR="0">
                        <a:lnSpc>
                          <a:spcPct val="115000"/>
                        </a:lnSpc>
                        <a:spcBef>
                          <a:spcPts val="0"/>
                        </a:spcBef>
                        <a:spcAft>
                          <a:spcPts val="0"/>
                        </a:spcAft>
                        <a:tabLst>
                          <a:tab pos="900430" algn="l"/>
                          <a:tab pos="1800225" algn="l"/>
                        </a:tabLst>
                      </a:pPr>
                      <a:r>
                        <a:rPr lang="en-GB" sz="1800">
                          <a:effectLst/>
                        </a:rPr>
                        <a:t>5</a:t>
                      </a:r>
                      <a:endParaRPr lang="en-GB" sz="1800">
                        <a:effectLst/>
                        <a:latin typeface="Cambria" charset="0"/>
                        <a:ea typeface="ＭＳ 明朝" charset="-128"/>
                        <a:cs typeface="Cordia New" charset="0"/>
                      </a:endParaRPr>
                    </a:p>
                  </a:txBody>
                  <a:tcPr marL="51435" marR="51435" marT="0" marB="0"/>
                </a:tc>
                <a:tc>
                  <a:txBody>
                    <a:bodyPr/>
                    <a:lstStyle/>
                    <a:p>
                      <a:pPr marL="0" marR="111760">
                        <a:lnSpc>
                          <a:spcPct val="115000"/>
                        </a:lnSpc>
                        <a:spcBef>
                          <a:spcPts val="0"/>
                        </a:spcBef>
                        <a:spcAft>
                          <a:spcPts val="0"/>
                        </a:spcAft>
                        <a:tabLst>
                          <a:tab pos="900430" algn="l"/>
                          <a:tab pos="1800225" algn="l"/>
                        </a:tabLst>
                      </a:pPr>
                      <a:r>
                        <a:rPr lang="en-GB" sz="1800">
                          <a:effectLst/>
                        </a:rPr>
                        <a:t>Short Mood and Feelings Questionnaire, average of replies by mother and child</a:t>
                      </a:r>
                    </a:p>
                    <a:p>
                      <a:pPr marL="0" marR="0">
                        <a:lnSpc>
                          <a:spcPct val="115000"/>
                        </a:lnSpc>
                        <a:spcBef>
                          <a:spcPts val="0"/>
                        </a:spcBef>
                        <a:spcAft>
                          <a:spcPts val="0"/>
                        </a:spcAft>
                        <a:tabLst>
                          <a:tab pos="900430" algn="l"/>
                          <a:tab pos="1800225" algn="l"/>
                        </a:tabLst>
                      </a:pPr>
                      <a:r>
                        <a:rPr lang="en-GB" sz="1800">
                          <a:effectLst/>
                        </a:rPr>
                        <a:t>Strengths and Difficulties Questionnaire, mother-assessed</a:t>
                      </a:r>
                    </a:p>
                    <a:p>
                      <a:pPr marL="0" marR="0">
                        <a:lnSpc>
                          <a:spcPct val="115000"/>
                        </a:lnSpc>
                        <a:spcBef>
                          <a:spcPts val="0"/>
                        </a:spcBef>
                        <a:spcAft>
                          <a:spcPts val="0"/>
                        </a:spcAft>
                        <a:tabLst>
                          <a:tab pos="900430" algn="l"/>
                          <a:tab pos="1800225" algn="l"/>
                        </a:tabLst>
                      </a:pPr>
                      <a:r>
                        <a:rPr lang="en-GB" sz="1800">
                          <a:effectLst/>
                        </a:rPr>
                        <a:t> </a:t>
                      </a:r>
                      <a:endParaRPr lang="en-GB" sz="1800">
                        <a:effectLst/>
                        <a:latin typeface="Cambria" charset="0"/>
                        <a:ea typeface="ＭＳ 明朝" charset="-128"/>
                        <a:cs typeface="Cordia New" charset="0"/>
                      </a:endParaRPr>
                    </a:p>
                  </a:txBody>
                  <a:tcPr marL="51435" marR="51435" marT="0" marB="0"/>
                </a:tc>
              </a:tr>
              <a:tr h="670582">
                <a:tc>
                  <a:txBody>
                    <a:bodyPr/>
                    <a:lstStyle/>
                    <a:p>
                      <a:pPr marL="0" marR="0">
                        <a:lnSpc>
                          <a:spcPct val="115000"/>
                        </a:lnSpc>
                        <a:spcBef>
                          <a:spcPts val="0"/>
                        </a:spcBef>
                        <a:spcAft>
                          <a:spcPts val="0"/>
                        </a:spcAft>
                        <a:tabLst>
                          <a:tab pos="900430" algn="l"/>
                          <a:tab pos="1800225" algn="l"/>
                        </a:tabLst>
                      </a:pPr>
                      <a:r>
                        <a:rPr lang="en-GB" sz="1800">
                          <a:effectLst/>
                        </a:rPr>
                        <a:t>Behavioural</a:t>
                      </a:r>
                      <a:endParaRPr lang="en-GB" sz="1800">
                        <a:effectLst/>
                        <a:latin typeface="Cambria" charset="0"/>
                        <a:ea typeface="ＭＳ 明朝" charset="-128"/>
                        <a:cs typeface="Cordia New" charset="0"/>
                      </a:endParaRPr>
                    </a:p>
                  </a:txBody>
                  <a:tcPr marL="51435" marR="51435" marT="0" marB="0"/>
                </a:tc>
                <a:tc>
                  <a:txBody>
                    <a:bodyPr/>
                    <a:lstStyle/>
                    <a:p>
                      <a:pPr marL="0" marR="0">
                        <a:lnSpc>
                          <a:spcPct val="115000"/>
                        </a:lnSpc>
                        <a:spcBef>
                          <a:spcPts val="0"/>
                        </a:spcBef>
                        <a:spcAft>
                          <a:spcPts val="0"/>
                        </a:spcAft>
                        <a:tabLst>
                          <a:tab pos="900430" algn="l"/>
                          <a:tab pos="1800225" algn="l"/>
                        </a:tabLst>
                      </a:pPr>
                      <a:r>
                        <a:rPr lang="en-GB" sz="1800">
                          <a:effectLst/>
                        </a:rPr>
                        <a:t>All</a:t>
                      </a:r>
                      <a:endParaRPr lang="en-GB" sz="1800">
                        <a:effectLst/>
                        <a:latin typeface="Cambria" charset="0"/>
                        <a:ea typeface="ＭＳ 明朝" charset="-128"/>
                        <a:cs typeface="Cordia New" charset="0"/>
                      </a:endParaRPr>
                    </a:p>
                  </a:txBody>
                  <a:tcPr marL="51435" marR="51435" marT="0" marB="0"/>
                </a:tc>
                <a:tc>
                  <a:txBody>
                    <a:bodyPr/>
                    <a:lstStyle/>
                    <a:p>
                      <a:pPr marL="0" marR="0">
                        <a:lnSpc>
                          <a:spcPct val="115000"/>
                        </a:lnSpc>
                        <a:spcBef>
                          <a:spcPts val="0"/>
                        </a:spcBef>
                        <a:spcAft>
                          <a:spcPts val="0"/>
                        </a:spcAft>
                        <a:tabLst>
                          <a:tab pos="900430" algn="l"/>
                          <a:tab pos="1800225" algn="l"/>
                        </a:tabLst>
                      </a:pPr>
                      <a:r>
                        <a:rPr lang="en-GB" sz="1800">
                          <a:effectLst/>
                        </a:rPr>
                        <a:t>Strengths and Difficulties Questionnaire, mother-assessed</a:t>
                      </a:r>
                    </a:p>
                    <a:p>
                      <a:pPr marL="0" marR="0">
                        <a:lnSpc>
                          <a:spcPct val="115000"/>
                        </a:lnSpc>
                        <a:spcBef>
                          <a:spcPts val="0"/>
                        </a:spcBef>
                        <a:spcAft>
                          <a:spcPts val="0"/>
                        </a:spcAft>
                        <a:tabLst>
                          <a:tab pos="900430" algn="l"/>
                          <a:tab pos="1800225" algn="l"/>
                        </a:tabLst>
                      </a:pPr>
                      <a:r>
                        <a:rPr lang="en-GB" sz="1800">
                          <a:effectLst/>
                        </a:rPr>
                        <a:t> </a:t>
                      </a:r>
                      <a:endParaRPr lang="en-GB" sz="1800">
                        <a:effectLst/>
                        <a:latin typeface="Cambria" charset="0"/>
                        <a:ea typeface="ＭＳ 明朝" charset="-128"/>
                        <a:cs typeface="Cordia New" charset="0"/>
                      </a:endParaRPr>
                    </a:p>
                  </a:txBody>
                  <a:tcPr marL="51435" marR="51435" marT="0" marB="0"/>
                </a:tc>
              </a:tr>
              <a:tr h="1017012">
                <a:tc>
                  <a:txBody>
                    <a:bodyPr/>
                    <a:lstStyle/>
                    <a:p>
                      <a:pPr marL="0" marR="0">
                        <a:lnSpc>
                          <a:spcPct val="115000"/>
                        </a:lnSpc>
                        <a:spcBef>
                          <a:spcPts val="0"/>
                        </a:spcBef>
                        <a:spcAft>
                          <a:spcPts val="0"/>
                        </a:spcAft>
                        <a:tabLst>
                          <a:tab pos="900430" algn="l"/>
                          <a:tab pos="1800225" algn="l"/>
                        </a:tabLst>
                      </a:pPr>
                      <a:r>
                        <a:rPr lang="en-GB" sz="1800">
                          <a:effectLst/>
                        </a:rPr>
                        <a:t>Intellectual</a:t>
                      </a:r>
                      <a:endParaRPr lang="en-GB" sz="1800">
                        <a:effectLst/>
                        <a:latin typeface="Cambria" charset="0"/>
                        <a:ea typeface="ＭＳ 明朝" charset="-128"/>
                        <a:cs typeface="Cordia New" charset="0"/>
                      </a:endParaRPr>
                    </a:p>
                  </a:txBody>
                  <a:tcPr marL="51435" marR="51435" marT="0" marB="0"/>
                </a:tc>
                <a:tc>
                  <a:txBody>
                    <a:bodyPr/>
                    <a:lstStyle/>
                    <a:p>
                      <a:pPr marL="0" marR="0">
                        <a:lnSpc>
                          <a:spcPct val="115000"/>
                        </a:lnSpc>
                        <a:spcBef>
                          <a:spcPts val="0"/>
                        </a:spcBef>
                        <a:spcAft>
                          <a:spcPts val="0"/>
                        </a:spcAft>
                        <a:tabLst>
                          <a:tab pos="900430" algn="l"/>
                          <a:tab pos="1800225" algn="l"/>
                        </a:tabLst>
                      </a:pPr>
                      <a:r>
                        <a:rPr lang="en-GB" sz="1800">
                          <a:effectLst/>
                        </a:rPr>
                        <a:t>16</a:t>
                      </a:r>
                    </a:p>
                    <a:p>
                      <a:pPr marL="0" marR="0">
                        <a:lnSpc>
                          <a:spcPct val="115000"/>
                        </a:lnSpc>
                        <a:spcBef>
                          <a:spcPts val="0"/>
                        </a:spcBef>
                        <a:spcAft>
                          <a:spcPts val="0"/>
                        </a:spcAft>
                        <a:tabLst>
                          <a:tab pos="900430" algn="l"/>
                          <a:tab pos="1800225" algn="l"/>
                        </a:tabLst>
                      </a:pPr>
                      <a:r>
                        <a:rPr lang="en-GB" sz="1800">
                          <a:effectLst/>
                        </a:rPr>
                        <a:t>11</a:t>
                      </a:r>
                    </a:p>
                    <a:p>
                      <a:pPr marL="0" marR="0">
                        <a:lnSpc>
                          <a:spcPct val="115000"/>
                        </a:lnSpc>
                        <a:spcBef>
                          <a:spcPts val="0"/>
                        </a:spcBef>
                        <a:spcAft>
                          <a:spcPts val="0"/>
                        </a:spcAft>
                        <a:tabLst>
                          <a:tab pos="900430" algn="l"/>
                          <a:tab pos="1800225" algn="l"/>
                        </a:tabLst>
                      </a:pPr>
                      <a:r>
                        <a:rPr lang="en-GB" sz="1800">
                          <a:effectLst/>
                        </a:rPr>
                        <a:t>5</a:t>
                      </a:r>
                      <a:endParaRPr lang="en-GB" sz="1800">
                        <a:effectLst/>
                        <a:latin typeface="Cambria" charset="0"/>
                        <a:ea typeface="ＭＳ 明朝" charset="-128"/>
                        <a:cs typeface="Cordia New" charset="0"/>
                      </a:endParaRPr>
                    </a:p>
                  </a:txBody>
                  <a:tcPr marL="51435" marR="51435" marT="0" marB="0"/>
                </a:tc>
                <a:tc>
                  <a:txBody>
                    <a:bodyPr/>
                    <a:lstStyle/>
                    <a:p>
                      <a:pPr marL="0" marR="0">
                        <a:lnSpc>
                          <a:spcPct val="115000"/>
                        </a:lnSpc>
                        <a:spcBef>
                          <a:spcPts val="0"/>
                        </a:spcBef>
                        <a:spcAft>
                          <a:spcPts val="0"/>
                        </a:spcAft>
                        <a:tabLst>
                          <a:tab pos="900430" algn="l"/>
                          <a:tab pos="1800225" algn="l"/>
                        </a:tabLst>
                      </a:pPr>
                      <a:r>
                        <a:rPr lang="en-GB" sz="1800" dirty="0">
                          <a:effectLst/>
                        </a:rPr>
                        <a:t>GCSE points</a:t>
                      </a:r>
                    </a:p>
                    <a:p>
                      <a:pPr marL="0" marR="0">
                        <a:lnSpc>
                          <a:spcPct val="115000"/>
                        </a:lnSpc>
                        <a:spcBef>
                          <a:spcPts val="0"/>
                        </a:spcBef>
                        <a:spcAft>
                          <a:spcPts val="0"/>
                        </a:spcAft>
                        <a:tabLst>
                          <a:tab pos="900430" algn="l"/>
                          <a:tab pos="1800225" algn="l"/>
                        </a:tabLst>
                      </a:pPr>
                      <a:r>
                        <a:rPr lang="en-GB" sz="1800" dirty="0">
                          <a:effectLst/>
                        </a:rPr>
                        <a:t>Key Stage 2</a:t>
                      </a:r>
                    </a:p>
                    <a:p>
                      <a:pPr marL="0" marR="0">
                        <a:lnSpc>
                          <a:spcPct val="115000"/>
                        </a:lnSpc>
                        <a:spcBef>
                          <a:spcPts val="0"/>
                        </a:spcBef>
                        <a:spcAft>
                          <a:spcPts val="0"/>
                        </a:spcAft>
                        <a:tabLst>
                          <a:tab pos="900430" algn="l"/>
                          <a:tab pos="1800225" algn="l"/>
                        </a:tabLst>
                      </a:pPr>
                      <a:r>
                        <a:rPr lang="en-GB" sz="1800" dirty="0">
                          <a:effectLst/>
                        </a:rPr>
                        <a:t>Local school entry assessment</a:t>
                      </a:r>
                      <a:endParaRPr lang="en-GB" sz="1800" dirty="0">
                        <a:effectLst/>
                        <a:latin typeface="Cambria" charset="0"/>
                        <a:ea typeface="ＭＳ 明朝" charset="-128"/>
                        <a:cs typeface="Cordia New" charset="0"/>
                      </a:endParaRPr>
                    </a:p>
                  </a:txBody>
                  <a:tcPr marL="51435" marR="51435" marT="0" marB="0"/>
                </a:tc>
              </a:tr>
            </a:tbl>
          </a:graphicData>
        </a:graphic>
      </p:graphicFrame>
    </p:spTree>
    <p:extLst>
      <p:ext uri="{BB962C8B-B14F-4D97-AF65-F5344CB8AC3E}">
        <p14:creationId xmlns:p14="http://schemas.microsoft.com/office/powerpoint/2010/main" val="3507975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1" y="2433801"/>
          <a:ext cx="7805903" cy="2705443"/>
        </p:xfrm>
        <a:graphic>
          <a:graphicData uri="http://schemas.openxmlformats.org/drawingml/2006/table">
            <a:tbl>
              <a:tblPr>
                <a:tableStyleId>{5C22544A-7EE6-4342-B048-85BDC9FD1C3A}</a:tableStyleId>
              </a:tblPr>
              <a:tblGrid>
                <a:gridCol w="4010156"/>
                <a:gridCol w="1228463"/>
                <a:gridCol w="1228463"/>
                <a:gridCol w="1338821"/>
              </a:tblGrid>
              <a:tr h="817780">
                <a:tc>
                  <a:txBody>
                    <a:bodyPr/>
                    <a:lstStyle/>
                    <a:p>
                      <a:pPr algn="l" fontAlgn="b"/>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US" sz="2000" b="1" u="none" strike="noStrike" dirty="0">
                          <a:effectLst/>
                          <a:latin typeface="Calibri" charset="0"/>
                          <a:ea typeface="Calibri" charset="0"/>
                          <a:cs typeface="Calibri" charset="0"/>
                        </a:rPr>
                        <a:t>Emotional wellbeing</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US" sz="2000" b="1" u="none" strike="noStrike" dirty="0">
                          <a:effectLst/>
                          <a:latin typeface="Calibri" charset="0"/>
                          <a:ea typeface="Calibri" charset="0"/>
                          <a:cs typeface="Calibri" charset="0"/>
                        </a:rPr>
                        <a:t>Behaviour</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US" sz="2000" b="1" u="none" strike="noStrike" dirty="0">
                          <a:effectLst/>
                          <a:latin typeface="Calibri" charset="0"/>
                          <a:ea typeface="Calibri" charset="0"/>
                          <a:cs typeface="Calibri" charset="0"/>
                        </a:rPr>
                        <a:t>Intellectual </a:t>
                      </a:r>
                      <a:r>
                        <a:rPr lang="en-US" sz="2000" b="1" u="none" strike="noStrike" dirty="0" smtClean="0">
                          <a:effectLst/>
                          <a:latin typeface="Calibri" charset="0"/>
                          <a:ea typeface="Calibri" charset="0"/>
                          <a:cs typeface="Calibri" charset="0"/>
                        </a:rPr>
                        <a:t>performance</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r>
              <a:tr h="446570">
                <a:tc>
                  <a:txBody>
                    <a:bodyPr/>
                    <a:lstStyle/>
                    <a:p>
                      <a:pPr algn="l" fontAlgn="b"/>
                      <a:r>
                        <a:rPr lang="en-US" sz="2000" b="1" u="none" strike="noStrike" dirty="0">
                          <a:effectLst/>
                          <a:latin typeface="Calibri" charset="0"/>
                          <a:ea typeface="Calibri" charset="0"/>
                          <a:cs typeface="Calibri" charset="0"/>
                        </a:rPr>
                        <a:t>Family income</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hr-HR" sz="2000" b="1" u="none" strike="noStrike" dirty="0">
                          <a:effectLst/>
                          <a:latin typeface="Calibri" charset="0"/>
                          <a:ea typeface="Calibri" charset="0"/>
                          <a:cs typeface="Calibri" charset="0"/>
                        </a:rPr>
                        <a:t>0.07</a:t>
                      </a:r>
                      <a:endParaRPr lang="hr-HR"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pt-BR" sz="2000" b="1" u="none" strike="noStrike" dirty="0">
                          <a:effectLst/>
                          <a:latin typeface="Calibri" charset="0"/>
                          <a:ea typeface="Calibri" charset="0"/>
                          <a:cs typeface="Calibri" charset="0"/>
                        </a:rPr>
                        <a:t>0.05</a:t>
                      </a:r>
                      <a:endParaRPr lang="pt-BR"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a:effectLst/>
                          <a:latin typeface="Calibri" charset="0"/>
                          <a:ea typeface="Calibri" charset="0"/>
                          <a:cs typeface="Calibri" charset="0"/>
                        </a:rPr>
                        <a:t>0.16</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r>
              <a:tr h="446570">
                <a:tc>
                  <a:txBody>
                    <a:bodyPr/>
                    <a:lstStyle/>
                    <a:p>
                      <a:pPr algn="l" fontAlgn="b"/>
                      <a:r>
                        <a:rPr lang="en-US" sz="2000" b="1" u="none" strike="noStrike" dirty="0">
                          <a:effectLst/>
                          <a:latin typeface="Calibri" charset="0"/>
                          <a:ea typeface="Calibri" charset="0"/>
                          <a:cs typeface="Calibri" charset="0"/>
                        </a:rPr>
                        <a:t>Father's unemployment</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-0.03</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a:effectLst/>
                          <a:latin typeface="Calibri" charset="0"/>
                          <a:ea typeface="Calibri" charset="0"/>
                          <a:cs typeface="Calibri" charset="0"/>
                        </a:rPr>
                        <a:t>0.00</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-0.02</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r>
              <a:tr h="446570">
                <a:tc>
                  <a:txBody>
                    <a:bodyPr/>
                    <a:lstStyle/>
                    <a:p>
                      <a:pPr algn="l" fontAlgn="b"/>
                      <a:r>
                        <a:rPr lang="en-US" sz="2000" b="1" u="none" strike="noStrike" dirty="0">
                          <a:effectLst/>
                          <a:latin typeface="Calibri" charset="0"/>
                          <a:ea typeface="Calibri" charset="0"/>
                          <a:cs typeface="Calibri" charset="0"/>
                        </a:rPr>
                        <a:t>Mother worked 1st year</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-0.02</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a:effectLst/>
                          <a:latin typeface="Calibri" charset="0"/>
                          <a:ea typeface="Calibri" charset="0"/>
                          <a:cs typeface="Calibri" charset="0"/>
                        </a:rPr>
                        <a:t>0.00</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-0.02</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r>
              <a:tr h="446570">
                <a:tc>
                  <a:txBody>
                    <a:bodyPr/>
                    <a:lstStyle/>
                    <a:p>
                      <a:pPr algn="l" fontAlgn="b"/>
                      <a:r>
                        <a:rPr lang="en-US" sz="2000" b="1" u="none" strike="noStrike" dirty="0">
                          <a:effectLst/>
                          <a:latin typeface="Calibri" charset="0"/>
                          <a:ea typeface="Calibri" charset="0"/>
                          <a:cs typeface="Calibri" charset="0"/>
                        </a:rPr>
                        <a:t>Mother worked thereafter</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a:effectLst/>
                          <a:latin typeface="Calibri" charset="0"/>
                          <a:ea typeface="Calibri" charset="0"/>
                          <a:cs typeface="Calibri" charset="0"/>
                        </a:rPr>
                        <a:t>0.00</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-0.03</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pt-BR" sz="2000" b="1" u="none" strike="noStrike" dirty="0">
                          <a:effectLst/>
                          <a:latin typeface="Calibri" charset="0"/>
                          <a:ea typeface="Calibri" charset="0"/>
                          <a:cs typeface="Calibri" charset="0"/>
                        </a:rPr>
                        <a:t>0.05</a:t>
                      </a:r>
                      <a:endParaRPr lang="pt-BR" sz="2000" b="1" i="0" u="none" strike="noStrike" dirty="0">
                        <a:solidFill>
                          <a:srgbClr val="000000"/>
                        </a:solidFill>
                        <a:effectLst/>
                        <a:latin typeface="Calibri" charset="0"/>
                        <a:ea typeface="Calibri" charset="0"/>
                        <a:cs typeface="Calibri" charset="0"/>
                      </a:endParaRPr>
                    </a:p>
                  </a:txBody>
                  <a:tcPr marL="4763" marR="4763" marT="4763" marB="0" anchor="b"/>
                </a:tc>
              </a:tr>
            </a:tbl>
          </a:graphicData>
        </a:graphic>
      </p:graphicFrame>
      <mc:AlternateContent xmlns:mc="http://schemas.openxmlformats.org/markup-compatibility/2006" xmlns:a14="http://schemas.microsoft.com/office/drawing/2010/main">
        <mc:Choice Requires="a14">
          <p:sp>
            <p:nvSpPr>
              <p:cNvPr id="8" name="Title 1"/>
              <p:cNvSpPr>
                <a:spLocks noGrp="1"/>
              </p:cNvSpPr>
              <p:nvPr>
                <p:ph type="title"/>
              </p:nvPr>
            </p:nvSpPr>
            <p:spPr/>
            <p:txBody>
              <a:bodyPr>
                <a:normAutofit/>
              </a:bodyPr>
              <a:lstStyle/>
              <a:p>
                <a:pPr algn="ctr"/>
                <a:r>
                  <a:rPr lang="en-GB" sz="2700" b="1" dirty="0">
                    <a:latin typeface="+mn-lt"/>
                  </a:rPr>
                  <a:t>How child outcomes are affected </a:t>
                </a:r>
                <a:r>
                  <a:rPr lang="en-GB" sz="2700" b="1">
                    <a:latin typeface="+mn-lt"/>
                  </a:rPr>
                  <a:t>by observed </a:t>
                </a:r>
                <a:br>
                  <a:rPr lang="en-GB" sz="2700" b="1">
                    <a:latin typeface="+mn-lt"/>
                  </a:rPr>
                </a:br>
                <a:r>
                  <a:rPr lang="en-GB" sz="2700" b="1">
                    <a:latin typeface="+mn-lt"/>
                  </a:rPr>
                  <a:t>family </a:t>
                </a:r>
                <a:r>
                  <a:rPr lang="en-GB" sz="2700" b="1" dirty="0">
                    <a:latin typeface="+mn-lt"/>
                  </a:rPr>
                  <a:t>background (</a:t>
                </a:r>
                <a14:m>
                  <m:oMath xmlns:m="http://schemas.openxmlformats.org/officeDocument/2006/math">
                    <m:r>
                      <a:rPr lang="en-GB" sz="2700" b="1" i="1">
                        <a:latin typeface="Cambria Math" charset="0"/>
                        <a:ea typeface="Cambria Math" charset="0"/>
                        <a:cs typeface="Cambria Math" charset="0"/>
                      </a:rPr>
                      <m:t>𝜷</m:t>
                    </m:r>
                  </m:oMath>
                </a14:m>
                <a:r>
                  <a:rPr lang="en-GB" sz="2700" b="1" dirty="0">
                    <a:latin typeface="+mn-lt"/>
                  </a:rPr>
                  <a:t> averaged across ages 5, 11, 16)</a:t>
                </a:r>
              </a:p>
            </p:txBody>
          </p:sp>
        </mc:Choice>
        <mc:Fallback xmlns="">
          <p:sp>
            <p:nvSpPr>
              <p:cNvPr id="8" name="Title 1"/>
              <p:cNvSpPr>
                <a:spLocks noGrp="1" noRot="1" noChangeAspect="1" noMove="1" noResize="1" noEditPoints="1" noAdjustHandles="1" noChangeArrowheads="1" noChangeShapeType="1" noTextEdit="1"/>
              </p:cNvSpPr>
              <p:nvPr>
                <p:ph type="title"/>
              </p:nvPr>
            </p:nvSpPr>
            <p:spPr>
              <a:blipFill rotWithShape="0">
                <a:blip r:embed="rId2"/>
                <a:stretch>
                  <a:fillRect l="-174" t="-1843" r="-116" b="-8295"/>
                </a:stretch>
              </a:blipFill>
            </p:spPr>
            <p:txBody>
              <a:bodyPr/>
              <a:lstStyle/>
              <a:p>
                <a:r>
                  <a:rPr lang="en-GB">
                    <a:noFill/>
                  </a:rPr>
                  <a:t> </a:t>
                </a:r>
              </a:p>
            </p:txBody>
          </p:sp>
        </mc:Fallback>
      </mc:AlternateContent>
    </p:spTree>
    <p:extLst>
      <p:ext uri="{BB962C8B-B14F-4D97-AF65-F5344CB8AC3E}">
        <p14:creationId xmlns:p14="http://schemas.microsoft.com/office/powerpoint/2010/main" val="26854798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874986" y="2176904"/>
          <a:ext cx="7591098" cy="3661403"/>
        </p:xfrm>
        <a:graphic>
          <a:graphicData uri="http://schemas.openxmlformats.org/drawingml/2006/table">
            <a:tbl>
              <a:tblPr>
                <a:tableStyleId>{5C22544A-7EE6-4342-B048-85BDC9FD1C3A}</a:tableStyleId>
              </a:tblPr>
              <a:tblGrid>
                <a:gridCol w="3787313"/>
                <a:gridCol w="1160197"/>
                <a:gridCol w="1160197"/>
                <a:gridCol w="1483391"/>
              </a:tblGrid>
              <a:tr h="753509">
                <a:tc>
                  <a:txBody>
                    <a:bodyPr/>
                    <a:lstStyle/>
                    <a:p>
                      <a:pPr algn="l" fontAlgn="b"/>
                      <a:endParaRPr lang="en-US" sz="2000" b="0"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US" sz="2000" b="1" u="none" strike="noStrike" dirty="0">
                          <a:effectLst/>
                          <a:latin typeface="Calibri" charset="0"/>
                          <a:ea typeface="Calibri" charset="0"/>
                          <a:cs typeface="Calibri" charset="0"/>
                        </a:rPr>
                        <a:t>Emotional wellbeing</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US" sz="2000" b="1" u="none" strike="noStrike" dirty="0">
                          <a:effectLst/>
                          <a:latin typeface="Calibri" charset="0"/>
                          <a:ea typeface="Calibri" charset="0"/>
                          <a:cs typeface="Calibri" charset="0"/>
                        </a:rPr>
                        <a:t>Behaviour</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US" sz="2000" b="1" u="none" strike="noStrike" dirty="0" smtClean="0">
                          <a:effectLst/>
                          <a:latin typeface="Calibri" charset="0"/>
                          <a:ea typeface="Calibri" charset="0"/>
                          <a:cs typeface="Calibri" charset="0"/>
                        </a:rPr>
                        <a:t>Intellectual performance </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r>
              <a:tr h="484649">
                <a:tc>
                  <a:txBody>
                    <a:bodyPr/>
                    <a:lstStyle/>
                    <a:p>
                      <a:pPr algn="l" fontAlgn="b"/>
                      <a:r>
                        <a:rPr lang="en-US" sz="2000" b="1" u="none" strike="noStrike" dirty="0" smtClean="0">
                          <a:effectLst/>
                          <a:latin typeface="Calibri" charset="0"/>
                          <a:ea typeface="Calibri" charset="0"/>
                          <a:cs typeface="Calibri" charset="0"/>
                        </a:rPr>
                        <a:t>Parents’ involvement</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smtClean="0">
                          <a:effectLst/>
                          <a:latin typeface="Calibri" charset="0"/>
                          <a:ea typeface="Calibri" charset="0"/>
                          <a:cs typeface="Calibri" charset="0"/>
                        </a:rPr>
                        <a:t>0.05</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GB" sz="2000" b="1" u="none" strike="noStrike" dirty="0" smtClean="0">
                          <a:effectLst/>
                          <a:latin typeface="Calibri" charset="0"/>
                          <a:ea typeface="Calibri" charset="0"/>
                          <a:cs typeface="Calibri" charset="0"/>
                        </a:rPr>
                        <a:t>0.09</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GB" sz="2000" b="1" u="none" strike="noStrike" dirty="0" smtClean="0">
                          <a:effectLst/>
                          <a:latin typeface="Calibri" charset="0"/>
                          <a:ea typeface="Calibri" charset="0"/>
                          <a:cs typeface="Calibri" charset="0"/>
                        </a:rPr>
                        <a:t>0.04</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r>
              <a:tr h="484649">
                <a:tc>
                  <a:txBody>
                    <a:bodyPr/>
                    <a:lstStyle/>
                    <a:p>
                      <a:pPr algn="l" fontAlgn="b"/>
                      <a:r>
                        <a:rPr lang="en-US" sz="2000" b="1" i="0" u="none" strike="noStrike" dirty="0" smtClean="0">
                          <a:solidFill>
                            <a:srgbClr val="000000"/>
                          </a:solidFill>
                          <a:effectLst/>
                          <a:latin typeface="Calibri" charset="0"/>
                          <a:ea typeface="Calibri" charset="0"/>
                          <a:cs typeface="Calibri" charset="0"/>
                        </a:rPr>
                        <a:t>Parental separation</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GB" sz="2000" b="1" i="0" u="none" strike="noStrike" dirty="0" smtClean="0">
                          <a:solidFill>
                            <a:srgbClr val="000000"/>
                          </a:solidFill>
                          <a:effectLst/>
                          <a:latin typeface="Calibri" charset="0"/>
                          <a:ea typeface="Calibri" charset="0"/>
                          <a:cs typeface="Calibri" charset="0"/>
                        </a:rPr>
                        <a:t>0.00</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GB" sz="2000" b="1" i="0" u="none" strike="noStrike" dirty="0" smtClean="0">
                          <a:solidFill>
                            <a:srgbClr val="000000"/>
                          </a:solidFill>
                          <a:effectLst/>
                          <a:latin typeface="Calibri" charset="0"/>
                          <a:ea typeface="Calibri" charset="0"/>
                          <a:cs typeface="Calibri" charset="0"/>
                        </a:rPr>
                        <a:t>-0.01</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i="0" u="none" strike="noStrike" dirty="0" smtClean="0">
                          <a:solidFill>
                            <a:srgbClr val="000000"/>
                          </a:solidFill>
                          <a:effectLst/>
                          <a:latin typeface="Calibri" charset="0"/>
                          <a:ea typeface="Calibri" charset="0"/>
                          <a:cs typeface="Calibri" charset="0"/>
                        </a:rPr>
                        <a:t>-0.02</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r>
              <a:tr h="484649">
                <a:tc>
                  <a:txBody>
                    <a:bodyPr/>
                    <a:lstStyle/>
                    <a:p>
                      <a:pPr algn="l" fontAlgn="b"/>
                      <a:r>
                        <a:rPr lang="en-US" sz="2000" b="1" u="none" strike="noStrike" dirty="0">
                          <a:effectLst/>
                          <a:latin typeface="Calibri" charset="0"/>
                          <a:ea typeface="Calibri" charset="0"/>
                          <a:cs typeface="Calibri" charset="0"/>
                        </a:rPr>
                        <a:t>Family conflict</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-0.03</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-0.09</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a:effectLst/>
                          <a:latin typeface="Calibri" charset="0"/>
                          <a:ea typeface="Calibri" charset="0"/>
                          <a:cs typeface="Calibri" charset="0"/>
                        </a:rPr>
                        <a:t>0.00</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r>
              <a:tr h="484649">
                <a:tc>
                  <a:txBody>
                    <a:bodyPr/>
                    <a:lstStyle/>
                    <a:p>
                      <a:pPr algn="l" fontAlgn="b"/>
                      <a:r>
                        <a:rPr lang="en-US" sz="2000" b="1" u="none" strike="noStrike" dirty="0" smtClean="0">
                          <a:effectLst/>
                          <a:latin typeface="Calibri" charset="0"/>
                          <a:ea typeface="Calibri" charset="0"/>
                          <a:cs typeface="Calibri" charset="0"/>
                        </a:rPr>
                        <a:t>Aggressive parenting</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a:t>
                      </a:r>
                      <a:r>
                        <a:rPr lang="mr-IN" sz="2000" b="1" u="none" strike="noStrike" dirty="0" smtClean="0">
                          <a:effectLst/>
                          <a:latin typeface="Calibri" charset="0"/>
                          <a:ea typeface="Calibri" charset="0"/>
                          <a:cs typeface="Calibri" charset="0"/>
                        </a:rPr>
                        <a:t>0.0</a:t>
                      </a:r>
                      <a:r>
                        <a:rPr lang="en-GB" sz="2000" b="1" u="none" strike="noStrike" dirty="0" smtClean="0">
                          <a:effectLst/>
                          <a:latin typeface="Calibri" charset="0"/>
                          <a:ea typeface="Calibri" charset="0"/>
                          <a:cs typeface="Calibri" charset="0"/>
                        </a:rPr>
                        <a:t>4</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smtClean="0">
                          <a:effectLst/>
                          <a:latin typeface="Calibri" charset="0"/>
                          <a:ea typeface="Calibri" charset="0"/>
                          <a:cs typeface="Calibri" charset="0"/>
                        </a:rPr>
                        <a:t>-0.16</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mr-IN" sz="2000" b="1" u="none" strike="noStrike" dirty="0">
                          <a:effectLst/>
                          <a:latin typeface="Calibri" charset="0"/>
                          <a:ea typeface="Calibri" charset="0"/>
                          <a:cs typeface="Calibri" charset="0"/>
                        </a:rPr>
                        <a:t>-</a:t>
                      </a:r>
                      <a:r>
                        <a:rPr lang="mr-IN" sz="2000" b="1" u="none" strike="noStrike" dirty="0" smtClean="0">
                          <a:effectLst/>
                          <a:latin typeface="Calibri" charset="0"/>
                          <a:ea typeface="Calibri" charset="0"/>
                          <a:cs typeface="Calibri" charset="0"/>
                        </a:rPr>
                        <a:t>0.0</a:t>
                      </a:r>
                      <a:r>
                        <a:rPr lang="en-GB" sz="2000" b="1" u="none" strike="noStrike" dirty="0" smtClean="0">
                          <a:effectLst/>
                          <a:latin typeface="Calibri" charset="0"/>
                          <a:ea typeface="Calibri" charset="0"/>
                          <a:cs typeface="Calibri" charset="0"/>
                        </a:rPr>
                        <a:t>1</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r>
              <a:tr h="484649">
                <a:tc>
                  <a:txBody>
                    <a:bodyPr/>
                    <a:lstStyle/>
                    <a:p>
                      <a:pPr algn="l" fontAlgn="b"/>
                      <a:r>
                        <a:rPr lang="en-US" sz="2000" b="1" u="none" strike="noStrike" dirty="0" smtClean="0">
                          <a:effectLst/>
                          <a:latin typeface="Calibri" charset="0"/>
                          <a:ea typeface="Calibri" charset="0"/>
                          <a:cs typeface="Calibri" charset="0"/>
                        </a:rPr>
                        <a:t>Father’s mental health</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GB" sz="2000" b="1" u="none" strike="noStrike" dirty="0" smtClean="0">
                          <a:effectLst/>
                          <a:latin typeface="Calibri" charset="0"/>
                          <a:ea typeface="Calibri" charset="0"/>
                          <a:cs typeface="Calibri" charset="0"/>
                        </a:rPr>
                        <a:t>0.04</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en-GB" sz="2000" b="1" u="none" strike="noStrike" dirty="0" smtClean="0">
                          <a:effectLst/>
                          <a:latin typeface="Calibri" charset="0"/>
                          <a:ea typeface="Calibri" charset="0"/>
                          <a:cs typeface="Calibri" charset="0"/>
                        </a:rPr>
                        <a:t>0.01</a:t>
                      </a:r>
                      <a:endParaRPr lang="mr-IN"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a:effectLst/>
                          <a:latin typeface="Calibri" charset="0"/>
                          <a:ea typeface="Calibri" charset="0"/>
                          <a:cs typeface="Calibri" charset="0"/>
                        </a:rPr>
                        <a:t>0.00</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r>
              <a:tr h="484649">
                <a:tc>
                  <a:txBody>
                    <a:bodyPr/>
                    <a:lstStyle/>
                    <a:p>
                      <a:pPr algn="l" fontAlgn="b"/>
                      <a:r>
                        <a:rPr lang="en-US" sz="2000" b="1" u="none" strike="noStrike" dirty="0">
                          <a:effectLst/>
                          <a:latin typeface="Calibri" charset="0"/>
                          <a:ea typeface="Calibri" charset="0"/>
                          <a:cs typeface="Calibri" charset="0"/>
                        </a:rPr>
                        <a:t>Mother's mental health</a:t>
                      </a:r>
                      <a:endParaRPr lang="en-US"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a:effectLst/>
                          <a:latin typeface="Calibri" charset="0"/>
                          <a:ea typeface="Calibri" charset="0"/>
                          <a:cs typeface="Calibri" charset="0"/>
                        </a:rPr>
                        <a:t>0.19</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nb-NO" sz="2000" b="1" u="none" strike="noStrike" dirty="0">
                          <a:effectLst/>
                          <a:latin typeface="Calibri" charset="0"/>
                          <a:ea typeface="Calibri" charset="0"/>
                          <a:cs typeface="Calibri" charset="0"/>
                        </a:rPr>
                        <a:t>0.17</a:t>
                      </a:r>
                      <a:endParaRPr lang="nb-NO" sz="2000" b="1" i="0" u="none" strike="noStrike" dirty="0">
                        <a:solidFill>
                          <a:srgbClr val="000000"/>
                        </a:solidFill>
                        <a:effectLst/>
                        <a:latin typeface="Calibri" charset="0"/>
                        <a:ea typeface="Calibri" charset="0"/>
                        <a:cs typeface="Calibri" charset="0"/>
                      </a:endParaRPr>
                    </a:p>
                  </a:txBody>
                  <a:tcPr marL="4763" marR="4763" marT="4763" marB="0" anchor="b"/>
                </a:tc>
                <a:tc>
                  <a:txBody>
                    <a:bodyPr/>
                    <a:lstStyle/>
                    <a:p>
                      <a:pPr algn="ctr" fontAlgn="b"/>
                      <a:r>
                        <a:rPr lang="is-IS" sz="2000" b="1" u="none" strike="noStrike" dirty="0">
                          <a:effectLst/>
                          <a:latin typeface="Calibri" charset="0"/>
                          <a:ea typeface="Calibri" charset="0"/>
                          <a:cs typeface="Calibri" charset="0"/>
                        </a:rPr>
                        <a:t>0.04</a:t>
                      </a:r>
                      <a:endParaRPr lang="is-IS" sz="2000" b="1" i="0" u="none" strike="noStrike" dirty="0">
                        <a:solidFill>
                          <a:srgbClr val="000000"/>
                        </a:solidFill>
                        <a:effectLst/>
                        <a:latin typeface="Calibri" charset="0"/>
                        <a:ea typeface="Calibri" charset="0"/>
                        <a:cs typeface="Calibri" charset="0"/>
                      </a:endParaRPr>
                    </a:p>
                  </a:txBody>
                  <a:tcPr marL="4763" marR="4763" marT="4763" marB="0" anchor="b"/>
                </a:tc>
              </a:tr>
            </a:tbl>
          </a:graphicData>
        </a:graphic>
      </p:graphicFrame>
      <mc:AlternateContent xmlns:mc="http://schemas.openxmlformats.org/markup-compatibility/2006" xmlns:a14="http://schemas.microsoft.com/office/drawing/2010/main">
        <mc:Choice Requires="a14">
          <p:sp>
            <p:nvSpPr>
              <p:cNvPr id="4" name="Title 1"/>
              <p:cNvSpPr>
                <a:spLocks noGrp="1"/>
              </p:cNvSpPr>
              <p:nvPr>
                <p:ph type="title"/>
              </p:nvPr>
            </p:nvSpPr>
            <p:spPr/>
            <p:txBody>
              <a:bodyPr>
                <a:normAutofit/>
              </a:bodyPr>
              <a:lstStyle/>
              <a:p>
                <a:pPr algn="ctr"/>
                <a:r>
                  <a:rPr lang="en-GB" sz="2700" b="1" dirty="0">
                    <a:latin typeface="+mn-lt"/>
                  </a:rPr>
                  <a:t>How child outcomes are affected </a:t>
                </a:r>
                <a:r>
                  <a:rPr lang="en-GB" sz="2700" b="1">
                    <a:latin typeface="+mn-lt"/>
                  </a:rPr>
                  <a:t>by observed </a:t>
                </a:r>
                <a:br>
                  <a:rPr lang="en-GB" sz="2700" b="1">
                    <a:latin typeface="+mn-lt"/>
                  </a:rPr>
                </a:br>
                <a:r>
                  <a:rPr lang="en-GB" sz="2700" b="1">
                    <a:latin typeface="+mn-lt"/>
                  </a:rPr>
                  <a:t>family </a:t>
                </a:r>
                <a:r>
                  <a:rPr lang="en-GB" sz="2700" b="1" dirty="0">
                    <a:latin typeface="+mn-lt"/>
                  </a:rPr>
                  <a:t>background (</a:t>
                </a:r>
                <a14:m>
                  <m:oMath xmlns:m="http://schemas.openxmlformats.org/officeDocument/2006/math">
                    <m:r>
                      <a:rPr lang="en-GB" sz="2700" b="1" i="1">
                        <a:latin typeface="Cambria Math" charset="0"/>
                        <a:ea typeface="Cambria Math" charset="0"/>
                        <a:cs typeface="Cambria Math" charset="0"/>
                      </a:rPr>
                      <m:t>𝜷</m:t>
                    </m:r>
                  </m:oMath>
                </a14:m>
                <a:r>
                  <a:rPr lang="en-GB" sz="2700" b="1" dirty="0">
                    <a:latin typeface="+mn-lt"/>
                  </a:rPr>
                  <a:t> averaged across ages 5, 11, 16)</a:t>
                </a:r>
              </a:p>
            </p:txBody>
          </p:sp>
        </mc:Choice>
        <mc:Fallback xmlns="">
          <p:sp>
            <p:nvSpPr>
              <p:cNvPr id="4" name="Title 1"/>
              <p:cNvSpPr>
                <a:spLocks noGrp="1" noRot="1" noChangeAspect="1" noMove="1" noResize="1" noEditPoints="1" noAdjustHandles="1" noChangeArrowheads="1" noChangeShapeType="1" noTextEdit="1"/>
              </p:cNvSpPr>
              <p:nvPr>
                <p:ph type="title"/>
              </p:nvPr>
            </p:nvSpPr>
            <p:spPr>
              <a:blipFill rotWithShape="0">
                <a:blip r:embed="rId2"/>
                <a:stretch>
                  <a:fillRect l="-174" t="-1843" r="-116" b="-8295"/>
                </a:stretch>
              </a:blipFill>
            </p:spPr>
            <p:txBody>
              <a:bodyPr/>
              <a:lstStyle/>
              <a:p>
                <a:r>
                  <a:rPr lang="en-GB">
                    <a:noFill/>
                  </a:rPr>
                  <a:t> </a:t>
                </a:r>
              </a:p>
            </p:txBody>
          </p:sp>
        </mc:Fallback>
      </mc:AlternateContent>
    </p:spTree>
    <p:extLst>
      <p:ext uri="{BB962C8B-B14F-4D97-AF65-F5344CB8AC3E}">
        <p14:creationId xmlns:p14="http://schemas.microsoft.com/office/powerpoint/2010/main" val="34270958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lumMod val="75000"/>
                    <a:lumOff val="25000"/>
                  </a:schemeClr>
                </a:solidFill>
                <a:latin typeface="+mn-lt"/>
              </a:rPr>
              <a:t>How child emotional wellbeing is affected at 16 by family and schooling</a:t>
            </a:r>
            <a:endParaRPr lang="en-GB" b="1" dirty="0">
              <a:solidFill>
                <a:schemeClr val="tx1">
                  <a:lumMod val="75000"/>
                  <a:lumOff val="25000"/>
                </a:schemeClr>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43" y="2328698"/>
            <a:ext cx="6688022" cy="3431627"/>
          </a:xfrm>
          <a:prstGeom prst="rect">
            <a:avLst/>
          </a:prstGeom>
        </p:spPr>
      </p:pic>
    </p:spTree>
    <p:extLst>
      <p:ext uri="{BB962C8B-B14F-4D97-AF65-F5344CB8AC3E}">
        <p14:creationId xmlns:p14="http://schemas.microsoft.com/office/powerpoint/2010/main" val="17103315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74"/>
            <a:ext cx="7886700" cy="994172"/>
          </a:xfrm>
        </p:spPr>
        <p:txBody>
          <a:bodyPr/>
          <a:lstStyle/>
          <a:p>
            <a:r>
              <a:rPr lang="en-GB" b="1" dirty="0" smtClean="0">
                <a:latin typeface="Calibri" charset="0"/>
                <a:ea typeface="Calibri" charset="0"/>
                <a:cs typeface="Calibri" charset="0"/>
              </a:rPr>
              <a:t>How child outcomes are affected by their teacher (ages 8 and 11)</a:t>
            </a:r>
            <a:endParaRPr lang="en-GB" b="1" dirty="0">
              <a:latin typeface="Calibri" charset="0"/>
              <a:ea typeface="Calibri" charset="0"/>
              <a:cs typeface="Calibri"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5104" y="2413346"/>
            <a:ext cx="7211352" cy="212515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647871"/>
            <a:ext cx="7553654" cy="1025744"/>
          </a:xfrm>
          <a:prstGeom prst="rect">
            <a:avLst/>
          </a:prstGeom>
        </p:spPr>
      </p:pic>
    </p:spTree>
    <p:extLst>
      <p:ext uri="{BB962C8B-B14F-4D97-AF65-F5344CB8AC3E}">
        <p14:creationId xmlns:p14="http://schemas.microsoft.com/office/powerpoint/2010/main" val="22386523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8229600" cy="1143000"/>
          </a:xfrm>
        </p:spPr>
        <p:txBody>
          <a:bodyPr>
            <a:noAutofit/>
          </a:bodyPr>
          <a:lstStyle/>
          <a:p>
            <a:r>
              <a:rPr lang="en-GB" sz="4800" b="1" cap="all" dirty="0">
                <a:solidFill>
                  <a:schemeClr val="accent5">
                    <a:lumMod val="50000"/>
                  </a:schemeClr>
                </a:solidFill>
                <a:latin typeface="+mn-lt"/>
              </a:rPr>
              <a:t>ALSPAC data: Income and Financial insecurity</a:t>
            </a:r>
          </a:p>
        </p:txBody>
      </p:sp>
      <p:sp>
        <p:nvSpPr>
          <p:cNvPr id="3" name="Segnaposto contenuto 2"/>
          <p:cNvSpPr>
            <a:spLocks noGrp="1"/>
          </p:cNvSpPr>
          <p:nvPr>
            <p:ph idx="1"/>
          </p:nvPr>
        </p:nvSpPr>
        <p:spPr>
          <a:xfrm>
            <a:off x="457200" y="1268760"/>
            <a:ext cx="8229600" cy="5472608"/>
          </a:xfrm>
        </p:spPr>
        <p:txBody>
          <a:bodyPr>
            <a:normAutofit lnSpcReduction="10000"/>
          </a:bodyPr>
          <a:lstStyle/>
          <a:p>
            <a:r>
              <a:rPr lang="en-GB" sz="2800" dirty="0"/>
              <a:t>P</a:t>
            </a:r>
            <a:r>
              <a:rPr lang="en-GB" sz="2800" dirty="0" smtClean="0"/>
              <a:t>roxy of financia</a:t>
            </a:r>
            <a:r>
              <a:rPr lang="en-GB" sz="2800" dirty="0"/>
              <a:t>l</a:t>
            </a:r>
            <a:r>
              <a:rPr lang="en-GB" sz="2800" dirty="0" smtClean="0"/>
              <a:t> insecurity: mother had a major financial problem (MFP)</a:t>
            </a:r>
          </a:p>
          <a:p>
            <a:pPr marL="354013" indent="-354013">
              <a:buNone/>
            </a:pPr>
            <a:r>
              <a:rPr lang="en-GB" sz="2800" i="1" dirty="0" smtClean="0"/>
              <a:t>      </a:t>
            </a:r>
            <a:r>
              <a:rPr lang="en-US" sz="2800" i="1" dirty="0" smtClean="0"/>
              <a:t>“Listed </a:t>
            </a:r>
            <a:r>
              <a:rPr lang="en-US" sz="2800" i="1" dirty="0"/>
              <a:t>below are a number of events which may have </a:t>
            </a:r>
            <a:r>
              <a:rPr lang="en-US" sz="2800" i="1" dirty="0" smtClean="0"/>
              <a:t>brought changes </a:t>
            </a:r>
            <a:r>
              <a:rPr lang="en-US" sz="2800" i="1" dirty="0"/>
              <a:t>in </a:t>
            </a:r>
            <a:r>
              <a:rPr lang="en-US" sz="2800" i="1" dirty="0" smtClean="0"/>
              <a:t>      your </a:t>
            </a:r>
            <a:r>
              <a:rPr lang="en-US" sz="2800" i="1" dirty="0"/>
              <a:t>life. Have any </a:t>
            </a:r>
            <a:r>
              <a:rPr lang="en-US" sz="2800" i="1" dirty="0" smtClean="0"/>
              <a:t>of </a:t>
            </a:r>
            <a:r>
              <a:rPr lang="en-US" sz="2800" i="1" dirty="0"/>
              <a:t>these occurred since your study </a:t>
            </a:r>
            <a:r>
              <a:rPr lang="en-US" sz="2800" i="1" dirty="0" smtClean="0"/>
              <a:t>child’s XXX </a:t>
            </a:r>
            <a:r>
              <a:rPr lang="en-US" sz="2800" i="1" dirty="0"/>
              <a:t>birthday</a:t>
            </a:r>
            <a:r>
              <a:rPr lang="en-US" sz="2800" i="1" dirty="0" smtClean="0"/>
              <a:t>?”</a:t>
            </a:r>
            <a:endParaRPr lang="fr-LU" sz="2800" i="1" dirty="0"/>
          </a:p>
          <a:p>
            <a:pPr lvl="1"/>
            <a:r>
              <a:rPr lang="en-US" dirty="0"/>
              <a:t>You had a major financial problem </a:t>
            </a:r>
            <a:endParaRPr lang="en-US" dirty="0" smtClean="0"/>
          </a:p>
          <a:p>
            <a:pPr lvl="1"/>
            <a:endParaRPr lang="fr-LU" dirty="0"/>
          </a:p>
          <a:p>
            <a:pPr algn="ctr">
              <a:buFont typeface="Wingdings" panose="05000000000000000000" pitchFamily="2" charset="2"/>
              <a:buChar char="à"/>
            </a:pPr>
            <a:r>
              <a:rPr lang="en-GB" sz="2800" dirty="0" smtClean="0"/>
              <a:t>Measure </a:t>
            </a:r>
            <a:r>
              <a:rPr lang="en-GB" sz="2800" dirty="0"/>
              <a:t>of financial insecurity: # years mother reported to have a </a:t>
            </a:r>
            <a:r>
              <a:rPr lang="en-GB" sz="2800" dirty="0" smtClean="0"/>
              <a:t>MFP from child’s birth to age 11</a:t>
            </a:r>
          </a:p>
          <a:p>
            <a:pPr algn="ctr">
              <a:buFont typeface="Wingdings" panose="05000000000000000000" pitchFamily="2" charset="2"/>
              <a:buChar char="à"/>
            </a:pPr>
            <a:endParaRPr lang="en-GB" sz="2800" dirty="0"/>
          </a:p>
          <a:p>
            <a:r>
              <a:rPr lang="en-US" sz="2800" dirty="0" smtClean="0"/>
              <a:t>Which matters more: </a:t>
            </a:r>
            <a:r>
              <a:rPr lang="en-US" sz="2800" b="1" dirty="0">
                <a:solidFill>
                  <a:srgbClr val="FF0000"/>
                </a:solidFill>
              </a:rPr>
              <a:t>financial insecurity </a:t>
            </a:r>
            <a:r>
              <a:rPr lang="en-US" sz="2800" dirty="0" smtClean="0"/>
              <a:t>or </a:t>
            </a:r>
            <a:r>
              <a:rPr lang="en-US" sz="2800" b="1" dirty="0" smtClean="0">
                <a:solidFill>
                  <a:srgbClr val="FF0000"/>
                </a:solidFill>
              </a:rPr>
              <a:t>income</a:t>
            </a:r>
            <a:r>
              <a:rPr lang="en-US" sz="2800" dirty="0" smtClean="0"/>
              <a:t>?</a:t>
            </a:r>
            <a:endParaRPr lang="en-GB" sz="2800" dirty="0" smtClean="0"/>
          </a:p>
          <a:p>
            <a:pPr marL="0" indent="0">
              <a:buNone/>
            </a:pPr>
            <a:endParaRPr lang="en-GB" sz="2000" dirty="0" smtClean="0"/>
          </a:p>
          <a:p>
            <a:pPr>
              <a:buNone/>
            </a:pPr>
            <a:endParaRPr lang="en-GB" dirty="0" smtClean="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9068090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7462" y="-35834"/>
            <a:ext cx="8229600" cy="1143000"/>
          </a:xfrm>
        </p:spPr>
        <p:txBody>
          <a:bodyPr>
            <a:normAutofit/>
          </a:bodyPr>
          <a:lstStyle/>
          <a:p>
            <a:pPr algn="l"/>
            <a:r>
              <a:rPr lang="en-GB" sz="3200" dirty="0"/>
              <a:t>ALSPAC </a:t>
            </a:r>
            <a:r>
              <a:rPr lang="en-GB" sz="3200" dirty="0" smtClean="0"/>
              <a:t>data: </a:t>
            </a:r>
            <a:r>
              <a:rPr lang="en-GB" sz="2800" dirty="0" smtClean="0"/>
              <a:t>Financial insecurity</a:t>
            </a:r>
            <a:endParaRPr lang="en-GB" sz="2800" dirty="0"/>
          </a:p>
        </p:txBody>
      </p:sp>
      <p:sp>
        <p:nvSpPr>
          <p:cNvPr id="3" name="Segnaposto contenuto 2"/>
          <p:cNvSpPr>
            <a:spLocks noGrp="1"/>
          </p:cNvSpPr>
          <p:nvPr>
            <p:ph idx="1"/>
          </p:nvPr>
        </p:nvSpPr>
        <p:spPr/>
        <p:txBody>
          <a:bodyPr>
            <a:normAutofit/>
          </a:bodyPr>
          <a:lstStyle/>
          <a:p>
            <a:pPr marL="0" indent="0">
              <a:buNone/>
            </a:pPr>
            <a:endParaRPr lang="en-GB" sz="2000" dirty="0" smtClean="0"/>
          </a:p>
          <a:p>
            <a:endParaRPr lang="en-GB" dirty="0" smtClean="0"/>
          </a:p>
          <a:p>
            <a:endParaRPr lang="en-GB" dirty="0" smtClean="0"/>
          </a:p>
          <a:p>
            <a:endParaRPr lang="en-GB" dirty="0"/>
          </a:p>
          <a:p>
            <a:endParaRPr lang="en-GB" dirty="0" smtClean="0"/>
          </a:p>
          <a:p>
            <a:endParaRPr lang="en-GB" dirty="0"/>
          </a:p>
        </p:txBody>
      </p:sp>
      <p:pic>
        <p:nvPicPr>
          <p:cNvPr id="1026"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96752"/>
            <a:ext cx="8064896"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7462" y="764704"/>
            <a:ext cx="6120680" cy="369332"/>
          </a:xfrm>
          <a:prstGeom prst="rect">
            <a:avLst/>
          </a:prstGeom>
          <a:noFill/>
        </p:spPr>
        <p:txBody>
          <a:bodyPr wrap="square" rtlCol="0">
            <a:spAutoFit/>
          </a:bodyPr>
          <a:lstStyle/>
          <a:p>
            <a:r>
              <a:rPr lang="en-US" dirty="0" smtClean="0"/>
              <a:t>Correlation between income and financial insecurity</a:t>
            </a:r>
            <a:endParaRPr lang="fr-LU" dirty="0"/>
          </a:p>
        </p:txBody>
      </p:sp>
      <p:sp>
        <p:nvSpPr>
          <p:cNvPr id="6" name="TextBox 5"/>
          <p:cNvSpPr txBox="1"/>
          <p:nvPr/>
        </p:nvSpPr>
        <p:spPr>
          <a:xfrm>
            <a:off x="5652120" y="2396155"/>
            <a:ext cx="1512168" cy="369332"/>
          </a:xfrm>
          <a:prstGeom prst="rect">
            <a:avLst/>
          </a:prstGeom>
          <a:noFill/>
        </p:spPr>
        <p:txBody>
          <a:bodyPr wrap="square" rtlCol="0">
            <a:spAutoFit/>
          </a:bodyPr>
          <a:lstStyle/>
          <a:p>
            <a:r>
              <a:rPr lang="en-US" dirty="0" err="1" smtClean="0"/>
              <a:t>Corr</a:t>
            </a:r>
            <a:r>
              <a:rPr lang="en-US" dirty="0" smtClean="0"/>
              <a:t> = -0.14</a:t>
            </a:r>
            <a:endParaRPr lang="fr-LU" dirty="0"/>
          </a:p>
        </p:txBody>
      </p:sp>
    </p:spTree>
    <p:extLst>
      <p:ext uri="{BB962C8B-B14F-4D97-AF65-F5344CB8AC3E}">
        <p14:creationId xmlns:p14="http://schemas.microsoft.com/office/powerpoint/2010/main" val="12540439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4"/>
          <p:cNvSpPr txBox="1"/>
          <p:nvPr/>
        </p:nvSpPr>
        <p:spPr>
          <a:xfrm>
            <a:off x="3491880" y="330783"/>
            <a:ext cx="2160240" cy="523220"/>
          </a:xfrm>
          <a:prstGeom prst="rect">
            <a:avLst/>
          </a:prstGeom>
          <a:noFill/>
        </p:spPr>
        <p:txBody>
          <a:bodyPr wrap="square" rtlCol="0">
            <a:spAutoFit/>
          </a:bodyPr>
          <a:lstStyle/>
          <a:p>
            <a:r>
              <a:rPr lang="en-US" sz="2800" dirty="0" smtClean="0"/>
              <a:t>Summary</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0" y="783006"/>
            <a:ext cx="9108504" cy="5886354"/>
          </a:xfrm>
          <a:prstGeom prst="rect">
            <a:avLst/>
          </a:prstGeom>
          <a:noFill/>
          <a:ln w="9525">
            <a:noFill/>
            <a:miter lim="800000"/>
            <a:headEnd/>
            <a:tailEnd/>
          </a:ln>
          <a:effectLst/>
        </p:spPr>
      </p:pic>
    </p:spTree>
    <p:extLst>
      <p:ext uri="{BB962C8B-B14F-4D97-AF65-F5344CB8AC3E}">
        <p14:creationId xmlns:p14="http://schemas.microsoft.com/office/powerpoint/2010/main" val="338664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68869" y="6492818"/>
            <a:ext cx="2057400" cy="365125"/>
          </a:xfrm>
        </p:spPr>
        <p:txBody>
          <a:bodyPr/>
          <a:lstStyle/>
          <a:p>
            <a:fld id="{62025220-18B1-460B-94F8-2B977BE6BA13}" type="slidenum">
              <a:rPr lang="en-GB" smtClean="0">
                <a:solidFill>
                  <a:schemeClr val="tx1"/>
                </a:solidFill>
              </a:rPr>
              <a:pPr/>
              <a:t>7</a:t>
            </a:fld>
            <a:endParaRPr lang="en-GB" dirty="0">
              <a:solidFill>
                <a:schemeClr val="tx1"/>
              </a:solidFill>
            </a:endParaRPr>
          </a:p>
        </p:txBody>
      </p:sp>
      <p:sp>
        <p:nvSpPr>
          <p:cNvPr id="50" name="Text Box 1"/>
          <p:cNvSpPr txBox="1">
            <a:spLocks noChangeArrowheads="1"/>
          </p:cNvSpPr>
          <p:nvPr/>
        </p:nvSpPr>
        <p:spPr bwMode="auto">
          <a:xfrm>
            <a:off x="392081" y="1335239"/>
            <a:ext cx="2046700" cy="9521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r>
              <a:rPr lang="en-GB" altLang="en-US" sz="2800" b="1" i="1" dirty="0">
                <a:latin typeface="Times New Roman" panose="02020603050405020304" pitchFamily="18" charset="0"/>
                <a:ea typeface="Calibri" panose="020F0502020204030204" pitchFamily="34" charset="0"/>
                <a:cs typeface="Times New Roman" panose="02020603050405020304" pitchFamily="18" charset="0"/>
              </a:rPr>
              <a:t>Family </a:t>
            </a:r>
            <a:r>
              <a:rPr lang="en-GB" altLang="en-US" sz="2800" b="1" i="1" dirty="0" smtClean="0">
                <a:latin typeface="Times New Roman" panose="02020603050405020304" pitchFamily="18" charset="0"/>
                <a:ea typeface="Calibri" panose="020F0502020204030204" pitchFamily="34" charset="0"/>
                <a:cs typeface="Times New Roman" panose="02020603050405020304" pitchFamily="18" charset="0"/>
              </a:rPr>
              <a:t>and schooling</a:t>
            </a:r>
            <a:endParaRPr lang="en-GB" altLang="en-US" sz="2800" i="1" dirty="0">
              <a:latin typeface="Times New Roman" panose="02020603050405020304" pitchFamily="18" charset="0"/>
              <a:cs typeface="Times New Roman" panose="02020603050405020304" pitchFamily="18" charset="0"/>
            </a:endParaRPr>
          </a:p>
        </p:txBody>
      </p:sp>
      <p:sp>
        <p:nvSpPr>
          <p:cNvPr id="52" name="Text Box 2"/>
          <p:cNvSpPr txBox="1">
            <a:spLocks noChangeArrowheads="1"/>
          </p:cNvSpPr>
          <p:nvPr/>
        </p:nvSpPr>
        <p:spPr bwMode="auto">
          <a:xfrm>
            <a:off x="2742757" y="1335239"/>
            <a:ext cx="1963406" cy="95572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r>
              <a:rPr lang="en-GB" altLang="en-US" sz="2800" b="1" i="1" dirty="0">
                <a:latin typeface="Times New Roman" panose="02020603050405020304" pitchFamily="18" charset="0"/>
                <a:ea typeface="Calibri" panose="020F0502020204030204" pitchFamily="34" charset="0"/>
                <a:cs typeface="Times New Roman" panose="02020603050405020304" pitchFamily="18" charset="0"/>
              </a:rPr>
              <a:t>Child </a:t>
            </a:r>
            <a:r>
              <a:rPr lang="en-GB" altLang="en-US" sz="2800" b="1" i="1" dirty="0" smtClean="0">
                <a:latin typeface="Times New Roman" panose="02020603050405020304" pitchFamily="18" charset="0"/>
                <a:ea typeface="Calibri" panose="020F0502020204030204" pitchFamily="34" charset="0"/>
                <a:cs typeface="Times New Roman" panose="02020603050405020304" pitchFamily="18" charset="0"/>
              </a:rPr>
              <a:t>outcomes</a:t>
            </a:r>
            <a:endParaRPr lang="en-GB" altLang="en-US" sz="2800" i="1" dirty="0">
              <a:latin typeface="Times New Roman" panose="02020603050405020304" pitchFamily="18" charset="0"/>
              <a:cs typeface="Times New Roman" panose="02020603050405020304" pitchFamily="18" charset="0"/>
            </a:endParaRPr>
          </a:p>
        </p:txBody>
      </p:sp>
      <p:sp>
        <p:nvSpPr>
          <p:cNvPr id="53" name="Text Box 3"/>
          <p:cNvSpPr txBox="1">
            <a:spLocks noChangeArrowheads="1"/>
          </p:cNvSpPr>
          <p:nvPr/>
        </p:nvSpPr>
        <p:spPr bwMode="auto">
          <a:xfrm>
            <a:off x="4894139" y="1331624"/>
            <a:ext cx="2011908" cy="95572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r>
              <a:rPr lang="en-GB" altLang="en-US" sz="2800" b="1" i="1" dirty="0">
                <a:latin typeface="Times New Roman" panose="02020603050405020304" pitchFamily="18" charset="0"/>
                <a:ea typeface="Calibri" panose="020F0502020204030204" pitchFamily="34" charset="0"/>
                <a:cs typeface="Times New Roman" panose="02020603050405020304" pitchFamily="18" charset="0"/>
              </a:rPr>
              <a:t>Adult </a:t>
            </a:r>
            <a:br>
              <a:rPr lang="en-GB" altLang="en-US" sz="2800" b="1" i="1" dirty="0">
                <a:latin typeface="Times New Roman" panose="02020603050405020304" pitchFamily="18" charset="0"/>
                <a:ea typeface="Calibri" panose="020F0502020204030204" pitchFamily="34" charset="0"/>
                <a:cs typeface="Times New Roman" panose="02020603050405020304" pitchFamily="18" charset="0"/>
              </a:rPr>
            </a:br>
            <a:r>
              <a:rPr lang="en-GB" altLang="en-US" sz="2800" b="1" i="1" dirty="0" smtClean="0">
                <a:latin typeface="Times New Roman" panose="02020603050405020304" pitchFamily="18" charset="0"/>
                <a:ea typeface="Calibri" panose="020F0502020204030204" pitchFamily="34" charset="0"/>
                <a:cs typeface="Times New Roman" panose="02020603050405020304" pitchFamily="18" charset="0"/>
              </a:rPr>
              <a:t>situation</a:t>
            </a:r>
            <a:endParaRPr lang="en-GB" altLang="en-US" sz="2800" i="1" dirty="0">
              <a:latin typeface="Times New Roman" panose="02020603050405020304" pitchFamily="18" charset="0"/>
              <a:cs typeface="Times New Roman" panose="02020603050405020304" pitchFamily="18" charset="0"/>
            </a:endParaRPr>
          </a:p>
        </p:txBody>
      </p:sp>
      <p:sp>
        <p:nvSpPr>
          <p:cNvPr id="54" name="Text Box 4"/>
          <p:cNvSpPr txBox="1">
            <a:spLocks noChangeArrowheads="1"/>
          </p:cNvSpPr>
          <p:nvPr/>
        </p:nvSpPr>
        <p:spPr bwMode="auto">
          <a:xfrm>
            <a:off x="7107701" y="1326072"/>
            <a:ext cx="2036299" cy="92515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0" fontAlgn="base" hangingPunct="0"/>
            <a:r>
              <a:rPr lang="en-GB" altLang="en-US" sz="2800" b="1" i="1" dirty="0" smtClean="0">
                <a:latin typeface="Times New Roman" panose="02020603050405020304" pitchFamily="18" charset="0"/>
                <a:ea typeface="Calibri" panose="020F0502020204030204" pitchFamily="34" charset="0"/>
                <a:cs typeface="Times New Roman" panose="02020603050405020304" pitchFamily="18" charset="0"/>
              </a:rPr>
              <a:t>Adult life-satisfaction</a:t>
            </a:r>
            <a:endParaRPr lang="en-GB" altLang="en-US" sz="2800" i="1" dirty="0">
              <a:latin typeface="Times New Roman" panose="02020603050405020304" pitchFamily="18" charset="0"/>
              <a:cs typeface="Times New Roman" panose="02020603050405020304" pitchFamily="18" charset="0"/>
            </a:endParaRPr>
          </a:p>
        </p:txBody>
      </p:sp>
      <p:sp>
        <p:nvSpPr>
          <p:cNvPr id="55" name="Text Box 6"/>
          <p:cNvSpPr txBox="1">
            <a:spLocks noChangeArrowheads="1"/>
          </p:cNvSpPr>
          <p:nvPr/>
        </p:nvSpPr>
        <p:spPr bwMode="auto">
          <a:xfrm>
            <a:off x="2634124" y="2583870"/>
            <a:ext cx="2078158" cy="157904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ts val="1800"/>
              </a:spcAft>
            </a:pPr>
            <a:r>
              <a:rPr lang="en-US" altLang="en-US" sz="2200" b="1" dirty="0">
                <a:latin typeface="Arial" panose="020B0604020202020204" pitchFamily="34" charset="0"/>
                <a:ea typeface="Calibri" panose="020F0502020204030204" pitchFamily="34" charset="0"/>
                <a:cs typeface="Times New Roman" panose="02020603050405020304" pitchFamily="18" charset="0"/>
              </a:rPr>
              <a:t>Intellectual </a:t>
            </a:r>
            <a:endParaRPr lang="en-US" altLang="en-US" sz="2200" b="1" dirty="0" smtClean="0">
              <a:latin typeface="Arial" panose="020B0604020202020204" pitchFamily="34" charset="0"/>
              <a:ea typeface="Calibri" panose="020F0502020204030204" pitchFamily="34" charset="0"/>
              <a:cs typeface="Times New Roman" panose="02020603050405020304" pitchFamily="18" charset="0"/>
            </a:endParaRPr>
          </a:p>
          <a:p>
            <a:pPr eaLnBrk="0" fontAlgn="base" hangingPunct="0">
              <a:spcAft>
                <a:spcPts val="1800"/>
              </a:spcAft>
            </a:pPr>
            <a:r>
              <a:rPr lang="en-US" altLang="en-US" sz="2200" b="1" dirty="0" err="1" smtClean="0">
                <a:latin typeface="Arial" panose="020B0604020202020204" pitchFamily="34" charset="0"/>
                <a:ea typeface="Calibri" panose="020F0502020204030204" pitchFamily="34" charset="0"/>
                <a:cs typeface="Times New Roman" panose="02020603050405020304" pitchFamily="18" charset="0"/>
              </a:rPr>
              <a:t>Behavioural</a:t>
            </a:r>
            <a:endParaRPr lang="en-US" altLang="en-US" sz="2200" b="1" dirty="0">
              <a:latin typeface="Arial" panose="020B0604020202020204" pitchFamily="34" charset="0"/>
            </a:endParaRPr>
          </a:p>
          <a:p>
            <a:pPr eaLnBrk="0" fontAlgn="base" hangingPunct="0">
              <a:spcAft>
                <a:spcPts val="18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Emotional</a:t>
            </a:r>
            <a:endParaRPr lang="en-US" altLang="en-US" sz="2200" b="1" dirty="0">
              <a:latin typeface="Arial" panose="020B0604020202020204" pitchFamily="34" charset="0"/>
            </a:endParaRPr>
          </a:p>
        </p:txBody>
      </p:sp>
      <p:sp>
        <p:nvSpPr>
          <p:cNvPr id="56" name="Text Box 9"/>
          <p:cNvSpPr txBox="1">
            <a:spLocks noChangeArrowheads="1"/>
          </p:cNvSpPr>
          <p:nvPr/>
        </p:nvSpPr>
        <p:spPr bwMode="auto">
          <a:xfrm>
            <a:off x="4900258" y="2583869"/>
            <a:ext cx="2011908" cy="379917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355600" indent="-266700" eaLnBrk="0" fontAlgn="base" hangingPunct="0">
              <a:spcAft>
                <a:spcPts val="600"/>
              </a:spcAft>
            </a:pPr>
            <a:r>
              <a:rPr lang="en-US" altLang="en-US" sz="2200" b="1" dirty="0">
                <a:latin typeface="Arial" panose="020B0604020202020204" pitchFamily="34" charset="0"/>
                <a:ea typeface="Calibri" panose="020F0502020204030204" pitchFamily="34" charset="0"/>
                <a:cs typeface="Times New Roman" panose="02020603050405020304" pitchFamily="18" charset="0"/>
              </a:rPr>
              <a:t>Income</a:t>
            </a:r>
          </a:p>
          <a:p>
            <a:pPr marL="355600" indent="-266700" eaLnBrk="0" fontAlgn="base" hangingPunct="0">
              <a:spcAft>
                <a:spcPts val="6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Education </a:t>
            </a:r>
          </a:p>
          <a:p>
            <a:pPr marL="355600" indent="-266700" eaLnBrk="0" fontAlgn="base" hangingPunct="0">
              <a:spcAft>
                <a:spcPts val="6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Employment</a:t>
            </a:r>
            <a:endParaRPr lang="en-US" altLang="en-US" sz="2200" b="1" dirty="0">
              <a:latin typeface="Arial" panose="020B0604020202020204" pitchFamily="34" charset="0"/>
              <a:ea typeface="Calibri" panose="020F0502020204030204" pitchFamily="34" charset="0"/>
              <a:cs typeface="Times New Roman" panose="02020603050405020304" pitchFamily="18" charset="0"/>
            </a:endParaRPr>
          </a:p>
          <a:p>
            <a:pPr marL="355600" indent="-266700" eaLnBrk="0" fontAlgn="base" hangingPunct="0">
              <a:spcBef>
                <a:spcPts val="1200"/>
              </a:spcBef>
              <a:spcAft>
                <a:spcPts val="6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Family</a:t>
            </a:r>
          </a:p>
          <a:p>
            <a:pPr marL="355600" indent="-266700" eaLnBrk="0" fontAlgn="base" hangingPunct="0">
              <a:spcAft>
                <a:spcPts val="6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Crime</a:t>
            </a:r>
          </a:p>
          <a:p>
            <a:pPr marL="355600" indent="-266700" eaLnBrk="0" fontAlgn="base" hangingPunct="0">
              <a:spcBef>
                <a:spcPts val="1200"/>
              </a:spcBef>
              <a:spcAft>
                <a:spcPts val="6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Physical </a:t>
            </a:r>
            <a:r>
              <a:rPr lang="en-US" altLang="en-US" sz="2200" b="1" dirty="0">
                <a:latin typeface="Arial" panose="020B0604020202020204" pitchFamily="34" charset="0"/>
                <a:ea typeface="Calibri" panose="020F0502020204030204" pitchFamily="34" charset="0"/>
                <a:cs typeface="Times New Roman" panose="02020603050405020304" pitchFamily="18" charset="0"/>
              </a:rPr>
              <a:t>health</a:t>
            </a:r>
            <a:endParaRPr lang="en-US" altLang="en-US" sz="2200" b="1" dirty="0">
              <a:latin typeface="Arial" panose="020B0604020202020204" pitchFamily="34" charset="0"/>
            </a:endParaRPr>
          </a:p>
          <a:p>
            <a:pPr marL="355600" indent="-266700" eaLnBrk="0" fontAlgn="base" hangingPunct="0">
              <a:spcAft>
                <a:spcPts val="6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Mental </a:t>
            </a:r>
            <a:r>
              <a:rPr lang="en-US" altLang="en-US" sz="2200" b="1" dirty="0">
                <a:latin typeface="Arial" panose="020B0604020202020204" pitchFamily="34" charset="0"/>
                <a:ea typeface="Calibri" panose="020F0502020204030204" pitchFamily="34" charset="0"/>
                <a:cs typeface="Times New Roman" panose="02020603050405020304" pitchFamily="18" charset="0"/>
              </a:rPr>
              <a:t/>
            </a:r>
            <a:br>
              <a:rPr lang="en-US" altLang="en-US" sz="2200" b="1" dirty="0">
                <a:latin typeface="Arial" panose="020B0604020202020204" pitchFamily="34" charset="0"/>
                <a:ea typeface="Calibri" panose="020F0502020204030204" pitchFamily="34" charset="0"/>
                <a:cs typeface="Times New Roman" panose="02020603050405020304" pitchFamily="18" charset="0"/>
              </a:rPr>
            </a:b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health</a:t>
            </a:r>
            <a:endParaRPr lang="en-US" altLang="en-US" sz="2200" b="1" dirty="0">
              <a:latin typeface="Arial" panose="020B0604020202020204" pitchFamily="34" charset="0"/>
            </a:endParaRPr>
          </a:p>
          <a:p>
            <a:pPr lvl="0" eaLnBrk="0" fontAlgn="base" hangingPunct="0"/>
            <a:endParaRPr lang="en-US" altLang="en-US" sz="2200" b="1" dirty="0">
              <a:latin typeface="Arial" panose="020B0604020202020204" pitchFamily="34" charset="0"/>
            </a:endParaRPr>
          </a:p>
          <a:p>
            <a:pPr eaLnBrk="0" fontAlgn="base" hangingPunct="0">
              <a:spcAft>
                <a:spcPts val="1200"/>
              </a:spcAft>
            </a:pPr>
            <a:endParaRPr lang="en-US" altLang="en-US" sz="2200" b="1" dirty="0">
              <a:latin typeface="Arial" panose="020B0604020202020204" pitchFamily="34" charset="0"/>
            </a:endParaRPr>
          </a:p>
          <a:p>
            <a:pPr eaLnBrk="0" fontAlgn="base" hangingPunct="0"/>
            <a:endParaRPr lang="en-US" altLang="en-US" sz="2200" b="1" dirty="0">
              <a:latin typeface="Arial" panose="020B0604020202020204" pitchFamily="34" charset="0"/>
            </a:endParaRPr>
          </a:p>
        </p:txBody>
      </p:sp>
      <p:sp>
        <p:nvSpPr>
          <p:cNvPr id="57" name="Text Box 21"/>
          <p:cNvSpPr txBox="1">
            <a:spLocks noChangeArrowheads="1"/>
          </p:cNvSpPr>
          <p:nvPr/>
        </p:nvSpPr>
        <p:spPr bwMode="auto">
          <a:xfrm>
            <a:off x="7079420" y="2592040"/>
            <a:ext cx="2036299" cy="1412487"/>
          </a:xfrm>
          <a:prstGeom prst="rect">
            <a:avLst/>
          </a:prstGeom>
          <a:solidFill>
            <a:srgbClr val="FFFFFF"/>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Life-satisfaction</a:t>
            </a:r>
            <a:endParaRPr lang="en-US" altLang="en-US" sz="2200" b="1" dirty="0">
              <a:latin typeface="Arial" panose="020B0604020202020204" pitchFamily="34" charset="0"/>
            </a:endParaRPr>
          </a:p>
        </p:txBody>
      </p:sp>
      <p:cxnSp>
        <p:nvCxnSpPr>
          <p:cNvPr id="58" name="Straight Arrow Connector 57"/>
          <p:cNvCxnSpPr>
            <a:cxnSpLocks noChangeShapeType="1"/>
          </p:cNvCxnSpPr>
          <p:nvPr/>
        </p:nvCxnSpPr>
        <p:spPr bwMode="auto">
          <a:xfrm>
            <a:off x="2444900" y="3277423"/>
            <a:ext cx="181857" cy="0"/>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a:off x="4706163" y="3277422"/>
            <a:ext cx="187976" cy="0"/>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0" name="Straight Arrow Connector 59"/>
          <p:cNvCxnSpPr>
            <a:cxnSpLocks noChangeShapeType="1"/>
          </p:cNvCxnSpPr>
          <p:nvPr/>
        </p:nvCxnSpPr>
        <p:spPr bwMode="auto">
          <a:xfrm>
            <a:off x="6906047" y="3277422"/>
            <a:ext cx="173373" cy="0"/>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flipV="1">
            <a:off x="3548591" y="2395751"/>
            <a:ext cx="0" cy="1809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3548591" y="2395751"/>
            <a:ext cx="457514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3" name="Straight Arrow Connector 62"/>
          <p:cNvCxnSpPr>
            <a:cxnSpLocks noChangeShapeType="1"/>
          </p:cNvCxnSpPr>
          <p:nvPr/>
        </p:nvCxnSpPr>
        <p:spPr bwMode="auto">
          <a:xfrm>
            <a:off x="8123734" y="2395751"/>
            <a:ext cx="0" cy="219075"/>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flipH="1">
            <a:off x="1415432" y="4802108"/>
            <a:ext cx="7124" cy="175843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1415431" y="6560541"/>
            <a:ext cx="670830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6" name="Straight Arrow Connector 65"/>
          <p:cNvCxnSpPr>
            <a:cxnSpLocks noChangeShapeType="1"/>
            <a:endCxn id="56" idx="2"/>
          </p:cNvCxnSpPr>
          <p:nvPr/>
        </p:nvCxnSpPr>
        <p:spPr bwMode="auto">
          <a:xfrm flipH="1" flipV="1">
            <a:off x="5906212" y="6383045"/>
            <a:ext cx="11060" cy="167904"/>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7" name="Straight Arrow Connector 66"/>
          <p:cNvCxnSpPr>
            <a:cxnSpLocks noChangeShapeType="1"/>
          </p:cNvCxnSpPr>
          <p:nvPr/>
        </p:nvCxnSpPr>
        <p:spPr bwMode="auto">
          <a:xfrm flipV="1">
            <a:off x="8123734" y="4004529"/>
            <a:ext cx="0" cy="2556012"/>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sp>
        <p:nvSpPr>
          <p:cNvPr id="68" name="Rectangle 49"/>
          <p:cNvSpPr>
            <a:spLocks noChangeArrowheads="1"/>
          </p:cNvSpPr>
          <p:nvPr/>
        </p:nvSpPr>
        <p:spPr bwMode="auto">
          <a:xfrm>
            <a:off x="1646930" y="13791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9" name="Rectangle 56"/>
          <p:cNvSpPr>
            <a:spLocks noChangeArrowheads="1"/>
          </p:cNvSpPr>
          <p:nvPr/>
        </p:nvSpPr>
        <p:spPr bwMode="auto">
          <a:xfrm>
            <a:off x="1646930" y="16077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0" name="Text Box 9"/>
          <p:cNvSpPr txBox="1">
            <a:spLocks noChangeArrowheads="1"/>
          </p:cNvSpPr>
          <p:nvPr/>
        </p:nvSpPr>
        <p:spPr bwMode="auto">
          <a:xfrm>
            <a:off x="253879" y="2576726"/>
            <a:ext cx="2175581" cy="3444974"/>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355600" indent="-355600" eaLnBrk="0" fontAlgn="base" hangingPunct="0">
              <a:spcAft>
                <a:spcPts val="1200"/>
              </a:spcAft>
            </a:pPr>
            <a:r>
              <a:rPr lang="en-US" altLang="en-US" sz="2200" b="1" dirty="0">
                <a:latin typeface="Arial" panose="020B0604020202020204" pitchFamily="34" charset="0"/>
                <a:ea typeface="Calibri" panose="020F0502020204030204" pitchFamily="34" charset="0"/>
                <a:cs typeface="Times New Roman" panose="02020603050405020304" pitchFamily="18" charset="0"/>
              </a:rPr>
              <a:t>Income</a:t>
            </a:r>
          </a:p>
          <a:p>
            <a:pPr marL="355600" indent="-355600" eaLnBrk="0" fontAlgn="base" hangingPunct="0">
              <a:spcAft>
                <a:spcPts val="12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Parenting</a:t>
            </a:r>
            <a:endParaRPr lang="en-US" altLang="en-US" sz="2200" b="1" dirty="0">
              <a:latin typeface="Arial" panose="020B0604020202020204" pitchFamily="34" charset="0"/>
              <a:ea typeface="Calibri" panose="020F0502020204030204" pitchFamily="34" charset="0"/>
              <a:cs typeface="Times New Roman" panose="02020603050405020304" pitchFamily="18" charset="0"/>
            </a:endParaRPr>
          </a:p>
          <a:p>
            <a:pPr marL="355600" indent="-355600" eaLnBrk="0" fontAlgn="base" hangingPunct="0">
              <a:spcAft>
                <a:spcPts val="1200"/>
              </a:spcAft>
            </a:pPr>
            <a:r>
              <a:rPr lang="en-US" altLang="en-US" sz="2200" b="1" dirty="0" smtClean="0">
                <a:latin typeface="Arial" panose="020B0604020202020204" pitchFamily="34" charset="0"/>
                <a:ea typeface="Calibri" panose="020F0502020204030204" pitchFamily="34" charset="0"/>
                <a:cs typeface="Times New Roman" panose="02020603050405020304" pitchFamily="18" charset="0"/>
              </a:rPr>
              <a:t>Family break-up</a:t>
            </a:r>
            <a:endParaRPr lang="en-US" altLang="en-US" sz="2200" b="1" dirty="0">
              <a:latin typeface="Arial" panose="020B0604020202020204" pitchFamily="34" charset="0"/>
              <a:ea typeface="Calibri" panose="020F0502020204030204" pitchFamily="34" charset="0"/>
              <a:cs typeface="Times New Roman" panose="02020603050405020304" pitchFamily="18" charset="0"/>
            </a:endParaRPr>
          </a:p>
          <a:p>
            <a:pPr marL="355600" indent="-355600" eaLnBrk="0" fontAlgn="base" hangingPunct="0">
              <a:spcAft>
                <a:spcPts val="1200"/>
              </a:spcAft>
            </a:pPr>
            <a:r>
              <a:rPr lang="en-US" altLang="en-US" sz="2200" b="1" dirty="0">
                <a:latin typeface="Arial" panose="020B0604020202020204" pitchFamily="34" charset="0"/>
                <a:ea typeface="Calibri" panose="020F0502020204030204" pitchFamily="34" charset="0"/>
                <a:cs typeface="Times New Roman" panose="02020603050405020304" pitchFamily="18" charset="0"/>
              </a:rPr>
              <a:t>Mother’s mental health</a:t>
            </a:r>
            <a:endParaRPr lang="en-US" altLang="en-US" sz="2200" b="1" dirty="0">
              <a:latin typeface="Arial" panose="020B0604020202020204" pitchFamily="34" charset="0"/>
            </a:endParaRPr>
          </a:p>
          <a:p>
            <a:pPr marL="355600" indent="-355600" eaLnBrk="0" fontAlgn="base" hangingPunct="0">
              <a:spcAft>
                <a:spcPts val="1200"/>
              </a:spcAft>
            </a:pPr>
            <a:r>
              <a:rPr lang="en-US" altLang="en-US" sz="2200" b="1" dirty="0" smtClean="0">
                <a:latin typeface="Arial" panose="020B0604020202020204" pitchFamily="34" charset="0"/>
                <a:cs typeface="Times New Roman" panose="02020603050405020304" pitchFamily="18" charset="0"/>
              </a:rPr>
              <a:t>Schooling</a:t>
            </a:r>
            <a:endParaRPr lang="en-US" altLang="en-US" sz="2200" b="1" dirty="0">
              <a:latin typeface="Arial" panose="020B0604020202020204" pitchFamily="34" charset="0"/>
            </a:endParaRPr>
          </a:p>
          <a:p>
            <a:pPr lvl="0" eaLnBrk="0" fontAlgn="base" hangingPunct="0"/>
            <a:endParaRPr lang="en-US" altLang="en-US" sz="2200" b="1" dirty="0">
              <a:latin typeface="Arial" panose="020B0604020202020204" pitchFamily="34" charset="0"/>
            </a:endParaRPr>
          </a:p>
          <a:p>
            <a:pPr eaLnBrk="0" fontAlgn="base" hangingPunct="0">
              <a:spcAft>
                <a:spcPts val="1200"/>
              </a:spcAft>
            </a:pPr>
            <a:endParaRPr lang="en-US" altLang="en-US" sz="2200" b="1" dirty="0">
              <a:latin typeface="Arial" panose="020B0604020202020204" pitchFamily="34" charset="0"/>
            </a:endParaRPr>
          </a:p>
          <a:p>
            <a:pPr eaLnBrk="0" fontAlgn="base" hangingPunct="0"/>
            <a:endParaRPr lang="en-US" altLang="en-US" sz="2200" b="1" dirty="0">
              <a:latin typeface="Arial" panose="020B0604020202020204" pitchFamily="34" charset="0"/>
            </a:endParaRPr>
          </a:p>
        </p:txBody>
      </p:sp>
      <p:cxnSp>
        <p:nvCxnSpPr>
          <p:cNvPr id="71" name="Straight Connector 70"/>
          <p:cNvCxnSpPr/>
          <p:nvPr/>
        </p:nvCxnSpPr>
        <p:spPr>
          <a:xfrm>
            <a:off x="2626757" y="3044329"/>
            <a:ext cx="2079406"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2634124" y="3612500"/>
            <a:ext cx="2072039"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894139" y="3853677"/>
            <a:ext cx="2011908" cy="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4894139" y="4734046"/>
            <a:ext cx="2011908" cy="0"/>
          </a:xfrm>
          <a:prstGeom prst="line">
            <a:avLst/>
          </a:prstGeom>
        </p:spPr>
        <p:style>
          <a:lnRef idx="1">
            <a:schemeClr val="dk1"/>
          </a:lnRef>
          <a:fillRef idx="0">
            <a:schemeClr val="dk1"/>
          </a:fillRef>
          <a:effectRef idx="0">
            <a:schemeClr val="dk1"/>
          </a:effectRef>
          <a:fontRef idx="minor">
            <a:schemeClr val="tx1"/>
          </a:fontRef>
        </p:style>
      </p:cxnSp>
      <p:sp>
        <p:nvSpPr>
          <p:cNvPr id="75" name="Rectangle 74"/>
          <p:cNvSpPr/>
          <p:nvPr/>
        </p:nvSpPr>
        <p:spPr>
          <a:xfrm>
            <a:off x="0" y="8878"/>
            <a:ext cx="9144000" cy="1417568"/>
          </a:xfrm>
          <a:prstGeom prst="rect">
            <a:avLst/>
          </a:prstGeom>
        </p:spPr>
        <p:txBody>
          <a:bodyPr wrap="square">
            <a:spAutoFit/>
          </a:bodyPr>
          <a:lstStyle/>
          <a:p>
            <a:pPr algn="ctr">
              <a:lnSpc>
                <a:spcPts val="5000"/>
              </a:lnSpc>
              <a:spcAft>
                <a:spcPts val="0"/>
              </a:spcAft>
            </a:pPr>
            <a:r>
              <a:rPr lang="en-GB" sz="4800" b="1" cap="all" dirty="0" smtClean="0">
                <a:solidFill>
                  <a:srgbClr val="002060"/>
                </a:solidFill>
                <a:ea typeface="Calibri" panose="020F0502020204030204" pitchFamily="34" charset="0"/>
              </a:rPr>
              <a:t>Determinants </a:t>
            </a:r>
            <a:r>
              <a:rPr lang="en-GB" sz="4800" b="1" cap="all" dirty="0">
                <a:solidFill>
                  <a:srgbClr val="002060"/>
                </a:solidFill>
                <a:ea typeface="Calibri" panose="020F0502020204030204" pitchFamily="34" charset="0"/>
              </a:rPr>
              <a:t>of adult life-satisfaction</a:t>
            </a:r>
            <a:endParaRPr lang="en-GB" sz="4800" cap="all" dirty="0">
              <a:solidFill>
                <a:srgbClr val="002060"/>
              </a:solidFill>
              <a:effectLst/>
              <a:ea typeface="Calibri" panose="020F0502020204030204" pitchFamily="34" charset="0"/>
            </a:endParaRPr>
          </a:p>
        </p:txBody>
      </p:sp>
    </p:spTree>
    <p:extLst>
      <p:ext uri="{BB962C8B-B14F-4D97-AF65-F5344CB8AC3E}">
        <p14:creationId xmlns:p14="http://schemas.microsoft.com/office/powerpoint/2010/main" val="614092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527"/>
            <a:ext cx="8229600" cy="1143000"/>
          </a:xfrm>
        </p:spPr>
        <p:txBody>
          <a:bodyPr>
            <a:noAutofit/>
          </a:bodyPr>
          <a:lstStyle/>
          <a:p>
            <a:r>
              <a:rPr lang="en-GB" sz="4800" b="1" cap="all" dirty="0">
                <a:solidFill>
                  <a:schemeClr val="accent5">
                    <a:lumMod val="50000"/>
                  </a:schemeClr>
                </a:solidFill>
                <a:latin typeface="+mn-lt"/>
              </a:rPr>
              <a:t>ALSPAC data: Arguing and Separation</a:t>
            </a:r>
          </a:p>
        </p:txBody>
      </p:sp>
      <p:sp>
        <p:nvSpPr>
          <p:cNvPr id="3" name="Segnaposto contenuto 2"/>
          <p:cNvSpPr>
            <a:spLocks noGrp="1"/>
          </p:cNvSpPr>
          <p:nvPr>
            <p:ph idx="1"/>
          </p:nvPr>
        </p:nvSpPr>
        <p:spPr>
          <a:xfrm>
            <a:off x="457200" y="1340768"/>
            <a:ext cx="8229600" cy="5472608"/>
          </a:xfrm>
        </p:spPr>
        <p:txBody>
          <a:bodyPr>
            <a:normAutofit lnSpcReduction="10000"/>
          </a:bodyPr>
          <a:lstStyle/>
          <a:p>
            <a:r>
              <a:rPr lang="en-GB" sz="2800" dirty="0" smtClean="0"/>
              <a:t>We found above that both separation and family conflict affect child outcomes.</a:t>
            </a:r>
          </a:p>
          <a:p>
            <a:r>
              <a:rPr lang="en-GB" sz="2800" dirty="0" smtClean="0"/>
              <a:t>But do they interact?</a:t>
            </a:r>
          </a:p>
          <a:p>
            <a:r>
              <a:rPr lang="en-GB" sz="2800" dirty="0" smtClean="0"/>
              <a:t>For childhood emotional health, we find a </a:t>
            </a:r>
            <a:r>
              <a:rPr lang="en-GB" sz="2800" dirty="0" smtClean="0">
                <a:solidFill>
                  <a:srgbClr val="FF0000"/>
                </a:solidFill>
              </a:rPr>
              <a:t>monotonic </a:t>
            </a:r>
            <a:r>
              <a:rPr lang="en-GB" sz="2800" dirty="0" smtClean="0"/>
              <a:t>effect of </a:t>
            </a:r>
            <a:r>
              <a:rPr lang="en-GB" sz="2800" dirty="0">
                <a:solidFill>
                  <a:srgbClr val="FF0000"/>
                </a:solidFill>
              </a:rPr>
              <a:t>conflict</a:t>
            </a:r>
            <a:r>
              <a:rPr lang="en-GB" sz="2800" dirty="0" smtClean="0"/>
              <a:t>, but a </a:t>
            </a:r>
            <a:r>
              <a:rPr lang="en-GB" sz="2800" dirty="0">
                <a:solidFill>
                  <a:srgbClr val="FF0000"/>
                </a:solidFill>
              </a:rPr>
              <a:t>non-monotonic </a:t>
            </a:r>
            <a:r>
              <a:rPr lang="en-GB" sz="2800" dirty="0" smtClean="0"/>
              <a:t>effect of parental </a:t>
            </a:r>
            <a:r>
              <a:rPr lang="en-US" sz="2800" dirty="0">
                <a:solidFill>
                  <a:srgbClr val="FF0000"/>
                </a:solidFill>
              </a:rPr>
              <a:t>separation</a:t>
            </a:r>
            <a:r>
              <a:rPr lang="en-US" sz="2800" dirty="0" smtClean="0"/>
              <a:t>:</a:t>
            </a:r>
          </a:p>
          <a:p>
            <a:pPr marL="0" indent="0">
              <a:buNone/>
            </a:pPr>
            <a:endParaRPr lang="en-US" sz="2800" dirty="0" smtClean="0"/>
          </a:p>
          <a:p>
            <a:pPr marL="514350" indent="-514350">
              <a:buFont typeface="+mj-lt"/>
              <a:buAutoNum type="arabicParenR"/>
            </a:pPr>
            <a:r>
              <a:rPr lang="en-GB" dirty="0" smtClean="0"/>
              <a:t>No Arguing, No Separation</a:t>
            </a:r>
          </a:p>
          <a:p>
            <a:pPr marL="514350" indent="-514350">
              <a:buFont typeface="+mj-lt"/>
              <a:buAutoNum type="arabicParenR"/>
            </a:pPr>
            <a:r>
              <a:rPr lang="en-GB" dirty="0" smtClean="0"/>
              <a:t>No Arguing, Separation</a:t>
            </a:r>
          </a:p>
          <a:p>
            <a:pPr marL="514350" indent="-514350">
              <a:buFont typeface="+mj-lt"/>
              <a:buAutoNum type="arabicParenR"/>
            </a:pPr>
            <a:r>
              <a:rPr lang="en-GB" dirty="0" smtClean="0"/>
              <a:t>Arguing, </a:t>
            </a:r>
            <a:r>
              <a:rPr lang="en-GB" dirty="0"/>
              <a:t>Separation </a:t>
            </a:r>
            <a:endParaRPr lang="en-GB" dirty="0" smtClean="0"/>
          </a:p>
          <a:p>
            <a:pPr marL="514350" indent="-514350">
              <a:buFont typeface="+mj-lt"/>
              <a:buAutoNum type="arabicParenR"/>
            </a:pPr>
            <a:r>
              <a:rPr lang="en-GB" dirty="0" smtClean="0"/>
              <a:t>Arguing, No Separation</a:t>
            </a:r>
          </a:p>
          <a:p>
            <a:pPr marL="0" indent="0">
              <a:buNone/>
            </a:pPr>
            <a:endParaRPr lang="en-GB" dirty="0"/>
          </a:p>
        </p:txBody>
      </p:sp>
    </p:spTree>
    <p:extLst>
      <p:ext uri="{BB962C8B-B14F-4D97-AF65-F5344CB8AC3E}">
        <p14:creationId xmlns:p14="http://schemas.microsoft.com/office/powerpoint/2010/main" val="3025690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527"/>
            <a:ext cx="8229600" cy="1143000"/>
          </a:xfrm>
        </p:spPr>
        <p:txBody>
          <a:bodyPr>
            <a:normAutofit/>
          </a:bodyPr>
          <a:lstStyle/>
          <a:p>
            <a:r>
              <a:rPr lang="en-GB" sz="4800" b="1" cap="all" dirty="0">
                <a:solidFill>
                  <a:schemeClr val="accent5">
                    <a:lumMod val="50000"/>
                  </a:schemeClr>
                </a:solidFill>
                <a:latin typeface="+mn-lt"/>
              </a:rPr>
              <a:t>A Well-being Policy</a:t>
            </a:r>
          </a:p>
        </p:txBody>
      </p:sp>
      <p:sp>
        <p:nvSpPr>
          <p:cNvPr id="3" name="Segnaposto contenuto 2"/>
          <p:cNvSpPr>
            <a:spLocks noGrp="1"/>
          </p:cNvSpPr>
          <p:nvPr>
            <p:ph idx="1"/>
          </p:nvPr>
        </p:nvSpPr>
        <p:spPr>
          <a:xfrm>
            <a:off x="457200" y="1052736"/>
            <a:ext cx="8229600" cy="5472608"/>
          </a:xfrm>
        </p:spPr>
        <p:txBody>
          <a:bodyPr>
            <a:normAutofit/>
          </a:bodyPr>
          <a:lstStyle/>
          <a:p>
            <a:pPr marL="0" indent="0">
              <a:buNone/>
            </a:pPr>
            <a:r>
              <a:rPr lang="en-US" dirty="0" smtClean="0"/>
              <a:t>All of adulthood, childhood and family are correlated with adult life satisfaction: intervention can “work” at all ages.</a:t>
            </a:r>
            <a:endParaRPr lang="en-GB" dirty="0" smtClean="0"/>
          </a:p>
          <a:p>
            <a:pPr marL="0" indent="0">
              <a:buNone/>
            </a:pPr>
            <a:endParaRPr lang="en-GB" dirty="0" smtClean="0"/>
          </a:p>
          <a:p>
            <a:pPr marL="0" indent="0">
              <a:buNone/>
            </a:pPr>
            <a:r>
              <a:rPr lang="en-GB" dirty="0" smtClean="0"/>
              <a:t>We are not entirely determined by our family or childhood.</a:t>
            </a:r>
          </a:p>
          <a:p>
            <a:pPr marL="0" indent="0">
              <a:buNone/>
            </a:pPr>
            <a:endParaRPr lang="en-GB" dirty="0"/>
          </a:p>
          <a:p>
            <a:pPr marL="0" indent="0">
              <a:buNone/>
            </a:pPr>
            <a:r>
              <a:rPr lang="en-GB" dirty="0" smtClean="0"/>
              <a:t>The largest correlations are with adult emotional health and childhood emotional health. Partnership also matters</a:t>
            </a:r>
            <a:endParaRPr lang="en-GB" dirty="0"/>
          </a:p>
        </p:txBody>
      </p:sp>
    </p:spTree>
    <p:extLst>
      <p:ext uri="{BB962C8B-B14F-4D97-AF65-F5344CB8AC3E}">
        <p14:creationId xmlns:p14="http://schemas.microsoft.com/office/powerpoint/2010/main" val="5077389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527"/>
            <a:ext cx="8229600" cy="1143000"/>
          </a:xfrm>
        </p:spPr>
        <p:txBody>
          <a:bodyPr>
            <a:normAutofit/>
          </a:bodyPr>
          <a:lstStyle/>
          <a:p>
            <a:r>
              <a:rPr lang="en-GB" sz="4800" b="1" cap="all" dirty="0">
                <a:solidFill>
                  <a:schemeClr val="accent5">
                    <a:lumMod val="50000"/>
                  </a:schemeClr>
                </a:solidFill>
                <a:latin typeface="+mn-lt"/>
              </a:rPr>
              <a:t>A Well-being Policy</a:t>
            </a:r>
          </a:p>
        </p:txBody>
      </p:sp>
      <p:sp>
        <p:nvSpPr>
          <p:cNvPr id="3" name="Segnaposto contenuto 2"/>
          <p:cNvSpPr>
            <a:spLocks noGrp="1"/>
          </p:cNvSpPr>
          <p:nvPr>
            <p:ph idx="1"/>
          </p:nvPr>
        </p:nvSpPr>
        <p:spPr>
          <a:xfrm>
            <a:off x="457200" y="1052736"/>
            <a:ext cx="8229600" cy="5472608"/>
          </a:xfrm>
        </p:spPr>
        <p:txBody>
          <a:bodyPr>
            <a:normAutofit/>
          </a:bodyPr>
          <a:lstStyle/>
          <a:p>
            <a:pPr marL="0" indent="0">
              <a:buNone/>
            </a:pPr>
            <a:r>
              <a:rPr lang="en-US" dirty="0" smtClean="0"/>
              <a:t>Childhood emotional health is determined by</a:t>
            </a:r>
          </a:p>
          <a:p>
            <a:pPr marL="0" indent="0">
              <a:buNone/>
            </a:pPr>
            <a:endParaRPr lang="en-US" dirty="0"/>
          </a:p>
          <a:p>
            <a:pPr>
              <a:buFont typeface="Arial" panose="020B0604020202020204" pitchFamily="34" charset="0"/>
              <a:buChar char="•"/>
            </a:pPr>
            <a:r>
              <a:rPr lang="en-US" dirty="0" smtClean="0"/>
              <a:t>Childhood financial insecurity</a:t>
            </a:r>
          </a:p>
          <a:p>
            <a:pPr>
              <a:buFont typeface="Arial" panose="020B0604020202020204" pitchFamily="34" charset="0"/>
              <a:buChar char="•"/>
            </a:pPr>
            <a:r>
              <a:rPr lang="en-US" dirty="0" smtClean="0"/>
              <a:t>Family conflict and separation</a:t>
            </a:r>
          </a:p>
          <a:p>
            <a:pPr>
              <a:buFont typeface="Arial" panose="020B0604020202020204" pitchFamily="34" charset="0"/>
              <a:buChar char="•"/>
            </a:pPr>
            <a:r>
              <a:rPr lang="en-US" dirty="0" smtClean="0"/>
              <a:t>An enormous role for schools, and for teachers within schools.</a:t>
            </a:r>
            <a:endParaRPr lang="en-GB" dirty="0"/>
          </a:p>
        </p:txBody>
      </p:sp>
    </p:spTree>
    <p:extLst>
      <p:ext uri="{BB962C8B-B14F-4D97-AF65-F5344CB8AC3E}">
        <p14:creationId xmlns:p14="http://schemas.microsoft.com/office/powerpoint/2010/main" val="383193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527"/>
            <a:ext cx="8229600" cy="1143000"/>
          </a:xfrm>
        </p:spPr>
        <p:txBody>
          <a:bodyPr>
            <a:normAutofit/>
          </a:bodyPr>
          <a:lstStyle/>
          <a:p>
            <a:r>
              <a:rPr lang="en-GB" sz="4800" b="1" cap="all" dirty="0">
                <a:solidFill>
                  <a:schemeClr val="accent5">
                    <a:lumMod val="50000"/>
                  </a:schemeClr>
                </a:solidFill>
                <a:latin typeface="+mn-lt"/>
              </a:rPr>
              <a:t>A Well-being Policy</a:t>
            </a:r>
          </a:p>
        </p:txBody>
      </p:sp>
      <p:sp>
        <p:nvSpPr>
          <p:cNvPr id="3" name="Segnaposto contenuto 2"/>
          <p:cNvSpPr>
            <a:spLocks noGrp="1"/>
          </p:cNvSpPr>
          <p:nvPr>
            <p:ph idx="1"/>
          </p:nvPr>
        </p:nvSpPr>
        <p:spPr>
          <a:xfrm>
            <a:off x="457200" y="1052736"/>
            <a:ext cx="8229600" cy="5472608"/>
          </a:xfrm>
        </p:spPr>
        <p:txBody>
          <a:bodyPr>
            <a:normAutofit/>
          </a:bodyPr>
          <a:lstStyle/>
          <a:p>
            <a:pPr marL="0" indent="0">
              <a:buNone/>
            </a:pPr>
            <a:r>
              <a:rPr lang="en-US" dirty="0" smtClean="0"/>
              <a:t>We live in societies</a:t>
            </a:r>
          </a:p>
          <a:p>
            <a:pPr marL="0" indent="0">
              <a:buNone/>
            </a:pPr>
            <a:endParaRPr lang="en-US" dirty="0"/>
          </a:p>
          <a:p>
            <a:pPr marL="0" indent="0">
              <a:buNone/>
            </a:pPr>
            <a:r>
              <a:rPr lang="en-US" dirty="0" smtClean="0"/>
              <a:t>What others do affects us:</a:t>
            </a:r>
          </a:p>
          <a:p>
            <a:pPr marL="0" indent="0">
              <a:buNone/>
            </a:pPr>
            <a:endParaRPr lang="en-US" dirty="0"/>
          </a:p>
          <a:p>
            <a:pPr>
              <a:buFont typeface="Arial" panose="020B0604020202020204" pitchFamily="34" charset="0"/>
              <a:buChar char="•"/>
            </a:pPr>
            <a:r>
              <a:rPr lang="en-US" dirty="0" smtClean="0"/>
              <a:t>Both directly in terms of crime;</a:t>
            </a:r>
          </a:p>
          <a:p>
            <a:pPr>
              <a:buFont typeface="Arial" panose="020B0604020202020204" pitchFamily="34" charset="0"/>
              <a:buChar char="•"/>
            </a:pPr>
            <a:endParaRPr lang="en-US" dirty="0"/>
          </a:p>
          <a:p>
            <a:pPr>
              <a:buFont typeface="Arial" panose="020B0604020202020204" pitchFamily="34" charset="0"/>
              <a:buChar char="•"/>
            </a:pPr>
            <a:r>
              <a:rPr lang="en-US" dirty="0" smtClean="0"/>
              <a:t>And indirectly in terms of social comparisons </a:t>
            </a:r>
            <a:endParaRPr lang="en-GB" dirty="0"/>
          </a:p>
        </p:txBody>
      </p:sp>
    </p:spTree>
    <p:extLst>
      <p:ext uri="{BB962C8B-B14F-4D97-AF65-F5344CB8AC3E}">
        <p14:creationId xmlns:p14="http://schemas.microsoft.com/office/powerpoint/2010/main" val="11190281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bwMode="auto">
          <a:xfrm>
            <a:off x="6457950" y="611482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F6E26-4DB9-4641-9624-BEB5B413D2F3}" type="slidenum">
              <a:rPr lang="en-GB" smtClean="0">
                <a:solidFill>
                  <a:srgbClr val="898989"/>
                </a:solidFill>
                <a:latin typeface="Calibri" pitchFamily="34" charset="0"/>
              </a:rPr>
              <a:pPr eaLnBrk="1" hangingPunct="1"/>
              <a:t>74</a:t>
            </a:fld>
            <a:endParaRPr lang="en-GB" smtClean="0">
              <a:solidFill>
                <a:srgbClr val="898989"/>
              </a:solidFill>
              <a:latin typeface="Calibri" pitchFamily="34" charset="0"/>
            </a:endParaRPr>
          </a:p>
        </p:txBody>
      </p:sp>
      <p:sp>
        <p:nvSpPr>
          <p:cNvPr id="5" name="ZoneTexte 4"/>
          <p:cNvSpPr txBox="1"/>
          <p:nvPr/>
        </p:nvSpPr>
        <p:spPr>
          <a:xfrm>
            <a:off x="161795" y="5088247"/>
            <a:ext cx="8853714" cy="1292662"/>
          </a:xfrm>
          <a:prstGeom prst="rect">
            <a:avLst/>
          </a:prstGeom>
          <a:noFill/>
        </p:spPr>
        <p:txBody>
          <a:bodyPr wrap="square" rtlCol="0">
            <a:spAutoFit/>
          </a:bodyPr>
          <a:lstStyle/>
          <a:p>
            <a:r>
              <a:rPr lang="en-US" sz="2600" dirty="0" smtClean="0">
                <a:latin typeface="Times New Roman" pitchFamily="18" charset="0"/>
                <a:cs typeface="Times New Roman" pitchFamily="18" charset="0"/>
              </a:rPr>
              <a:t>If we had to choose adult outcomes to raise societal well-being then these would probably be unemployment, partnership and mental health.</a:t>
            </a:r>
            <a:endParaRPr lang="en-GB" sz="2600" dirty="0" smtClean="0">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87018" y="310417"/>
          <a:ext cx="8940941" cy="4693920"/>
        </p:xfrm>
        <a:graphic>
          <a:graphicData uri="http://schemas.openxmlformats.org/drawingml/2006/table">
            <a:tbl>
              <a:tblPr firstRow="1" firstCol="1" bandRow="1">
                <a:tableStyleId>{5940675A-B579-460E-94D1-54222C63F5DA}</a:tableStyleId>
              </a:tblPr>
              <a:tblGrid>
                <a:gridCol w="4116577"/>
                <a:gridCol w="1963183"/>
                <a:gridCol w="2861181"/>
              </a:tblGrid>
              <a:tr h="534987">
                <a:tc>
                  <a:txBody>
                    <a:bodyPr/>
                    <a:lstStyle/>
                    <a:p>
                      <a:pPr>
                        <a:spcAft>
                          <a:spcPts val="0"/>
                        </a:spcAft>
                      </a:pPr>
                      <a:r>
                        <a:rPr lang="en-GB" sz="2200" dirty="0">
                          <a:effectLst/>
                        </a:rPr>
                        <a:t> </a:t>
                      </a:r>
                      <a:endParaRPr lang="en-GB"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200" b="1" dirty="0">
                          <a:effectLst/>
                        </a:rPr>
                        <a:t>Effect on life-satisfaction </a:t>
                      </a:r>
                      <a:endParaRPr lang="en-GB" sz="2200" b="1" dirty="0" smtClean="0">
                        <a:effectLst/>
                      </a:endParaRPr>
                    </a:p>
                    <a:p>
                      <a:pPr algn="ctr">
                        <a:spcAft>
                          <a:spcPts val="0"/>
                        </a:spcAft>
                      </a:pPr>
                      <a:r>
                        <a:rPr lang="en-GB" sz="2200" b="1" dirty="0" smtClean="0">
                          <a:effectLst/>
                        </a:rPr>
                        <a:t>(</a:t>
                      </a:r>
                      <a:r>
                        <a:rPr lang="en-GB" sz="2200" b="1" dirty="0">
                          <a:effectLst/>
                        </a:rPr>
                        <a:t>0-10)</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200" b="1">
                          <a:effectLst/>
                        </a:rPr>
                        <a:t>Total effect on the life-satisfaction (0-10) of others </a:t>
                      </a:r>
                      <a:endParaRPr lang="en-GB"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493">
                <a:tc>
                  <a:txBody>
                    <a:bodyPr/>
                    <a:lstStyle/>
                    <a:p>
                      <a:pPr>
                        <a:spcAft>
                          <a:spcPts val="0"/>
                        </a:spcAft>
                      </a:pPr>
                      <a:r>
                        <a:rPr lang="en-GB" sz="2200" b="1" dirty="0">
                          <a:effectLst/>
                        </a:rPr>
                        <a:t>Income doubles</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c>
                  <a:txBody>
                    <a:bodyPr/>
                    <a:lstStyle/>
                    <a:p>
                      <a:pPr algn="ctr">
                        <a:spcAft>
                          <a:spcPts val="0"/>
                        </a:spcAft>
                      </a:pPr>
                      <a:r>
                        <a:rPr lang="en-GB" sz="2200" b="1" dirty="0">
                          <a:effectLst/>
                        </a:rPr>
                        <a:t>+0.12</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spcAft>
                          <a:spcPts val="0"/>
                        </a:spcAft>
                      </a:pPr>
                      <a:r>
                        <a:rPr lang="en-GB" sz="2200" b="1" dirty="0">
                          <a:effectLst/>
                        </a:rPr>
                        <a:t>-0.12</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One extra year of </a:t>
                      </a:r>
                      <a:r>
                        <a:rPr lang="en-GB" sz="2200" b="1" dirty="0" smtClean="0">
                          <a:effectLst/>
                        </a:rPr>
                        <a:t>education</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+0.03</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-0.09</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Unemployed (versus employed)</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a:t>
                      </a:r>
                      <a:r>
                        <a:rPr lang="en-GB" sz="2200" b="1" dirty="0" smtClean="0">
                          <a:effectLst/>
                        </a:rPr>
                        <a:t>0.70</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-2.00</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Quality of work (1 SD extra)</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+0.40</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Partnered (versus single)</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tabLst>
                          <a:tab pos="365760" algn="l"/>
                          <a:tab pos="553720" algn="ctr"/>
                        </a:tabLst>
                      </a:pPr>
                      <a:r>
                        <a:rPr lang="en-GB" sz="2200" b="1" dirty="0" smtClean="0">
                          <a:effectLst/>
                        </a:rPr>
                        <a:t>+</a:t>
                      </a:r>
                      <a:r>
                        <a:rPr lang="en-GB" sz="2200" b="1" dirty="0">
                          <a:effectLst/>
                        </a:rPr>
                        <a:t>0.59</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+0.68</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Separated (versus partnered)</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-0.74</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Widowed (versus partnered)</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-0.48</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Being a parent</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+0.03</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One physical illness</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-0.22</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GB" sz="2200" b="1" dirty="0">
                          <a:effectLst/>
                        </a:rPr>
                        <a:t>--</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7493">
                <a:tc>
                  <a:txBody>
                    <a:bodyPr/>
                    <a:lstStyle/>
                    <a:p>
                      <a:pPr>
                        <a:spcAft>
                          <a:spcPts val="0"/>
                        </a:spcAft>
                      </a:pPr>
                      <a:r>
                        <a:rPr lang="en-GB" sz="2200" b="1" dirty="0">
                          <a:effectLst/>
                        </a:rPr>
                        <a:t>Depression or anxiety</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ctr">
                        <a:spcAft>
                          <a:spcPts val="0"/>
                        </a:spcAft>
                      </a:pPr>
                      <a:r>
                        <a:rPr lang="en-GB" sz="2200" b="1" dirty="0">
                          <a:effectLst/>
                        </a:rPr>
                        <a:t>-0.72</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spcAft>
                          <a:spcPts val="0"/>
                        </a:spcAft>
                      </a:pPr>
                      <a:r>
                        <a:rPr lang="en-GB" sz="2200" b="1" dirty="0">
                          <a:effectLst/>
                        </a:rPr>
                        <a:t>--</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r>
              <a:tr h="267493">
                <a:tc>
                  <a:txBody>
                    <a:bodyPr/>
                    <a:lstStyle/>
                    <a:p>
                      <a:pPr>
                        <a:spcAft>
                          <a:spcPts val="0"/>
                        </a:spcAft>
                      </a:pPr>
                      <a:r>
                        <a:rPr lang="en-GB" sz="2200" b="1" dirty="0">
                          <a:effectLst/>
                        </a:rPr>
                        <a:t>Commit one crime</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200" b="1" dirty="0">
                          <a:effectLst/>
                        </a:rPr>
                        <a:t>-0.30 </a:t>
                      </a:r>
                      <a:r>
                        <a:rPr lang="en-GB" sz="2200" b="1" dirty="0" err="1" smtClean="0">
                          <a:effectLst/>
                        </a:rPr>
                        <a:t>pt</a:t>
                      </a:r>
                      <a:r>
                        <a:rPr lang="en-GB" sz="2200" b="1" dirty="0" smtClean="0">
                          <a:effectLst/>
                        </a:rPr>
                        <a:t>-years</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200" b="1" dirty="0">
                          <a:effectLst/>
                        </a:rPr>
                        <a:t>-1.00 </a:t>
                      </a:r>
                      <a:r>
                        <a:rPr lang="en-GB" sz="2200" b="1" dirty="0" err="1" smtClean="0">
                          <a:effectLst/>
                        </a:rPr>
                        <a:t>pt</a:t>
                      </a:r>
                      <a:r>
                        <a:rPr lang="en-GB" sz="2200" b="1" dirty="0" smtClean="0">
                          <a:effectLst/>
                        </a:rPr>
                        <a:t>-year</a:t>
                      </a:r>
                      <a:endParaRPr lang="en-GB"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757526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 y="29035"/>
            <a:ext cx="91440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 and these are the domains with larger </a:t>
            </a:r>
            <a:r>
              <a:rPr lang="en-US" sz="3200" dirty="0" err="1" smtClean="0">
                <a:latin typeface="Times New Roman" pitchFamily="18" charset="0"/>
                <a:cs typeface="Times New Roman" pitchFamily="18" charset="0"/>
              </a:rPr>
              <a:t>standardised</a:t>
            </a:r>
            <a:r>
              <a:rPr lang="en-US" sz="3200" dirty="0" smtClean="0">
                <a:latin typeface="Times New Roman" pitchFamily="18" charset="0"/>
                <a:cs typeface="Times New Roman" pitchFamily="18" charset="0"/>
              </a:rPr>
              <a:t> effects on life satisfaction, as we saw from Chapter 1.</a:t>
            </a:r>
            <a:endParaRPr lang="en-GB" sz="3200" dirty="0">
              <a:latin typeface="Times New Roman" pitchFamily="18" charset="0"/>
              <a:cs typeface="Times New Roman" pitchFamily="18" charset="0"/>
            </a:endParaRPr>
          </a:p>
        </p:txBody>
      </p:sp>
      <p:graphicFrame>
        <p:nvGraphicFramePr>
          <p:cNvPr id="4" name="Chart 3"/>
          <p:cNvGraphicFramePr>
            <a:graphicFrameLocks/>
          </p:cNvGraphicFramePr>
          <p:nvPr>
            <p:extLst/>
          </p:nvPr>
        </p:nvGraphicFramePr>
        <p:xfrm>
          <a:off x="382414" y="1837429"/>
          <a:ext cx="6416738" cy="4463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nvPr>
        </p:nvGraphicFramePr>
        <p:xfrm>
          <a:off x="7103950" y="1837429"/>
          <a:ext cx="1686964" cy="3697584"/>
        </p:xfrm>
        <a:graphic>
          <a:graphicData uri="http://schemas.openxmlformats.org/drawingml/2006/table">
            <a:tbl>
              <a:tblPr>
                <a:tableStyleId>{8EC20E35-A176-4012-BC5E-935CFFF8708E}</a:tableStyleId>
              </a:tblPr>
              <a:tblGrid>
                <a:gridCol w="843482"/>
                <a:gridCol w="843482"/>
              </a:tblGrid>
              <a:tr h="462198">
                <a:tc>
                  <a:txBody>
                    <a:bodyPr/>
                    <a:lstStyle/>
                    <a:p>
                      <a:pPr algn="ctr" fontAlgn="b"/>
                      <a:r>
                        <a:rPr lang="el-GR" sz="2400" u="none" strike="noStrike" dirty="0">
                          <a:effectLst/>
                        </a:rPr>
                        <a:t>β</a:t>
                      </a:r>
                      <a:endParaRPr lang="el-GR" sz="2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err="1">
                          <a:effectLst/>
                        </a:rPr>
                        <a:t>s.e.</a:t>
                      </a:r>
                      <a:endParaRPr lang="en-GB" sz="2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r>
              <a:tr h="462198">
                <a:tc>
                  <a:txBody>
                    <a:bodyPr/>
                    <a:lstStyle/>
                    <a:p>
                      <a:pPr algn="ctr" fontAlgn="ctr"/>
                      <a:r>
                        <a:rPr lang="en-GB" sz="2400" b="1" u="none" strike="noStrike" dirty="0">
                          <a:effectLst/>
                        </a:rPr>
                        <a:t>0.07</a:t>
                      </a:r>
                      <a:endParaRPr lang="en-GB" sz="2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GB" sz="2400" b="1" u="none" strike="noStrike" dirty="0">
                          <a:effectLst/>
                        </a:rPr>
                        <a:t>(0.01)</a:t>
                      </a:r>
                      <a:endParaRPr lang="en-GB" sz="2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r>
              <a:tr h="462198">
                <a:tc>
                  <a:txBody>
                    <a:bodyPr/>
                    <a:lstStyle/>
                    <a:p>
                      <a:pPr algn="ctr" fontAlgn="ctr"/>
                      <a:r>
                        <a:rPr lang="en-GB" sz="2400" b="1" u="none" strike="noStrike" dirty="0">
                          <a:effectLst/>
                        </a:rPr>
                        <a:t>0.02</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b="1" u="none" strike="noStrike" dirty="0">
                          <a:effectLst/>
                        </a:rPr>
                        <a:t>(0.01)</a:t>
                      </a:r>
                      <a:endParaRPr lang="en-GB" sz="2400" b="1" i="0" u="none" strike="noStrike" dirty="0">
                        <a:solidFill>
                          <a:srgbClr val="000000"/>
                        </a:solidFill>
                        <a:effectLst/>
                        <a:latin typeface="Calibri" panose="020F0502020204030204" pitchFamily="34" charset="0"/>
                      </a:endParaRPr>
                    </a:p>
                  </a:txBody>
                  <a:tcPr marL="9525" marR="9525" marT="9525" marB="0" anchor="ctr"/>
                </a:tc>
              </a:tr>
              <a:tr h="462198">
                <a:tc>
                  <a:txBody>
                    <a:bodyPr/>
                    <a:lstStyle/>
                    <a:p>
                      <a:pPr algn="ctr" fontAlgn="ctr"/>
                      <a:r>
                        <a:rPr lang="en-GB" sz="2400" b="1" u="none" strike="noStrike" dirty="0">
                          <a:effectLst/>
                        </a:rPr>
                        <a:t>0.08</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b="1" u="none" strike="noStrike" dirty="0">
                          <a:effectLst/>
                        </a:rPr>
                        <a:t>(0.01)</a:t>
                      </a:r>
                      <a:endParaRPr lang="en-GB" sz="2400" b="1" i="0" u="none" strike="noStrike" dirty="0">
                        <a:solidFill>
                          <a:srgbClr val="000000"/>
                        </a:solidFill>
                        <a:effectLst/>
                        <a:latin typeface="Calibri" panose="020F0502020204030204" pitchFamily="34" charset="0"/>
                      </a:endParaRPr>
                    </a:p>
                  </a:txBody>
                  <a:tcPr marL="9525" marR="9525" marT="9525" marB="0" anchor="ctr"/>
                </a:tc>
              </a:tr>
              <a:tr h="462198">
                <a:tc>
                  <a:txBody>
                    <a:bodyPr/>
                    <a:lstStyle/>
                    <a:p>
                      <a:pPr algn="ctr" fontAlgn="ctr"/>
                      <a:r>
                        <a:rPr lang="en-GB" sz="2400" b="1" u="none" strike="noStrike" dirty="0">
                          <a:effectLst/>
                        </a:rPr>
                        <a:t>0.06</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b="1" u="none" strike="noStrike" dirty="0">
                          <a:effectLst/>
                        </a:rPr>
                        <a:t>(0.02)</a:t>
                      </a:r>
                      <a:endParaRPr lang="en-GB" sz="2400" b="1" i="0" u="none" strike="noStrike" dirty="0">
                        <a:solidFill>
                          <a:srgbClr val="000000"/>
                        </a:solidFill>
                        <a:effectLst/>
                        <a:latin typeface="Calibri" panose="020F0502020204030204" pitchFamily="34" charset="0"/>
                      </a:endParaRPr>
                    </a:p>
                  </a:txBody>
                  <a:tcPr marL="9525" marR="9525" marT="9525" marB="0" anchor="ctr"/>
                </a:tc>
              </a:tr>
              <a:tr h="462198">
                <a:tc>
                  <a:txBody>
                    <a:bodyPr/>
                    <a:lstStyle/>
                    <a:p>
                      <a:pPr algn="ctr" fontAlgn="ctr"/>
                      <a:r>
                        <a:rPr lang="en-GB" sz="2400" b="1" u="none" strike="noStrike" dirty="0">
                          <a:effectLst/>
                        </a:rPr>
                        <a:t>0.17</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b="1" u="none" strike="noStrike" dirty="0">
                          <a:effectLst/>
                        </a:rPr>
                        <a:t>(0.01)</a:t>
                      </a:r>
                      <a:endParaRPr lang="en-GB" sz="2400" b="1" i="0" u="none" strike="noStrike" dirty="0">
                        <a:solidFill>
                          <a:srgbClr val="000000"/>
                        </a:solidFill>
                        <a:effectLst/>
                        <a:latin typeface="Calibri" panose="020F0502020204030204" pitchFamily="34" charset="0"/>
                      </a:endParaRPr>
                    </a:p>
                  </a:txBody>
                  <a:tcPr marL="9525" marR="9525" marT="9525" marB="0" anchor="ctr"/>
                </a:tc>
              </a:tr>
              <a:tr h="462198">
                <a:tc>
                  <a:txBody>
                    <a:bodyPr/>
                    <a:lstStyle/>
                    <a:p>
                      <a:pPr algn="ctr" fontAlgn="ctr"/>
                      <a:r>
                        <a:rPr lang="en-GB" sz="2400" b="1" u="none" strike="noStrike" dirty="0">
                          <a:effectLst/>
                        </a:rPr>
                        <a:t>0.06</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b="1" u="none" strike="noStrike" dirty="0">
                          <a:effectLst/>
                        </a:rPr>
                        <a:t>(0.01)</a:t>
                      </a:r>
                      <a:endParaRPr lang="en-GB" sz="2400" b="1" i="0" u="none" strike="noStrike" dirty="0">
                        <a:solidFill>
                          <a:srgbClr val="000000"/>
                        </a:solidFill>
                        <a:effectLst/>
                        <a:latin typeface="Calibri" panose="020F0502020204030204" pitchFamily="34" charset="0"/>
                      </a:endParaRPr>
                    </a:p>
                  </a:txBody>
                  <a:tcPr marL="9525" marR="9525" marT="9525" marB="0" anchor="ctr"/>
                </a:tc>
              </a:tr>
              <a:tr h="462198">
                <a:tc>
                  <a:txBody>
                    <a:bodyPr/>
                    <a:lstStyle/>
                    <a:p>
                      <a:pPr algn="ctr" fontAlgn="ctr"/>
                      <a:r>
                        <a:rPr lang="en-GB" sz="2400" b="1" u="none" strike="noStrike" dirty="0">
                          <a:effectLst/>
                        </a:rPr>
                        <a:t>0.18</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b="1" u="none" strike="noStrike" dirty="0">
                          <a:effectLst/>
                        </a:rPr>
                        <a:t>(0.01)</a:t>
                      </a:r>
                      <a:endParaRPr lang="en-GB" sz="24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5" name="TextBox 4"/>
          <p:cNvSpPr txBox="1"/>
          <p:nvPr/>
        </p:nvSpPr>
        <p:spPr>
          <a:xfrm>
            <a:off x="28108" y="1187586"/>
            <a:ext cx="8752717" cy="400110"/>
          </a:xfrm>
          <a:prstGeom prst="rect">
            <a:avLst/>
          </a:prstGeom>
          <a:noFill/>
        </p:spPr>
        <p:txBody>
          <a:bodyPr wrap="none" rtlCol="0">
            <a:spAutoFit/>
          </a:bodyPr>
          <a:lstStyle/>
          <a:p>
            <a:r>
              <a:rPr lang="en-GB" sz="2000" b="1" dirty="0" smtClean="0"/>
              <a:t>How adult life satisfaction at 34 and 42 is explained by adult outcomes</a:t>
            </a:r>
            <a:endParaRPr lang="en-GB" sz="2000" b="1" dirty="0"/>
          </a:p>
        </p:txBody>
      </p:sp>
    </p:spTree>
    <p:extLst>
      <p:ext uri="{BB962C8B-B14F-4D97-AF65-F5344CB8AC3E}">
        <p14:creationId xmlns:p14="http://schemas.microsoft.com/office/powerpoint/2010/main" val="29807100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527"/>
            <a:ext cx="8229600" cy="1143000"/>
          </a:xfrm>
        </p:spPr>
        <p:txBody>
          <a:bodyPr>
            <a:normAutofit/>
          </a:bodyPr>
          <a:lstStyle/>
          <a:p>
            <a:r>
              <a:rPr lang="en-GB" sz="4800" b="1" cap="all" dirty="0" smtClean="0">
                <a:solidFill>
                  <a:schemeClr val="accent5">
                    <a:lumMod val="50000"/>
                  </a:schemeClr>
                </a:solidFill>
                <a:latin typeface="+mn-lt"/>
              </a:rPr>
              <a:t>CURRENT WORK</a:t>
            </a:r>
            <a:endParaRPr lang="en-GB" sz="4800" b="1" cap="all" dirty="0">
              <a:solidFill>
                <a:schemeClr val="accent5">
                  <a:lumMod val="50000"/>
                </a:schemeClr>
              </a:solidFill>
              <a:latin typeface="+mn-lt"/>
            </a:endParaRPr>
          </a:p>
        </p:txBody>
      </p:sp>
      <p:sp>
        <p:nvSpPr>
          <p:cNvPr id="3" name="Segnaposto contenuto 2"/>
          <p:cNvSpPr>
            <a:spLocks noGrp="1"/>
          </p:cNvSpPr>
          <p:nvPr>
            <p:ph idx="1"/>
          </p:nvPr>
        </p:nvSpPr>
        <p:spPr>
          <a:xfrm>
            <a:off x="457200" y="1052736"/>
            <a:ext cx="8229600" cy="5472608"/>
          </a:xfrm>
        </p:spPr>
        <p:txBody>
          <a:bodyPr>
            <a:normAutofit lnSpcReduction="10000"/>
          </a:bodyPr>
          <a:lstStyle/>
          <a:p>
            <a:pPr>
              <a:buFont typeface="Arial" panose="020B0604020202020204" pitchFamily="34" charset="0"/>
              <a:buChar char="•"/>
            </a:pPr>
            <a:r>
              <a:rPr lang="en-US" dirty="0" smtClean="0"/>
              <a:t>Extension of birth-cohort analysis to other countries </a:t>
            </a:r>
          </a:p>
          <a:p>
            <a:pPr>
              <a:buFont typeface="Arial" panose="020B0604020202020204" pitchFamily="34" charset="0"/>
              <a:buChar char="•"/>
            </a:pPr>
            <a:endParaRPr lang="en-US" dirty="0"/>
          </a:p>
          <a:p>
            <a:pPr>
              <a:buFont typeface="Arial" panose="020B0604020202020204" pitchFamily="34" charset="0"/>
              <a:buChar char="•"/>
            </a:pPr>
            <a:r>
              <a:rPr lang="en-US" dirty="0" smtClean="0"/>
              <a:t>Evaluating policies with well-being as the outcome: identifying RCTs with well-being outcomes, and running our own.</a:t>
            </a:r>
          </a:p>
          <a:p>
            <a:pPr>
              <a:buFont typeface="Arial" panose="020B0604020202020204" pitchFamily="34" charset="0"/>
              <a:buChar char="•"/>
            </a:pPr>
            <a:endParaRPr lang="en-US" dirty="0"/>
          </a:p>
          <a:p>
            <a:pPr>
              <a:buFont typeface="Arial" panose="020B0604020202020204" pitchFamily="34" charset="0"/>
              <a:buChar char="•"/>
            </a:pPr>
            <a:r>
              <a:rPr lang="en-US" dirty="0" smtClean="0"/>
              <a:t>Using the results of naturalistic data analysis and RCTs to set up a microsimulation model of the economy, in well-being rather than income terms (WBUK)</a:t>
            </a:r>
            <a:endParaRPr lang="en-GB" dirty="0"/>
          </a:p>
        </p:txBody>
      </p:sp>
    </p:spTree>
    <p:extLst>
      <p:ext uri="{BB962C8B-B14F-4D97-AF65-F5344CB8AC3E}">
        <p14:creationId xmlns:p14="http://schemas.microsoft.com/office/powerpoint/2010/main" val="6124375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707" y="299789"/>
            <a:ext cx="8211757" cy="6158818"/>
          </a:xfrm>
        </p:spPr>
      </p:pic>
      <p:sp>
        <p:nvSpPr>
          <p:cNvPr id="4" name="Espace réservé du numéro de diapositive 3"/>
          <p:cNvSpPr>
            <a:spLocks noGrp="1"/>
          </p:cNvSpPr>
          <p:nvPr>
            <p:ph type="sldNum" sz="quarter" idx="12"/>
          </p:nvPr>
        </p:nvSpPr>
        <p:spPr/>
        <p:txBody>
          <a:bodyPr/>
          <a:lstStyle/>
          <a:p>
            <a:pPr>
              <a:defRPr/>
            </a:pPr>
            <a:fld id="{F46BA75F-CB79-412C-A5DD-1D2E0BCABABC}" type="slidenum">
              <a:rPr lang="en-GB" smtClean="0"/>
              <a:pPr>
                <a:defRPr/>
              </a:pPr>
              <a:t>77</a:t>
            </a:fld>
            <a:endParaRPr lang="en-GB"/>
          </a:p>
        </p:txBody>
      </p:sp>
    </p:spTree>
    <p:extLst>
      <p:ext uri="{BB962C8B-B14F-4D97-AF65-F5344CB8AC3E}">
        <p14:creationId xmlns:p14="http://schemas.microsoft.com/office/powerpoint/2010/main" val="668061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a:bodyPr>
          <a:lstStyle/>
          <a:p>
            <a:pPr algn="l"/>
            <a:r>
              <a:rPr lang="en-US" sz="2400" dirty="0" smtClean="0"/>
              <a:t>Short Moods </a:t>
            </a:r>
            <a:r>
              <a:rPr lang="en-US" sz="2400" dirty="0"/>
              <a:t>and Feelings </a:t>
            </a:r>
            <a:r>
              <a:rPr lang="en-US" sz="2400" dirty="0" smtClean="0"/>
              <a:t>questionnaire</a:t>
            </a:r>
            <a:endParaRPr lang="en-GB"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9396053"/>
              </p:ext>
            </p:extLst>
          </p:nvPr>
        </p:nvGraphicFramePr>
        <p:xfrm>
          <a:off x="457200" y="1160743"/>
          <a:ext cx="8147248" cy="4594638"/>
        </p:xfrm>
        <a:graphic>
          <a:graphicData uri="http://schemas.openxmlformats.org/drawingml/2006/table">
            <a:tbl>
              <a:tblPr firstRow="1" firstCol="1" bandRow="1"/>
              <a:tblGrid>
                <a:gridCol w="5111583"/>
                <a:gridCol w="1065660"/>
                <a:gridCol w="1293783"/>
                <a:gridCol w="676222"/>
              </a:tblGrid>
              <a:tr h="525728">
                <a:tc gridSpan="4">
                  <a:txBody>
                    <a:bodyPr/>
                    <a:lstStyle/>
                    <a:p>
                      <a:pPr>
                        <a:spcAft>
                          <a:spcPts val="0"/>
                        </a:spcAft>
                      </a:pPr>
                      <a:r>
                        <a:rPr lang="en-GB" sz="1400" i="1" dirty="0">
                          <a:solidFill>
                            <a:srgbClr val="000000"/>
                          </a:solidFill>
                          <a:effectLst/>
                          <a:latin typeface="Times New Roman" panose="02020603050405020304" pitchFamily="18" charset="0"/>
                          <a:ea typeface="Times New Roman" panose="02020603050405020304" pitchFamily="18" charset="0"/>
                        </a:rPr>
                        <a:t>These questions are about how you may have been feeling or acting recently. For each question, please say how much you have felt or acted this way in the past two weeks.</a:t>
                      </a:r>
                      <a:endParaRPr lang="fr-LU" sz="1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hMerge="1">
                  <a:txBody>
                    <a:bodyPr/>
                    <a:lstStyle/>
                    <a:p>
                      <a:endParaRPr lang="fr-LU"/>
                    </a:p>
                  </a:txBody>
                  <a:tcPr/>
                </a:tc>
                <a:tc hMerge="1">
                  <a:txBody>
                    <a:bodyPr/>
                    <a:lstStyle/>
                    <a:p>
                      <a:endParaRPr lang="fr-LU"/>
                    </a:p>
                  </a:txBody>
                  <a:tcPr/>
                </a:tc>
              </a:tr>
              <a:tr h="212059">
                <a:tc>
                  <a:txBody>
                    <a:bodyPr/>
                    <a:lstStyle/>
                    <a:p>
                      <a:pPr>
                        <a:spcAft>
                          <a:spcPts val="0"/>
                        </a:spcAft>
                      </a:pPr>
                      <a:r>
                        <a:rPr lang="en-GB" sz="1400" b="1">
                          <a:solidFill>
                            <a:srgbClr val="000000"/>
                          </a:solidFill>
                          <a:effectLst/>
                          <a:latin typeface="Times New Roman" panose="02020603050405020304" pitchFamily="18" charset="0"/>
                          <a:ea typeface="Times New Roman" panose="02020603050405020304" pitchFamily="18" charset="0"/>
                        </a:rPr>
                        <a:t>In the past two weeks:</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a:solidFill>
                            <a:srgbClr val="000000"/>
                          </a:solidFill>
                          <a:effectLst/>
                          <a:latin typeface="Times New Roman" panose="02020603050405020304" pitchFamily="18" charset="0"/>
                          <a:ea typeface="Times New Roman" panose="02020603050405020304" pitchFamily="18" charset="0"/>
                        </a:rPr>
                        <a:t>NOT TRUE</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a:solidFill>
                            <a:srgbClr val="000000"/>
                          </a:solidFill>
                          <a:effectLst/>
                          <a:latin typeface="Times New Roman" panose="02020603050405020304" pitchFamily="18" charset="0"/>
                          <a:ea typeface="Times New Roman" panose="02020603050405020304" pitchFamily="18" charset="0"/>
                        </a:rPr>
                        <a:t>SOMETIMES</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b="1">
                          <a:solidFill>
                            <a:srgbClr val="000000"/>
                          </a:solidFill>
                          <a:effectLst/>
                          <a:latin typeface="Times New Roman" panose="02020603050405020304" pitchFamily="18" charset="0"/>
                          <a:ea typeface="Times New Roman" panose="02020603050405020304" pitchFamily="18" charset="0"/>
                        </a:rPr>
                        <a:t>TRUE</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895">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 I felt miserable or unhappy.</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0895">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2. I have been having fun.*</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3. I didn't enjoy anything at all.</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4. I felt so tired I just sat around and did nothing.</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5. I was very restless.</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6. I felt I was no good anymore.</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dirty="0">
                          <a:solidFill>
                            <a:srgbClr val="000000"/>
                          </a:solidFill>
                          <a:effectLst/>
                          <a:latin typeface="Times New Roman" panose="02020603050405020304" pitchFamily="18" charset="0"/>
                          <a:ea typeface="Times New Roman" panose="02020603050405020304" pitchFamily="18" charset="0"/>
                        </a:rPr>
                        <a:t>7. I cried a lot.</a:t>
                      </a:r>
                      <a:endParaRPr lang="fr-LU" sz="1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8. I felt happy.*</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9. I found it hard to think properly or concentrate.</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10. I hated myself.</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11. I enjoyed doing lots of things.*</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12. I was a bad person.</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13. I felt lonely.</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14. I thought nobody really loved me.</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15. I thought I could never be as good as other kids.</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16. I felt I did everything wrong.</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solidFill>
                      <a:srgbClr val="FFFFFF"/>
                    </a:solidFill>
                  </a:tcPr>
                </a:tc>
              </a:tr>
              <a:tr h="212059">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17. I have had a good time.*</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0</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1</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400">
                          <a:solidFill>
                            <a:srgbClr val="000000"/>
                          </a:solidFill>
                          <a:effectLst/>
                          <a:latin typeface="Times New Roman" panose="02020603050405020304" pitchFamily="18" charset="0"/>
                          <a:ea typeface="Times New Roman" panose="02020603050405020304" pitchFamily="18" charset="0"/>
                        </a:rPr>
                        <a:t>2</a:t>
                      </a:r>
                      <a:endParaRPr lang="fr-LU" sz="14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12059">
                <a:tc gridSpan="2">
                  <a:txBody>
                    <a:bodyPr/>
                    <a:lstStyle/>
                    <a:p>
                      <a:pPr>
                        <a:spcAft>
                          <a:spcPts val="0"/>
                        </a:spcAft>
                      </a:pPr>
                      <a:r>
                        <a:rPr lang="en-GB" sz="1400" b="1" dirty="0">
                          <a:solidFill>
                            <a:srgbClr val="000000"/>
                          </a:solidFill>
                          <a:effectLst/>
                          <a:latin typeface="Times New Roman" panose="02020603050405020304" pitchFamily="18" charset="0"/>
                          <a:ea typeface="Times New Roman" panose="02020603050405020304" pitchFamily="18" charset="0"/>
                        </a:rPr>
                        <a:t>Total SMFQ score: 0-26 </a:t>
                      </a:r>
                      <a:r>
                        <a:rPr lang="en-GB" sz="1400" b="1" i="1" dirty="0">
                          <a:solidFill>
                            <a:srgbClr val="000000"/>
                          </a:solidFill>
                          <a:effectLst/>
                          <a:latin typeface="Times New Roman" panose="02020603050405020304" pitchFamily="18" charset="0"/>
                          <a:ea typeface="Times New Roman" panose="02020603050405020304" pitchFamily="18" charset="0"/>
                        </a:rPr>
                        <a:t>(0-34 if *included)</a:t>
                      </a:r>
                      <a:endParaRPr lang="fr-LU" sz="1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a:txBody>
                    <a:bodyPr/>
                    <a:lstStyle/>
                    <a:p>
                      <a:pPr>
                        <a:spcAft>
                          <a:spcPts val="0"/>
                        </a:spcAft>
                      </a:pPr>
                      <a:r>
                        <a:rPr lang="en-GB" sz="1400">
                          <a:solidFill>
                            <a:srgbClr val="000000"/>
                          </a:solidFill>
                          <a:effectLst/>
                          <a:latin typeface="Times New Roman" panose="02020603050405020304" pitchFamily="18" charset="0"/>
                          <a:ea typeface="Times New Roman" panose="02020603050405020304" pitchFamily="18" charset="0"/>
                        </a:rPr>
                        <a:t> </a:t>
                      </a:r>
                      <a:endParaRPr lang="fr-LU" sz="1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400" dirty="0">
                          <a:solidFill>
                            <a:srgbClr val="000000"/>
                          </a:solidFill>
                          <a:effectLst/>
                          <a:latin typeface="Times New Roman" panose="02020603050405020304" pitchFamily="18" charset="0"/>
                          <a:ea typeface="Times New Roman" panose="02020603050405020304" pitchFamily="18" charset="0"/>
                        </a:rPr>
                        <a:t> </a:t>
                      </a:r>
                      <a:endParaRPr lang="fr-LU" sz="1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457200" y="5877272"/>
            <a:ext cx="5266928" cy="307777"/>
          </a:xfrm>
          <a:prstGeom prst="rect">
            <a:avLst/>
          </a:prstGeom>
          <a:noFill/>
        </p:spPr>
        <p:txBody>
          <a:bodyPr wrap="square" rtlCol="0">
            <a:spAutoFit/>
          </a:bodyPr>
          <a:lstStyle/>
          <a:p>
            <a:r>
              <a:rPr lang="en-US" sz="1400" i="1" dirty="0" smtClean="0"/>
              <a:t>* Only in the age 16 questionnaire</a:t>
            </a:r>
            <a:endParaRPr lang="fr-LU" sz="1400" i="1" dirty="0"/>
          </a:p>
        </p:txBody>
      </p:sp>
    </p:spTree>
    <p:extLst>
      <p:ext uri="{BB962C8B-B14F-4D97-AF65-F5344CB8AC3E}">
        <p14:creationId xmlns:p14="http://schemas.microsoft.com/office/powerpoint/2010/main" val="35100600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pPr algn="l"/>
            <a:r>
              <a:rPr lang="en-US" sz="2400" dirty="0" smtClean="0"/>
              <a:t>Antisocial behaviors (DAWBA)</a:t>
            </a:r>
            <a:endParaRPr lang="fr-LU"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8765441"/>
              </p:ext>
            </p:extLst>
          </p:nvPr>
        </p:nvGraphicFramePr>
        <p:xfrm>
          <a:off x="596555" y="906044"/>
          <a:ext cx="7950889" cy="5475277"/>
        </p:xfrm>
        <a:graphic>
          <a:graphicData uri="http://schemas.openxmlformats.org/drawingml/2006/table">
            <a:tbl>
              <a:tblPr firstRow="1" firstCol="1" bandRow="1"/>
              <a:tblGrid>
                <a:gridCol w="5309075"/>
                <a:gridCol w="178538"/>
                <a:gridCol w="249305"/>
                <a:gridCol w="182743"/>
                <a:gridCol w="771555"/>
                <a:gridCol w="164549"/>
                <a:gridCol w="1095124"/>
              </a:tblGrid>
              <a:tr h="367694">
                <a:tc gridSpan="7">
                  <a:txBody>
                    <a:bodyPr/>
                    <a:lstStyle/>
                    <a:p>
                      <a:pPr>
                        <a:spcAft>
                          <a:spcPts val="0"/>
                        </a:spcAft>
                      </a:pPr>
                      <a:r>
                        <a:rPr lang="en-GB" sz="1100" i="1" dirty="0">
                          <a:effectLst/>
                          <a:latin typeface="Times New Roman" panose="02020603050405020304" pitchFamily="18" charset="0"/>
                          <a:ea typeface="Times New Roman" panose="02020603050405020304" pitchFamily="18" charset="0"/>
                        </a:rPr>
                        <a:t>We're now going to ask about behaviour that sometimes gets children into trouble, including dangerous, aggressive or antisocial behaviour.  Please answer according to how s/he has been over the last year.</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hMerge="1">
                  <a:txBody>
                    <a:bodyPr/>
                    <a:lstStyle/>
                    <a:p>
                      <a:endParaRPr lang="fr-LU"/>
                    </a:p>
                  </a:txBody>
                  <a:tcPr/>
                </a:tc>
                <a:tc hMerge="1">
                  <a:txBody>
                    <a:bodyPr/>
                    <a:lstStyle/>
                    <a:p>
                      <a:endParaRPr lang="fr-LU"/>
                    </a:p>
                  </a:txBody>
                  <a:tcPr/>
                </a:tc>
                <a:tc hMerge="1">
                  <a:txBody>
                    <a:bodyPr/>
                    <a:lstStyle/>
                    <a:p>
                      <a:endParaRPr lang="fr-LU"/>
                    </a:p>
                  </a:txBody>
                  <a:tcPr/>
                </a:tc>
                <a:tc hMerge="1">
                  <a:txBody>
                    <a:bodyPr/>
                    <a:lstStyle/>
                    <a:p>
                      <a:endParaRPr lang="fr-LU"/>
                    </a:p>
                  </a:txBody>
                  <a:tcPr/>
                </a:tc>
                <a:tc hMerge="1">
                  <a:txBody>
                    <a:bodyPr/>
                    <a:lstStyle/>
                    <a:p>
                      <a:endParaRPr lang="fr-LU"/>
                    </a:p>
                  </a:txBody>
                  <a:tcPr/>
                </a:tc>
              </a:tr>
              <a:tr h="258169">
                <a:tc gridSpan="2">
                  <a:txBody>
                    <a:bodyPr/>
                    <a:lstStyle/>
                    <a:p>
                      <a:pPr>
                        <a:spcAft>
                          <a:spcPts val="0"/>
                        </a:spcAft>
                      </a:pPr>
                      <a:r>
                        <a:rPr lang="en-GB" sz="1100" b="1">
                          <a:solidFill>
                            <a:srgbClr val="000000"/>
                          </a:solidFill>
                          <a:effectLst/>
                          <a:latin typeface="Times New Roman" panose="02020603050405020304" pitchFamily="18" charset="0"/>
                          <a:ea typeface="Times New Roman" panose="02020603050405020304" pitchFamily="18" charset="0"/>
                        </a:rPr>
                        <a:t>As far as you know, over the last 12 months... </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NO</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spcAft>
                          <a:spcPts val="0"/>
                        </a:spcAft>
                      </a:pP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PERHAPS</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spcAft>
                          <a:spcPts val="0"/>
                        </a:spcAft>
                      </a:pP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DEFINETELY</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9082">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often told lies in order to get things or favours from others, or to get out of having to do things s/he is supposed to do? </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87758">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often started fights? (Other than with brothers and sisters)</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r>
              <a:tr h="187758">
                <a:tc gridSpan="2">
                  <a:txBody>
                    <a:bodyPr/>
                    <a:lstStyle/>
                    <a:p>
                      <a:pP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Has s/he often bullied or threatened people? </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r>
              <a:tr h="187758">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often stayed out after dark much later than s/he was supposed to?</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1</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r>
              <a:tr h="504601">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stolen from the house, or from other people's houses, or from shops or school? (This doesn't include very minor thefts, e.g. stealing his/her brother's pencil or food from the fridge)</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r>
              <a:tr h="339082">
                <a:tc gridSpan="2">
                  <a:txBody>
                    <a:bodyPr/>
                    <a:lstStyle/>
                    <a:p>
                      <a:pP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Has s/he run away from home more than once, or ever stayed away all night without your permission? </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r>
              <a:tr h="187758">
                <a:tc gridSpan="2">
                  <a:txBody>
                    <a:bodyPr/>
                    <a:lstStyle/>
                    <a:p>
                      <a:pP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Has s/he often played truant (bunked off) from school?</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pPr algn="ctr">
                        <a:spcAft>
                          <a:spcPts val="0"/>
                        </a:spcAft>
                      </a:pP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r>
              <a:tr h="367694">
                <a:tc gridSpan="7">
                  <a:txBody>
                    <a:bodyPr/>
                    <a:lstStyle/>
                    <a:p>
                      <a:pPr>
                        <a:spcAft>
                          <a:spcPts val="0"/>
                        </a:spcAft>
                      </a:pPr>
                      <a:r>
                        <a:rPr lang="en-GB" sz="1100" i="1" dirty="0">
                          <a:effectLst/>
                          <a:latin typeface="Times New Roman" panose="02020603050405020304" pitchFamily="18" charset="0"/>
                          <a:ea typeface="Times New Roman" panose="02020603050405020304" pitchFamily="18" charset="0"/>
                        </a:rPr>
                        <a:t>We're now going to ask you about a list of less common but potentially more serious behaviours. We have to ask all people all questions even when they are not likely to apply.</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hMerge="1">
                  <a:txBody>
                    <a:bodyPr/>
                    <a:lstStyle/>
                    <a:p>
                      <a:endParaRPr lang="fr-LU"/>
                    </a:p>
                  </a:txBody>
                  <a:tcPr/>
                </a:tc>
                <a:tc hMerge="1">
                  <a:txBody>
                    <a:bodyPr/>
                    <a:lstStyle/>
                    <a:p>
                      <a:endParaRPr lang="fr-LU"/>
                    </a:p>
                  </a:txBody>
                  <a:tcPr/>
                </a:tc>
                <a:tc hMerge="1">
                  <a:txBody>
                    <a:bodyPr/>
                    <a:lstStyle/>
                    <a:p>
                      <a:endParaRPr lang="fr-LU"/>
                    </a:p>
                  </a:txBody>
                  <a:tcPr/>
                </a:tc>
                <a:tc hMerge="1">
                  <a:txBody>
                    <a:bodyPr/>
                    <a:lstStyle/>
                    <a:p>
                      <a:endParaRPr lang="fr-LU"/>
                    </a:p>
                  </a:txBody>
                  <a:tcPr/>
                </a:tc>
                <a:tc hMerge="1">
                  <a:txBody>
                    <a:bodyPr/>
                    <a:lstStyle/>
                    <a:p>
                      <a:endParaRPr lang="fr-LU"/>
                    </a:p>
                  </a:txBody>
                  <a:tcPr/>
                </a:tc>
              </a:tr>
              <a:tr h="258169">
                <a:tc>
                  <a:txBody>
                    <a:bodyPr/>
                    <a:lstStyle/>
                    <a:p>
                      <a:pPr>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As far as you know, over the last 12 months... </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GB" sz="1100" b="1">
                          <a:solidFill>
                            <a:srgbClr val="000000"/>
                          </a:solidFill>
                          <a:effectLst/>
                          <a:latin typeface="Times New Roman" panose="02020603050405020304" pitchFamily="18" charset="0"/>
                          <a:ea typeface="Times New Roman" panose="02020603050405020304" pitchFamily="18" charset="0"/>
                        </a:rPr>
                        <a:t>NO</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gridSpan="2">
                  <a:txBody>
                    <a:bodyPr/>
                    <a:lstStyle/>
                    <a:p>
                      <a:pPr algn="ctr">
                        <a:spcAft>
                          <a:spcPts val="0"/>
                        </a:spcAft>
                      </a:pPr>
                      <a:r>
                        <a:rPr lang="en-GB" sz="1100" b="1">
                          <a:solidFill>
                            <a:srgbClr val="000000"/>
                          </a:solidFill>
                          <a:effectLst/>
                          <a:latin typeface="Times New Roman" panose="02020603050405020304" pitchFamily="18" charset="0"/>
                          <a:ea typeface="Times New Roman" panose="02020603050405020304" pitchFamily="18" charset="0"/>
                        </a:rPr>
                        <a:t>YES</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gridSpan="2">
                  <a:txBody>
                    <a:bodyPr/>
                    <a:lstStyle/>
                    <a:p>
                      <a:pPr algn="ctr">
                        <a:spcAft>
                          <a:spcPts val="0"/>
                        </a:spcAft>
                      </a:pPr>
                      <a:r>
                        <a:rPr lang="en-GB" sz="1100" b="1">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r>
              <a:tr h="339082">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used a weapon or anything that could seriously hurt someone? (e.g. a bat, brick, broken bottle, knife, gun)</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LU"/>
                    </a:p>
                  </a:txBody>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LU"/>
                    </a:p>
                  </a:txBody>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LU"/>
                    </a:p>
                  </a:txBody>
                  <a:tcPr/>
                </a:tc>
              </a:tr>
              <a:tr h="339082">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really hurt someone or been physically cruel to them? (e.g. has tied up, cut or burned someone)</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a:noFill/>
                    </a:lnT>
                    <a:lnB>
                      <a:noFill/>
                    </a:lnB>
                    <a:solidFill>
                      <a:srgbClr val="FFFFFF"/>
                    </a:solidFill>
                  </a:tcPr>
                </a:tc>
                <a:tc hMerge="1">
                  <a:txBody>
                    <a:bodyPr/>
                    <a:lstStyle/>
                    <a:p>
                      <a:endParaRPr lang="fr-LU"/>
                    </a:p>
                  </a:txBody>
                  <a:tcPr/>
                </a:tc>
              </a:tr>
              <a:tr h="187758">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been really cruel on purpose to animals and birds?</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a:noFill/>
                    </a:lnT>
                    <a:lnB>
                      <a:noFill/>
                    </a:lnB>
                    <a:solidFill>
                      <a:srgbClr val="FFFFFF"/>
                    </a:solidFill>
                  </a:tcPr>
                </a:tc>
                <a:tc hMerge="1">
                  <a:txBody>
                    <a:bodyPr/>
                    <a:lstStyle/>
                    <a:p>
                      <a:endParaRPr lang="fr-LU"/>
                    </a:p>
                  </a:txBody>
                  <a:tcPr/>
                </a:tc>
              </a:tr>
              <a:tr h="336400">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deliberately started a fire? (This is only if s/he intended to cause severe damage.)</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0</a:t>
                      </a:r>
                      <a:endParaRPr lang="fr-LU" sz="1100" dirty="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a:noFill/>
                    </a:lnT>
                    <a:lnB>
                      <a:noFill/>
                    </a:lnB>
                    <a:solidFill>
                      <a:srgbClr val="FFFFFF"/>
                    </a:solidFill>
                  </a:tcPr>
                </a:tc>
                <a:tc hMerge="1">
                  <a:txBody>
                    <a:bodyPr/>
                    <a:lstStyle/>
                    <a:p>
                      <a:endParaRPr lang="fr-LU"/>
                    </a:p>
                  </a:txBody>
                  <a:tcPr/>
                </a:tc>
              </a:tr>
              <a:tr h="187758">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deliberately destroyed someone else's property? </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a:noFill/>
                    </a:lnT>
                    <a:lnB>
                      <a:noFill/>
                    </a:lnB>
                    <a:solidFill>
                      <a:srgbClr val="FFFFFF"/>
                    </a:solidFill>
                  </a:tcPr>
                </a:tc>
                <a:tc hMerge="1">
                  <a:txBody>
                    <a:bodyPr/>
                    <a:lstStyle/>
                    <a:p>
                      <a:endParaRPr lang="fr-LU"/>
                    </a:p>
                  </a:txBody>
                  <a:tcPr/>
                </a:tc>
              </a:tr>
              <a:tr h="336400">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been involved in stealing on the streets, e.g. snatching a handbag or mugging? </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a:noFill/>
                    </a:lnT>
                    <a:lnB>
                      <a:noFill/>
                    </a:lnB>
                    <a:solidFill>
                      <a:srgbClr val="FFFFFF"/>
                    </a:solidFill>
                  </a:tcPr>
                </a:tc>
                <a:tc hMerge="1">
                  <a:txBody>
                    <a:bodyPr/>
                    <a:lstStyle/>
                    <a:p>
                      <a:endParaRPr lang="fr-LU"/>
                    </a:p>
                  </a:txBody>
                  <a:tcPr/>
                </a:tc>
              </a:tr>
              <a:tr h="187758">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s/he broken into a house, any other building or a car?</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a:noFill/>
                    </a:lnB>
                    <a:solidFill>
                      <a:srgbClr val="FFFFFF"/>
                    </a:solidFill>
                  </a:tcPr>
                </a:tc>
                <a:tc hMerge="1">
                  <a:txBody>
                    <a:bodyPr/>
                    <a:lstStyle/>
                    <a:p>
                      <a:endParaRPr lang="fr-LU"/>
                    </a:p>
                  </a:txBody>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a:noFill/>
                    </a:lnT>
                    <a:lnB>
                      <a:noFill/>
                    </a:lnB>
                    <a:solidFill>
                      <a:srgbClr val="FFFFFF"/>
                    </a:solidFill>
                  </a:tcPr>
                </a:tc>
                <a:tc hMerge="1">
                  <a:txBody>
                    <a:bodyPr/>
                    <a:lstStyle/>
                    <a:p>
                      <a:endParaRPr lang="fr-LU"/>
                    </a:p>
                  </a:txBody>
                  <a:tcPr/>
                </a:tc>
              </a:tr>
              <a:tr h="187758">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your teenager's ever been in trouble with the police? </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gridSpan="2">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66257" marR="6625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r>
              <a:tr h="187758">
                <a:tc>
                  <a:txBody>
                    <a:bodyPr/>
                    <a:lstStyle/>
                    <a:p>
                      <a:pPr>
                        <a:spcAft>
                          <a:spcPts val="0"/>
                        </a:spcAft>
                      </a:pPr>
                      <a:r>
                        <a:rPr lang="en-GB" sz="1100" b="1">
                          <a:solidFill>
                            <a:srgbClr val="000000"/>
                          </a:solidFill>
                          <a:effectLst/>
                          <a:latin typeface="Times New Roman" panose="02020603050405020304" pitchFamily="18" charset="0"/>
                          <a:ea typeface="Times New Roman" panose="02020603050405020304" pitchFamily="18" charset="0"/>
                        </a:rPr>
                        <a:t>Total Antisocial behaviours score: 0-22</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gridSpan="2">
                  <a:txBody>
                    <a:bodyPr/>
                    <a:lstStyle/>
                    <a:p>
                      <a:pP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 </a:t>
                      </a:r>
                      <a:endParaRPr lang="fr-LU" sz="1100" dirty="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gridSpan="2">
                  <a:txBody>
                    <a:bodyPr/>
                    <a:lstStyle/>
                    <a:p>
                      <a:pP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 </a:t>
                      </a:r>
                      <a:endParaRPr lang="fr-LU" sz="1100" dirty="0">
                        <a:effectLst/>
                        <a:latin typeface="Times New Roman" panose="02020603050405020304" pitchFamily="18" charset="0"/>
                        <a:ea typeface="Times New Roman" panose="02020603050405020304" pitchFamily="18" charset="0"/>
                      </a:endParaRPr>
                    </a:p>
                  </a:txBody>
                  <a:tcPr marL="66257" marR="662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r>
            </a:tbl>
          </a:graphicData>
        </a:graphic>
      </p:graphicFrame>
    </p:spTree>
    <p:extLst>
      <p:ext uri="{BB962C8B-B14F-4D97-AF65-F5344CB8AC3E}">
        <p14:creationId xmlns:p14="http://schemas.microsoft.com/office/powerpoint/2010/main" val="3883619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649"/>
            <a:ext cx="9144000" cy="994172"/>
          </a:xfrm>
        </p:spPr>
        <p:txBody>
          <a:bodyPr>
            <a:noAutofit/>
          </a:bodyPr>
          <a:lstStyle/>
          <a:p>
            <a:pPr algn="ctr"/>
            <a:r>
              <a:rPr lang="en-GB" sz="8400" b="1" cap="all" dirty="0" smtClean="0">
                <a:solidFill>
                  <a:srgbClr val="002060"/>
                </a:solidFill>
                <a:latin typeface="+mn-lt"/>
              </a:rPr>
              <a:t>OUR EVIDENCE</a:t>
            </a:r>
            <a:endParaRPr lang="en-GB" sz="8400" b="1" cap="all" dirty="0">
              <a:solidFill>
                <a:srgbClr val="002060"/>
              </a:solidFill>
              <a:latin typeface="+mn-lt"/>
            </a:endParaRPr>
          </a:p>
        </p:txBody>
      </p:sp>
      <p:sp>
        <p:nvSpPr>
          <p:cNvPr id="3" name="Content Placeholder 2"/>
          <p:cNvSpPr>
            <a:spLocks noGrp="1"/>
          </p:cNvSpPr>
          <p:nvPr>
            <p:ph idx="1"/>
          </p:nvPr>
        </p:nvSpPr>
        <p:spPr>
          <a:xfrm>
            <a:off x="0" y="1124744"/>
            <a:ext cx="9144000" cy="5863272"/>
          </a:xfrm>
        </p:spPr>
        <p:txBody>
          <a:bodyPr>
            <a:noAutofit/>
          </a:bodyPr>
          <a:lstStyle/>
          <a:p>
            <a:pPr marL="66675" indent="0">
              <a:spcBef>
                <a:spcPts val="1350"/>
              </a:spcBef>
              <a:buNone/>
            </a:pPr>
            <a:r>
              <a:rPr lang="en-GB" sz="6000" b="1" dirty="0" smtClean="0"/>
              <a:t>1.Birth cohort studies</a:t>
            </a:r>
          </a:p>
          <a:p>
            <a:pPr marL="630238" indent="444500">
              <a:spcBef>
                <a:spcPts val="1350"/>
              </a:spcBef>
            </a:pPr>
            <a:endParaRPr lang="en-GB" sz="6000" b="1" i="1" dirty="0" smtClean="0"/>
          </a:p>
          <a:p>
            <a:pPr marL="630238" indent="444500">
              <a:spcBef>
                <a:spcPts val="1350"/>
              </a:spcBef>
            </a:pPr>
            <a:r>
              <a:rPr lang="en-GB" sz="6000" b="1" i="1" dirty="0" smtClean="0"/>
              <a:t>British Cohort Study   (1970)</a:t>
            </a:r>
          </a:p>
          <a:p>
            <a:pPr marL="630238" indent="444500">
              <a:spcBef>
                <a:spcPts val="1350"/>
              </a:spcBef>
            </a:pPr>
            <a:r>
              <a:rPr lang="en-GB" sz="6000" b="1" i="1" dirty="0" smtClean="0"/>
              <a:t>ALSPAC (1991/2)</a:t>
            </a:r>
          </a:p>
        </p:txBody>
      </p:sp>
      <p:sp>
        <p:nvSpPr>
          <p:cNvPr id="5" name="Slide Number Placeholder 4"/>
          <p:cNvSpPr>
            <a:spLocks noGrp="1"/>
          </p:cNvSpPr>
          <p:nvPr>
            <p:ph type="sldNum" sz="quarter" idx="12"/>
          </p:nvPr>
        </p:nvSpPr>
        <p:spPr>
          <a:xfrm>
            <a:off x="7086600" y="6492875"/>
            <a:ext cx="2057400" cy="365125"/>
          </a:xfrm>
        </p:spPr>
        <p:txBody>
          <a:bodyPr/>
          <a:lstStyle/>
          <a:p>
            <a:fld id="{CC2CE4B0-51D8-43C0-A29B-594C22D26662}" type="slidenum">
              <a:rPr lang="en-GB" smtClean="0">
                <a:solidFill>
                  <a:schemeClr val="tx1"/>
                </a:solidFill>
              </a:rPr>
              <a:t>8</a:t>
            </a:fld>
            <a:endParaRPr lang="en-GB">
              <a:solidFill>
                <a:schemeClr val="tx1"/>
              </a:solidFill>
            </a:endParaRPr>
          </a:p>
        </p:txBody>
      </p:sp>
    </p:spTree>
    <p:extLst>
      <p:ext uri="{BB962C8B-B14F-4D97-AF65-F5344CB8AC3E}">
        <p14:creationId xmlns:p14="http://schemas.microsoft.com/office/powerpoint/2010/main" val="3778374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pPr algn="l"/>
            <a:r>
              <a:rPr lang="en-US" sz="2400" dirty="0" smtClean="0"/>
              <a:t>Strengths and Difficulties Questionnaire (SDQ)</a:t>
            </a:r>
            <a:endParaRPr lang="fr-LU"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5545900"/>
              </p:ext>
            </p:extLst>
          </p:nvPr>
        </p:nvGraphicFramePr>
        <p:xfrm>
          <a:off x="539552" y="836717"/>
          <a:ext cx="7920880" cy="5660026"/>
        </p:xfrm>
        <a:graphic>
          <a:graphicData uri="http://schemas.openxmlformats.org/drawingml/2006/table">
            <a:tbl>
              <a:tblPr firstRow="1" firstCol="1" bandRow="1"/>
              <a:tblGrid>
                <a:gridCol w="4320480"/>
                <a:gridCol w="1152128"/>
                <a:gridCol w="1152128"/>
                <a:gridCol w="1296144"/>
              </a:tblGrid>
              <a:tr h="163694">
                <a:tc gridSpan="4">
                  <a:txBody>
                    <a:bodyPr/>
                    <a:lstStyle/>
                    <a:p>
                      <a:pPr algn="just">
                        <a:spcAft>
                          <a:spcPts val="0"/>
                        </a:spcAft>
                      </a:pPr>
                      <a:r>
                        <a:rPr lang="en-US" sz="1100" i="1" dirty="0">
                          <a:solidFill>
                            <a:srgbClr val="000000"/>
                          </a:solidFill>
                          <a:effectLst/>
                          <a:latin typeface="Times New Roman" panose="02020603050405020304" pitchFamily="18" charset="0"/>
                          <a:ea typeface="Times New Roman" panose="02020603050405020304" pitchFamily="18" charset="0"/>
                        </a:rPr>
                        <a:t>Please think about this child’s </a:t>
                      </a:r>
                      <a:r>
                        <a:rPr lang="en-GB" sz="1100" i="1" dirty="0">
                          <a:solidFill>
                            <a:srgbClr val="000000"/>
                          </a:solidFill>
                          <a:effectLst/>
                          <a:latin typeface="Times New Roman" panose="02020603050405020304" pitchFamily="18" charset="0"/>
                          <a:ea typeface="Times New Roman" panose="02020603050405020304" pitchFamily="18" charset="0"/>
                        </a:rPr>
                        <a:t>behaviour</a:t>
                      </a:r>
                      <a:r>
                        <a:rPr lang="en-US" sz="1100" i="1" dirty="0">
                          <a:solidFill>
                            <a:srgbClr val="000000"/>
                          </a:solidFill>
                          <a:effectLst/>
                          <a:latin typeface="Times New Roman" panose="02020603050405020304" pitchFamily="18" charset="0"/>
                          <a:ea typeface="Times New Roman" panose="02020603050405020304" pitchFamily="18" charset="0"/>
                        </a:rPr>
                        <a:t> over the last 6 months if you can:</a:t>
                      </a:r>
                      <a:endParaRPr lang="fr-LU" sz="1100" dirty="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hMerge="1">
                  <a:txBody>
                    <a:bodyPr/>
                    <a:lstStyle/>
                    <a:p>
                      <a:endParaRPr lang="fr-LU"/>
                    </a:p>
                  </a:txBody>
                  <a:tcPr/>
                </a:tc>
                <a:tc hMerge="1">
                  <a:txBody>
                    <a:bodyPr/>
                    <a:lstStyle/>
                    <a:p>
                      <a:endParaRPr lang="fr-LU"/>
                    </a:p>
                  </a:txBody>
                  <a:tcPr/>
                </a:tc>
              </a:tr>
              <a:tr h="327387">
                <a:tc>
                  <a:txBody>
                    <a:bodyPr/>
                    <a:lstStyle/>
                    <a:p>
                      <a:pPr>
                        <a:spcAft>
                          <a:spcPts val="0"/>
                        </a:spcAft>
                      </a:pPr>
                      <a:r>
                        <a:rPr lang="en-US" sz="1100" b="1">
                          <a:solidFill>
                            <a:srgbClr val="000000"/>
                          </a:solidFill>
                          <a:effectLst/>
                          <a:latin typeface="Times New Roman" panose="02020603050405020304" pitchFamily="18" charset="0"/>
                          <a:ea typeface="Times New Roman" panose="02020603050405020304" pitchFamily="18" charset="0"/>
                        </a:rPr>
                        <a:t>This child:</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b="1">
                          <a:solidFill>
                            <a:srgbClr val="000000"/>
                          </a:solidFill>
                          <a:effectLst/>
                          <a:latin typeface="Times New Roman" panose="02020603050405020304" pitchFamily="18" charset="0"/>
                          <a:ea typeface="Times New Roman" panose="02020603050405020304" pitchFamily="18" charset="0"/>
                        </a:rPr>
                        <a:t>NOT TRUE</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b="1">
                          <a:solidFill>
                            <a:srgbClr val="000000"/>
                          </a:solidFill>
                          <a:effectLst/>
                          <a:latin typeface="Times New Roman" panose="02020603050405020304" pitchFamily="18" charset="0"/>
                          <a:ea typeface="Times New Roman" panose="02020603050405020304" pitchFamily="18" charset="0"/>
                        </a:rPr>
                        <a:t>SOMEWHAT TRUE</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b="1">
                          <a:solidFill>
                            <a:srgbClr val="000000"/>
                          </a:solidFill>
                          <a:effectLst/>
                          <a:latin typeface="Times New Roman" panose="02020603050405020304" pitchFamily="18" charset="0"/>
                          <a:ea typeface="Times New Roman" panose="02020603050405020304" pitchFamily="18" charset="0"/>
                        </a:rPr>
                        <a:t>CERTAINLY TRUE</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3694">
                <a:tc>
                  <a:txBody>
                    <a:bodyPr/>
                    <a:lstStyle/>
                    <a:p>
                      <a:pPr>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rPr>
                        <a:t>Emotional health</a:t>
                      </a:r>
                      <a:r>
                        <a:rPr lang="en-US" sz="1100" dirty="0">
                          <a:solidFill>
                            <a:srgbClr val="000000"/>
                          </a:solidFill>
                          <a:effectLst/>
                          <a:latin typeface="Times New Roman" panose="02020603050405020304" pitchFamily="18" charset="0"/>
                          <a:ea typeface="Times New Roman" panose="02020603050405020304" pitchFamily="18" charset="0"/>
                        </a:rPr>
                        <a:t>: </a:t>
                      </a:r>
                      <a:endParaRPr lang="fr-LU" sz="1100" dirty="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4754">
                <a:tc>
                  <a:txBody>
                    <a:bodyPr/>
                    <a:lstStyle/>
                    <a:p>
                      <a:pPr indent="254000">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Often complains of headaches, stomachaches or sickness</a:t>
                      </a:r>
                      <a:endParaRPr lang="fr-LU" sz="1100" dirty="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Has many worries, often seems worried</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Is often unhappy, down-hearted or tearful</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r>
              <a:tr h="224754">
                <a:tc>
                  <a:txBody>
                    <a:bodyPr/>
                    <a:lstStyle/>
                    <a:p>
                      <a:pPr indent="254000">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Is nervous or clingy in new situations, easily loses confidence</a:t>
                      </a:r>
                      <a:endParaRPr lang="fr-LU" sz="1100" dirty="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r>
              <a:tr h="222338">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Has many fears, is easily scared</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r>
              <a:tr h="163694">
                <a:tc>
                  <a:txBody>
                    <a:bodyPr/>
                    <a:lstStyle/>
                    <a:p>
                      <a:pPr>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Conduct problems:</a:t>
                      </a:r>
                      <a:endParaRPr lang="fr-LU" sz="1100" dirty="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 </a:t>
                      </a:r>
                      <a:endParaRPr lang="fr-LU" sz="1100" dirty="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spcAft>
                          <a:spcPts val="0"/>
                        </a:spcAft>
                      </a:pPr>
                      <a:r>
                        <a:rPr lang="en-GB" sz="1100" dirty="0">
                          <a:solidFill>
                            <a:srgbClr val="000000"/>
                          </a:solidFill>
                          <a:effectLst/>
                          <a:latin typeface="Times New Roman" panose="02020603050405020304" pitchFamily="18" charset="0"/>
                          <a:ea typeface="Times New Roman" panose="02020603050405020304" pitchFamily="18" charset="0"/>
                        </a:rPr>
                        <a:t> </a:t>
                      </a:r>
                      <a:endParaRPr lang="fr-LU" sz="1100" dirty="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r>
              <a:tr h="224754">
                <a:tc>
                  <a:txBody>
                    <a:bodyPr/>
                    <a:lstStyle/>
                    <a:p>
                      <a:pPr indent="254000">
                        <a:spcAft>
                          <a:spcPts val="0"/>
                        </a:spcAft>
                      </a:pPr>
                      <a:r>
                        <a:rPr lang="en-GB" sz="1100">
                          <a:solidFill>
                            <a:srgbClr val="000000"/>
                          </a:solidFill>
                          <a:effectLst/>
                          <a:latin typeface="Times New Roman" panose="02020603050405020304" pitchFamily="18" charset="0"/>
                          <a:ea typeface="Times New Roman" panose="02020603050405020304" pitchFamily="18" charset="0"/>
                        </a:rPr>
                        <a:t>Has temper tantrums or hot tempers </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Is generally obedient, usually does what adults request</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Often fights with other children or bullies them</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163694">
                <a:tc>
                  <a:txBody>
                    <a:bodyPr/>
                    <a:lstStyle/>
                    <a:p>
                      <a:pPr indent="254000">
                        <a:spcAft>
                          <a:spcPts val="0"/>
                        </a:spcAft>
                      </a:pPr>
                      <a:r>
                        <a:rPr lang="en-GB" sz="1100">
                          <a:solidFill>
                            <a:srgbClr val="000000"/>
                          </a:solidFill>
                          <a:effectLst/>
                          <a:latin typeface="Times New Roman" panose="02020603050405020304" pitchFamily="18" charset="0"/>
                          <a:ea typeface="Times New Roman" panose="02020603050405020304" pitchFamily="18" charset="0"/>
                        </a:rPr>
                        <a:t>Often lies or cheats</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4754">
                <a:tc>
                  <a:txBody>
                    <a:bodyPr/>
                    <a:lstStyle/>
                    <a:p>
                      <a:pPr indent="254000">
                        <a:spcAft>
                          <a:spcPts val="0"/>
                        </a:spcAft>
                      </a:pPr>
                      <a:r>
                        <a:rPr lang="en-GB" sz="1100">
                          <a:solidFill>
                            <a:srgbClr val="000000"/>
                          </a:solidFill>
                          <a:effectLst/>
                          <a:latin typeface="Times New Roman" panose="02020603050405020304" pitchFamily="18" charset="0"/>
                          <a:ea typeface="Times New Roman" panose="02020603050405020304" pitchFamily="18" charset="0"/>
                        </a:rPr>
                        <a:t>Steals from home/school/elsewhere </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163694">
                <a:tc>
                  <a:txBody>
                    <a:bodyPr/>
                    <a:lstStyle/>
                    <a:p>
                      <a:pPr>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Hyperactivity/Inattention:</a:t>
                      </a:r>
                      <a:endParaRPr lang="fr-LU" sz="1100" dirty="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Is restless, overactive, cannot stay still for long</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163694">
                <a:tc>
                  <a:txBody>
                    <a:bodyPr/>
                    <a:lstStyle/>
                    <a:p>
                      <a:pPr indent="254000">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Constantly fidgets or squirms</a:t>
                      </a:r>
                      <a:endParaRPr lang="fr-LU" sz="1100" dirty="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4754">
                <a:tc>
                  <a:txBody>
                    <a:bodyPr/>
                    <a:lstStyle/>
                    <a:p>
                      <a:pPr indent="254000">
                        <a:spcAft>
                          <a:spcPts val="0"/>
                        </a:spcAft>
                      </a:pPr>
                      <a:r>
                        <a:rPr lang="en-GB" sz="1100">
                          <a:solidFill>
                            <a:srgbClr val="000000"/>
                          </a:solidFill>
                          <a:effectLst/>
                          <a:latin typeface="Times New Roman" panose="02020603050405020304" pitchFamily="18" charset="0"/>
                          <a:ea typeface="Times New Roman" panose="02020603050405020304" pitchFamily="18" charset="0"/>
                        </a:rPr>
                        <a:t>Is easily distracted, concentration wandered </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2338">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Thinks things out before acting</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Sees tasks through to the end, good attention span</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163694">
                <a:tc>
                  <a:txBody>
                    <a:bodyPr/>
                    <a:lstStyle/>
                    <a:p>
                      <a:pPr>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Peer relationship problems:</a:t>
                      </a:r>
                      <a:endParaRPr lang="fr-LU" sz="1100" dirty="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c>
                  <a:txBody>
                    <a:bodyPr/>
                    <a:lstStyle/>
                    <a:p>
                      <a:pPr>
                        <a:spcAft>
                          <a:spcPts val="0"/>
                        </a:spcAft>
                      </a:pPr>
                      <a:r>
                        <a:rPr lang="en-GB" sz="1100">
                          <a:solidFill>
                            <a:srgbClr val="000000"/>
                          </a:solidFill>
                          <a:effectLst/>
                          <a:latin typeface="Times New Roman" panose="02020603050405020304" pitchFamily="18" charset="0"/>
                          <a:ea typeface="Times New Roman" panose="02020603050405020304" pitchFamily="18" charset="0"/>
                        </a:rPr>
                        <a:t> </a:t>
                      </a:r>
                      <a:endParaRPr lang="fr-LU" sz="1100">
                        <a:effectLst/>
                        <a:latin typeface="Times New Roman" panose="02020603050405020304" pitchFamily="18" charset="0"/>
                        <a:ea typeface="Times New Roman" panose="02020603050405020304" pitchFamily="18" charset="0"/>
                      </a:endParaRPr>
                    </a:p>
                  </a:txBody>
                  <a:tcPr marL="48528" marR="48528" marT="0" marB="0" anchor="b">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Is rather solitary, tends to play alone</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16369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Has at least one good friend</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Is generally liked by other children</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4754">
                <a:tc>
                  <a:txBody>
                    <a:bodyPr/>
                    <a:lstStyle/>
                    <a:p>
                      <a:pPr indent="254000">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Is picked on or bullied by other children</a:t>
                      </a:r>
                      <a:endParaRPr lang="fr-LU" sz="1100" dirty="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224754">
                <a:tc>
                  <a:txBody>
                    <a:bodyPr/>
                    <a:lstStyle/>
                    <a:p>
                      <a:pPr indent="254000">
                        <a:spcAft>
                          <a:spcPts val="0"/>
                        </a:spcAft>
                      </a:pPr>
                      <a:r>
                        <a:rPr lang="en-US" sz="1100">
                          <a:solidFill>
                            <a:srgbClr val="000000"/>
                          </a:solidFill>
                          <a:effectLst/>
                          <a:latin typeface="Times New Roman" panose="02020603050405020304" pitchFamily="18" charset="0"/>
                          <a:ea typeface="Times New Roman" panose="02020603050405020304" pitchFamily="18" charset="0"/>
                        </a:rPr>
                        <a:t>Gets on better with adults than with other children</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0</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1</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c>
                  <a:txBody>
                    <a:bodyPr/>
                    <a:lstStyle/>
                    <a:p>
                      <a:pPr algn="ctr">
                        <a:spcAft>
                          <a:spcPts val="0"/>
                        </a:spcAft>
                      </a:pPr>
                      <a:r>
                        <a:rPr lang="en-GB" sz="1100">
                          <a:solidFill>
                            <a:srgbClr val="000000"/>
                          </a:solidFill>
                          <a:effectLst/>
                          <a:latin typeface="Times New Roman" panose="02020603050405020304" pitchFamily="18" charset="0"/>
                          <a:ea typeface="Times New Roman" panose="02020603050405020304" pitchFamily="18" charset="0"/>
                        </a:rPr>
                        <a:t>2</a:t>
                      </a:r>
                      <a:endParaRPr lang="fr-LU" sz="110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a:noFill/>
                    </a:lnT>
                    <a:lnB>
                      <a:noFill/>
                    </a:lnB>
                    <a:solidFill>
                      <a:srgbClr val="FFFFFF"/>
                    </a:solidFill>
                  </a:tcPr>
                </a:tc>
              </a:tr>
              <a:tr h="163694">
                <a:tc gridSpan="4">
                  <a:txBody>
                    <a:bodyPr/>
                    <a:lstStyle/>
                    <a:p>
                      <a:pPr>
                        <a:spcAft>
                          <a:spcPts val="0"/>
                        </a:spcAft>
                      </a:pPr>
                      <a:r>
                        <a:rPr lang="en-GB" sz="1100" b="1" dirty="0">
                          <a:solidFill>
                            <a:srgbClr val="000000"/>
                          </a:solidFill>
                          <a:effectLst/>
                          <a:latin typeface="Times New Roman" panose="02020603050405020304" pitchFamily="18" charset="0"/>
                          <a:ea typeface="Times New Roman" panose="02020603050405020304" pitchFamily="18" charset="0"/>
                        </a:rPr>
                        <a:t>Total Difficulties score (“Behavioural score”) = emotional + conduct + hyperactivity + peer relationship scores (0-40)</a:t>
                      </a:r>
                      <a:endParaRPr lang="fr-LU" sz="1100" dirty="0">
                        <a:effectLst/>
                        <a:latin typeface="Times New Roman" panose="02020603050405020304" pitchFamily="18" charset="0"/>
                        <a:ea typeface="Times New Roman" panose="02020603050405020304" pitchFamily="18" charset="0"/>
                      </a:endParaRPr>
                    </a:p>
                  </a:txBody>
                  <a:tcPr marL="48528" marR="48528"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LU"/>
                    </a:p>
                  </a:txBody>
                  <a:tcPr/>
                </a:tc>
                <a:tc hMerge="1">
                  <a:txBody>
                    <a:bodyPr/>
                    <a:lstStyle/>
                    <a:p>
                      <a:endParaRPr lang="fr-LU"/>
                    </a:p>
                  </a:txBody>
                  <a:tcPr/>
                </a:tc>
                <a:tc hMerge="1">
                  <a:txBody>
                    <a:bodyPr/>
                    <a:lstStyle/>
                    <a:p>
                      <a:endParaRPr lang="fr-LU"/>
                    </a:p>
                  </a:txBody>
                  <a:tcPr/>
                </a:tc>
              </a:tr>
            </a:tbl>
          </a:graphicData>
        </a:graphic>
      </p:graphicFrame>
    </p:spTree>
    <p:extLst>
      <p:ext uri="{BB962C8B-B14F-4D97-AF65-F5344CB8AC3E}">
        <p14:creationId xmlns:p14="http://schemas.microsoft.com/office/powerpoint/2010/main" val="103038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492875"/>
            <a:ext cx="2057400" cy="365125"/>
          </a:xfrm>
        </p:spPr>
        <p:txBody>
          <a:bodyPr/>
          <a:lstStyle/>
          <a:p>
            <a:fld id="{CC2CE4B0-51D8-43C0-A29B-594C22D26662}" type="slidenum">
              <a:rPr lang="en-GB" smtClean="0">
                <a:solidFill>
                  <a:schemeClr val="tx1"/>
                </a:solidFill>
              </a:rPr>
              <a:t>9</a:t>
            </a:fld>
            <a:endParaRPr lang="en-GB" dirty="0">
              <a:solidFill>
                <a:schemeClr val="tx1"/>
              </a:solidFill>
            </a:endParaRPr>
          </a:p>
        </p:txBody>
      </p:sp>
      <p:sp>
        <p:nvSpPr>
          <p:cNvPr id="5" name="Rectangle 4"/>
          <p:cNvSpPr/>
          <p:nvPr/>
        </p:nvSpPr>
        <p:spPr>
          <a:xfrm>
            <a:off x="0" y="0"/>
            <a:ext cx="9144000" cy="5981125"/>
          </a:xfrm>
          <a:prstGeom prst="rect">
            <a:avLst/>
          </a:prstGeom>
        </p:spPr>
        <p:txBody>
          <a:bodyPr wrap="square">
            <a:spAutoFit/>
          </a:bodyPr>
          <a:lstStyle/>
          <a:p>
            <a:pPr marL="66675" indent="0">
              <a:spcBef>
                <a:spcPts val="1350"/>
              </a:spcBef>
              <a:buNone/>
            </a:pPr>
            <a:r>
              <a:rPr lang="en-GB" sz="6800" b="1" dirty="0" smtClean="0"/>
              <a:t>2.Annual </a:t>
            </a:r>
            <a:r>
              <a:rPr lang="en-GB" sz="6800" b="1" dirty="0"/>
              <a:t>panel studies of adults</a:t>
            </a:r>
          </a:p>
          <a:p>
            <a:pPr marL="752475" indent="-685800">
              <a:spcBef>
                <a:spcPts val="1350"/>
              </a:spcBef>
              <a:buFont typeface="Arial" panose="020B0604020202020204" pitchFamily="34" charset="0"/>
              <a:buChar char="•"/>
            </a:pPr>
            <a:r>
              <a:rPr lang="en-GB" sz="5000" b="1" i="1" dirty="0"/>
              <a:t>British Household Panel Survey</a:t>
            </a:r>
          </a:p>
          <a:p>
            <a:pPr marL="752475" indent="-685800">
              <a:spcBef>
                <a:spcPts val="1350"/>
              </a:spcBef>
              <a:buFont typeface="Arial" panose="020B0604020202020204" pitchFamily="34" charset="0"/>
              <a:buChar char="•"/>
            </a:pPr>
            <a:r>
              <a:rPr lang="en-GB" sz="5000" b="1" i="1" dirty="0"/>
              <a:t>German SOEP</a:t>
            </a:r>
          </a:p>
          <a:p>
            <a:pPr marL="752475" indent="-685800">
              <a:spcBef>
                <a:spcPts val="1350"/>
              </a:spcBef>
              <a:buFont typeface="Arial" panose="020B0604020202020204" pitchFamily="34" charset="0"/>
              <a:buChar char="•"/>
            </a:pPr>
            <a:r>
              <a:rPr lang="en-GB" sz="5000" b="1" i="1" dirty="0"/>
              <a:t>Australian </a:t>
            </a:r>
            <a:r>
              <a:rPr lang="en-GB" sz="5000" b="1" i="1" dirty="0" smtClean="0"/>
              <a:t>HILDA</a:t>
            </a:r>
            <a:endParaRPr lang="en-GB" sz="5000" b="1" dirty="0" smtClean="0"/>
          </a:p>
          <a:p>
            <a:pPr marL="66675">
              <a:spcBef>
                <a:spcPts val="1350"/>
              </a:spcBef>
            </a:pPr>
            <a:r>
              <a:rPr lang="en-GB" sz="5000" b="1" dirty="0" smtClean="0"/>
              <a:t>Also </a:t>
            </a:r>
            <a:r>
              <a:rPr lang="en-GB" sz="5000" b="1" i="1" dirty="0"/>
              <a:t>US (BRFSS). </a:t>
            </a:r>
          </a:p>
        </p:txBody>
      </p:sp>
    </p:spTree>
    <p:extLst>
      <p:ext uri="{BB962C8B-B14F-4D97-AF65-F5344CB8AC3E}">
        <p14:creationId xmlns:p14="http://schemas.microsoft.com/office/powerpoint/2010/main" val="2363582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easurement"/>
  <p:tag name="PXID" val="1"/>
  <p:tag name="SID" val="258"/>
</p:tagLst>
</file>

<file path=ppt/tags/tag2.xml><?xml version="1.0" encoding="utf-8"?>
<p:tagLst xmlns:a="http://schemas.openxmlformats.org/drawingml/2006/main" xmlns:r="http://schemas.openxmlformats.org/officeDocument/2006/relationships" xmlns:p="http://schemas.openxmlformats.org/presentationml/2006/main">
  <p:tag name="NAME" val="Measurement"/>
  <p:tag name="PXID" val="1"/>
  <p:tag name="SID" val="258"/>
</p:tagLst>
</file>

<file path=ppt/tags/tag3.xml><?xml version="1.0" encoding="utf-8"?>
<p:tagLst xmlns:a="http://schemas.openxmlformats.org/drawingml/2006/main" xmlns:r="http://schemas.openxmlformats.org/officeDocument/2006/relationships" xmlns:p="http://schemas.openxmlformats.org/presentationml/2006/main">
  <p:tag name="NAME" val="Measurement"/>
  <p:tag name="PXID" val="1"/>
  <p:tag name="SID" val="258"/>
</p:tagLst>
</file>

<file path=ppt/tags/tag4.xml><?xml version="1.0" encoding="utf-8"?>
<p:tagLst xmlns:a="http://schemas.openxmlformats.org/drawingml/2006/main" xmlns:r="http://schemas.openxmlformats.org/officeDocument/2006/relationships" xmlns:p="http://schemas.openxmlformats.org/presentationml/2006/main">
  <p:tag name="NAME" val="Measurement"/>
  <p:tag name="PXID" val="1"/>
  <p:tag name="SID" val="258"/>
</p:tagLst>
</file>

<file path=ppt/tags/tag5.xml><?xml version="1.0" encoding="utf-8"?>
<p:tagLst xmlns:a="http://schemas.openxmlformats.org/drawingml/2006/main" xmlns:r="http://schemas.openxmlformats.org/officeDocument/2006/relationships" xmlns:p="http://schemas.openxmlformats.org/presentationml/2006/main">
  <p:tag name="NAME" val="Measurement"/>
  <p:tag name="PXID" val="1"/>
  <p:tag name="SID" val="258"/>
</p:tagLst>
</file>

<file path=ppt/tags/tag6.xml><?xml version="1.0" encoding="utf-8"?>
<p:tagLst xmlns:a="http://schemas.openxmlformats.org/drawingml/2006/main" xmlns:r="http://schemas.openxmlformats.org/officeDocument/2006/relationships" xmlns:p="http://schemas.openxmlformats.org/presentationml/2006/main">
  <p:tag name="NAME" val="Measurement"/>
  <p:tag name="PXID" val="1"/>
  <p:tag name="SID" val="258"/>
</p:tagLst>
</file>

<file path=ppt/tags/tag7.xml><?xml version="1.0" encoding="utf-8"?>
<p:tagLst xmlns:a="http://schemas.openxmlformats.org/drawingml/2006/main" xmlns:r="http://schemas.openxmlformats.org/officeDocument/2006/relationships" xmlns:p="http://schemas.openxmlformats.org/presentationml/2006/main">
  <p:tag name="NAME" val="Measurement"/>
  <p:tag name="PXID" val="1"/>
  <p:tag name="SID" val="258"/>
</p:tagLst>
</file>

<file path=ppt/tags/tag8.xml><?xml version="1.0" encoding="utf-8"?>
<p:tagLst xmlns:a="http://schemas.openxmlformats.org/drawingml/2006/main" xmlns:r="http://schemas.openxmlformats.org/officeDocument/2006/relationships" xmlns:p="http://schemas.openxmlformats.org/presentationml/2006/main">
  <p:tag name="NAME" val="Measurement"/>
  <p:tag name="PXID" val="1"/>
  <p:tag name="SID" val="2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4185</TotalTime>
  <Words>3448</Words>
  <Application>Microsoft Office PowerPoint</Application>
  <PresentationFormat>Affichage à l'écran (4:3)</PresentationFormat>
  <Paragraphs>883</Paragraphs>
  <Slides>80</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80</vt:i4>
      </vt:variant>
    </vt:vector>
  </HeadingPairs>
  <TitlesOfParts>
    <vt:vector size="90" baseType="lpstr">
      <vt:lpstr>ＭＳ 明朝</vt:lpstr>
      <vt:lpstr>Arial</vt:lpstr>
      <vt:lpstr>Calibri</vt:lpstr>
      <vt:lpstr>Cambria</vt:lpstr>
      <vt:lpstr>Cambria Math</vt:lpstr>
      <vt:lpstr>Cordia New</vt:lpstr>
      <vt:lpstr>Times</vt:lpstr>
      <vt:lpstr>Times New Roman</vt:lpstr>
      <vt:lpstr>Wingdings</vt:lpstr>
      <vt:lpstr>Office Theme</vt:lpstr>
      <vt:lpstr>THE ORIGINS OF HAPPINESS</vt:lpstr>
      <vt:lpstr>AIM</vt:lpstr>
      <vt:lpstr>Présentation PowerPoint</vt:lpstr>
      <vt:lpstr>Présentation PowerPoint</vt:lpstr>
      <vt:lpstr>THE METRIC: Life-satisfaction </vt:lpstr>
      <vt:lpstr>LIFE-SATISFACTION (LS)  AFFECTS VOTING</vt:lpstr>
      <vt:lpstr>Présentation PowerPoint</vt:lpstr>
      <vt:lpstr>OUR EVIDENCE</vt:lpstr>
      <vt:lpstr>Présentation PowerPoint</vt:lpstr>
      <vt:lpstr>Présentation PowerPoint</vt:lpstr>
      <vt:lpstr>British Cohort Study</vt:lpstr>
      <vt:lpstr>Adult outcomes (AO)</vt:lpstr>
      <vt:lpstr>British Cohort Study</vt:lpstr>
      <vt:lpstr>Présentation PowerPoint</vt:lpstr>
      <vt:lpstr>Présentation PowerPoint</vt:lpstr>
      <vt:lpstr>Présentation PowerPoint</vt:lpstr>
      <vt:lpstr>Présentation PowerPoint</vt:lpstr>
      <vt:lpstr>Childhood and Family Variables</vt:lpstr>
      <vt:lpstr>Présentation PowerPoint</vt:lpstr>
      <vt:lpstr>Life-satisfaction and adult outcomes</vt:lpstr>
      <vt:lpstr>AVERAGE Life satisfaction AND MISERY (Lowest 10%) ARE EXPLAINED BY THE SAME ao’S</vt:lpstr>
      <vt:lpstr>Life-satisfaction, childhood outcomes and family</vt:lpstr>
      <vt:lpstr>All of adulthood, childhood and family matter</vt:lpstr>
      <vt:lpstr>Childhood determinants of adult life-satisfaction are stable at different ages</vt:lpstr>
      <vt:lpstr>National Child Development Study (17,000 people born in England, Scotland and Wales in a single week of 1958)</vt:lpstr>
      <vt:lpstr>Does the child reveal the adult?</vt:lpstr>
      <vt:lpstr>Présentation PowerPoint</vt:lpstr>
      <vt:lpstr>THE NEW element: BEHAVIOUR</vt:lpstr>
      <vt:lpstr>crime</vt:lpstr>
      <vt:lpstr>SOCIAL INTERACTIONS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Partnership: Adaptation</vt:lpstr>
      <vt:lpstr>Separation: Adaptation</vt:lpstr>
      <vt:lpstr>Widowhood: Adaptation</vt:lpstr>
      <vt:lpstr>Parenthood: Adaptation</vt:lpstr>
      <vt:lpstr>Présentation PowerPoint</vt:lpstr>
      <vt:lpstr>Présentation PowerPoint</vt:lpstr>
      <vt:lpstr>Présentation PowerPoint</vt:lpstr>
      <vt:lpstr>Présentation PowerPoint</vt:lpstr>
      <vt:lpstr>Présentation PowerPoint</vt:lpstr>
      <vt:lpstr>ALSPAC data</vt:lpstr>
      <vt:lpstr>ALSPAC data</vt:lpstr>
      <vt:lpstr>ALSPAC data</vt:lpstr>
      <vt:lpstr>Présentation PowerPoint</vt:lpstr>
      <vt:lpstr>Présentation PowerPoint</vt:lpstr>
      <vt:lpstr>Présentation PowerPoint</vt:lpstr>
      <vt:lpstr>Présentation PowerPoint</vt:lpstr>
      <vt:lpstr>Présentation PowerPoint</vt:lpstr>
      <vt:lpstr>Présentation PowerPoint</vt:lpstr>
      <vt:lpstr>ALSPAC Birth Cohort</vt:lpstr>
      <vt:lpstr>How child outcomes are affected by observed  family background (β averaged across ages 5, 11, 16)</vt:lpstr>
      <vt:lpstr>How child outcomes are affected by observed  family background (β averaged across ages 5, 11, 16)</vt:lpstr>
      <vt:lpstr>How child emotional wellbeing is affected at 16 by family and schooling</vt:lpstr>
      <vt:lpstr>How child outcomes are affected by their teacher (ages 8 and 11)</vt:lpstr>
      <vt:lpstr>ALSPAC data: Income and Financial insecurity</vt:lpstr>
      <vt:lpstr>ALSPAC data: Financial insecurity</vt:lpstr>
      <vt:lpstr>Présentation PowerPoint</vt:lpstr>
      <vt:lpstr>ALSPAC data: Arguing and Separation</vt:lpstr>
      <vt:lpstr>A Well-being Policy</vt:lpstr>
      <vt:lpstr>A Well-being Policy</vt:lpstr>
      <vt:lpstr>A Well-being Policy</vt:lpstr>
      <vt:lpstr>Présentation PowerPoint</vt:lpstr>
      <vt:lpstr>Présentation PowerPoint</vt:lpstr>
      <vt:lpstr>CURRENT WORK</vt:lpstr>
      <vt:lpstr>Présentation PowerPoint</vt:lpstr>
      <vt:lpstr>Short Moods and Feelings questionnaire</vt:lpstr>
      <vt:lpstr>Antisocial behaviors (DAWBA)</vt:lpstr>
      <vt:lpstr>Strengths and Difficulties Questionnaire (SDQ)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HAPPINESS AND PUBLIC POLICY</dc:title>
  <dc:creator>RLAB</dc:creator>
  <cp:lastModifiedBy>Andrew</cp:lastModifiedBy>
  <cp:revision>323</cp:revision>
  <cp:lastPrinted>2012-12-06T10:46:46Z</cp:lastPrinted>
  <dcterms:created xsi:type="dcterms:W3CDTF">2009-06-15T13:46:12Z</dcterms:created>
  <dcterms:modified xsi:type="dcterms:W3CDTF">2017-03-30T12:56:28Z</dcterms:modified>
</cp:coreProperties>
</file>