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5"/>
    <p:sldMasterId id="2147483788" r:id="rId6"/>
    <p:sldMasterId id="2147483794" r:id="rId7"/>
    <p:sldMasterId id="2147483796" r:id="rId8"/>
  </p:sldMasterIdLst>
  <p:notesMasterIdLst>
    <p:notesMasterId r:id="rId45"/>
  </p:notesMasterIdLst>
  <p:handoutMasterIdLst>
    <p:handoutMasterId r:id="rId46"/>
  </p:handoutMasterIdLst>
  <p:sldIdLst>
    <p:sldId id="458" r:id="rId9"/>
    <p:sldId id="430" r:id="rId10"/>
    <p:sldId id="459" r:id="rId11"/>
    <p:sldId id="464" r:id="rId12"/>
    <p:sldId id="432" r:id="rId13"/>
    <p:sldId id="433" r:id="rId14"/>
    <p:sldId id="460" r:id="rId15"/>
    <p:sldId id="434" r:id="rId16"/>
    <p:sldId id="435" r:id="rId17"/>
    <p:sldId id="461" r:id="rId18"/>
    <p:sldId id="436" r:id="rId19"/>
    <p:sldId id="437" r:id="rId20"/>
    <p:sldId id="438" r:id="rId21"/>
    <p:sldId id="442" r:id="rId22"/>
    <p:sldId id="466" r:id="rId23"/>
    <p:sldId id="443" r:id="rId24"/>
    <p:sldId id="465" r:id="rId25"/>
    <p:sldId id="467" r:id="rId26"/>
    <p:sldId id="469" r:id="rId27"/>
    <p:sldId id="470" r:id="rId28"/>
    <p:sldId id="477" r:id="rId29"/>
    <p:sldId id="473" r:id="rId30"/>
    <p:sldId id="445" r:id="rId31"/>
    <p:sldId id="446" r:id="rId32"/>
    <p:sldId id="447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76" r:id="rId42"/>
    <p:sldId id="474" r:id="rId43"/>
    <p:sldId id="475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Intriago" initials="P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A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158" autoAdjust="0"/>
  </p:normalViewPr>
  <p:slideViewPr>
    <p:cSldViewPr snapToGrid="0" showGuides="1">
      <p:cViewPr varScale="1">
        <p:scale>
          <a:sx n="87" d="100"/>
          <a:sy n="87" d="100"/>
        </p:scale>
        <p:origin x="-590" y="-82"/>
      </p:cViewPr>
      <p:guideLst>
        <p:guide orient="horz" pos="432"/>
        <p:guide orient="horz" pos="1189"/>
        <p:guide orient="horz" pos="3728"/>
        <p:guide orient="horz" pos="2437"/>
        <p:guide pos="433"/>
        <p:guide pos="5348"/>
      </p:guideLst>
    </p:cSldViewPr>
  </p:slideViewPr>
  <p:outlineViewPr>
    <p:cViewPr>
      <p:scale>
        <a:sx n="33" d="100"/>
        <a:sy n="33" d="100"/>
      </p:scale>
      <p:origin x="48" y="11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2.fntdata"/><Relationship Id="rId8" Type="http://schemas.openxmlformats.org/officeDocument/2006/relationships/slideMaster" Target="slideMasters/slideMaster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nger\AppData\Local\Microsoft\Windows\Temporary%20Internet%20Files\Content.Outlook\K9XNZJYF\Labor%20Shortage%20Chart%20Data%208%207%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rom%20iMac\Dropbox\Innovation%20Accounting\Summary%20Industry%20Fil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/>
              <a:t>Shortages Index</a:t>
            </a:r>
          </a:p>
        </c:rich>
      </c:tx>
      <c:layout>
        <c:manualLayout>
          <c:xMode val="edge"/>
          <c:yMode val="edge"/>
          <c:x val="0.29382353839414105"/>
          <c:y val="0.134711913078430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696393883874301E-2"/>
          <c:y val="6.3343261256027794E-2"/>
          <c:w val="0.92937734937260663"/>
          <c:h val="0.73277999664630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9'!$B$3</c:f>
              <c:strCache>
                <c:ptCount val="1"/>
                <c:pt idx="0">
                  <c:v>Labor Shortages Index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'Chart 9'!$A$4:$A$35</c:f>
              <c:strCache>
                <c:ptCount val="32"/>
                <c:pt idx="0">
                  <c:v>Germany</c:v>
                </c:pt>
                <c:pt idx="1">
                  <c:v>Hungary</c:v>
                </c:pt>
                <c:pt idx="2">
                  <c:v>Slovak Republic</c:v>
                </c:pt>
                <c:pt idx="3">
                  <c:v>Japan</c:v>
                </c:pt>
                <c:pt idx="4">
                  <c:v>Estonia</c:v>
                </c:pt>
                <c:pt idx="5">
                  <c:v>Poland</c:v>
                </c:pt>
                <c:pt idx="6">
                  <c:v>Belgium</c:v>
                </c:pt>
                <c:pt idx="7">
                  <c:v>Czech Republic</c:v>
                </c:pt>
                <c:pt idx="8">
                  <c:v>Austria</c:v>
                </c:pt>
                <c:pt idx="9">
                  <c:v>Italy</c:v>
                </c:pt>
                <c:pt idx="10">
                  <c:v>Chile</c:v>
                </c:pt>
                <c:pt idx="11">
                  <c:v>New Zealand</c:v>
                </c:pt>
                <c:pt idx="12">
                  <c:v>Switzerland</c:v>
                </c:pt>
                <c:pt idx="13">
                  <c:v>United Kingdom</c:v>
                </c:pt>
                <c:pt idx="14">
                  <c:v>France</c:v>
                </c:pt>
                <c:pt idx="15">
                  <c:v>United States</c:v>
                </c:pt>
                <c:pt idx="16">
                  <c:v>Canada</c:v>
                </c:pt>
                <c:pt idx="17">
                  <c:v>Korea</c:v>
                </c:pt>
                <c:pt idx="18">
                  <c:v>Portugal</c:v>
                </c:pt>
                <c:pt idx="19">
                  <c:v>Netherlands</c:v>
                </c:pt>
                <c:pt idx="20">
                  <c:v>Finland</c:v>
                </c:pt>
                <c:pt idx="21">
                  <c:v>Ireland</c:v>
                </c:pt>
                <c:pt idx="22">
                  <c:v>Denmark</c:v>
                </c:pt>
                <c:pt idx="23">
                  <c:v>Luxembourg</c:v>
                </c:pt>
                <c:pt idx="24">
                  <c:v>Mexico</c:v>
                </c:pt>
                <c:pt idx="25">
                  <c:v>Turkey</c:v>
                </c:pt>
                <c:pt idx="26">
                  <c:v>Greece</c:v>
                </c:pt>
                <c:pt idx="27">
                  <c:v>Sweden</c:v>
                </c:pt>
                <c:pt idx="28">
                  <c:v>Spain</c:v>
                </c:pt>
                <c:pt idx="29">
                  <c:v>Norway</c:v>
                </c:pt>
                <c:pt idx="30">
                  <c:v>Australia</c:v>
                </c:pt>
                <c:pt idx="31">
                  <c:v>Iceland</c:v>
                </c:pt>
              </c:strCache>
            </c:strRef>
          </c:cat>
          <c:val>
            <c:numRef>
              <c:f>'Chart 9'!$B$4:$B$35</c:f>
              <c:numCache>
                <c:formatCode>General</c:formatCode>
                <c:ptCount val="32"/>
                <c:pt idx="0">
                  <c:v>0.58176700000000003</c:v>
                </c:pt>
                <c:pt idx="1">
                  <c:v>0.481794</c:v>
                </c:pt>
                <c:pt idx="2">
                  <c:v>0.285972</c:v>
                </c:pt>
                <c:pt idx="3">
                  <c:v>0.27654499999999999</c:v>
                </c:pt>
                <c:pt idx="4">
                  <c:v>0.20923900000000001</c:v>
                </c:pt>
                <c:pt idx="5">
                  <c:v>0.179952</c:v>
                </c:pt>
                <c:pt idx="6">
                  <c:v>0.16226599999999999</c:v>
                </c:pt>
                <c:pt idx="7">
                  <c:v>0.14335100000000001</c:v>
                </c:pt>
                <c:pt idx="8">
                  <c:v>0.112053</c:v>
                </c:pt>
                <c:pt idx="9">
                  <c:v>0.108626</c:v>
                </c:pt>
                <c:pt idx="10">
                  <c:v>7.9393000000000005E-2</c:v>
                </c:pt>
                <c:pt idx="11">
                  <c:v>6.2494000000000001E-2</c:v>
                </c:pt>
                <c:pt idx="12">
                  <c:v>5.9970999999999997E-2</c:v>
                </c:pt>
                <c:pt idx="13">
                  <c:v>6.1700000000000004E-4</c:v>
                </c:pt>
                <c:pt idx="14">
                  <c:v>-1.222E-2</c:v>
                </c:pt>
                <c:pt idx="15">
                  <c:v>-3.7440000000000001E-2</c:v>
                </c:pt>
                <c:pt idx="16">
                  <c:v>-5.1159999999999997E-2</c:v>
                </c:pt>
                <c:pt idx="17">
                  <c:v>-8.8709999999999997E-2</c:v>
                </c:pt>
                <c:pt idx="18">
                  <c:v>-9.758E-2</c:v>
                </c:pt>
                <c:pt idx="19">
                  <c:v>-0.10006</c:v>
                </c:pt>
                <c:pt idx="20">
                  <c:v>-0.10661</c:v>
                </c:pt>
                <c:pt idx="21">
                  <c:v>-0.11539000000000001</c:v>
                </c:pt>
                <c:pt idx="22">
                  <c:v>-0.14982999999999999</c:v>
                </c:pt>
                <c:pt idx="23">
                  <c:v>-0.20114000000000001</c:v>
                </c:pt>
                <c:pt idx="24">
                  <c:v>-0.21659999999999999</c:v>
                </c:pt>
                <c:pt idx="25">
                  <c:v>-0.22536</c:v>
                </c:pt>
                <c:pt idx="26">
                  <c:v>-0.23011999999999999</c:v>
                </c:pt>
                <c:pt idx="27">
                  <c:v>-0.24668000000000001</c:v>
                </c:pt>
                <c:pt idx="28">
                  <c:v>-0.25097999999999998</c:v>
                </c:pt>
                <c:pt idx="29">
                  <c:v>-0.29405999999999999</c:v>
                </c:pt>
                <c:pt idx="30">
                  <c:v>-0.30109999999999998</c:v>
                </c:pt>
                <c:pt idx="31">
                  <c:v>-0.45089000000000001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556608"/>
        <c:axId val="577623680"/>
      </c:barChart>
      <c:catAx>
        <c:axId val="8395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bg2">
                <a:lumMod val="10000"/>
              </a:schemeClr>
            </a:solidFill>
          </a:ln>
        </c:spPr>
        <c:txPr>
          <a:bodyPr/>
          <a:lstStyle/>
          <a:p>
            <a:pPr>
              <a:defRPr sz="110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577623680"/>
        <c:crosses val="autoZero"/>
        <c:auto val="1"/>
        <c:lblAlgn val="ctr"/>
        <c:lblOffset val="100"/>
        <c:noMultiLvlLbl val="0"/>
      </c:catAx>
      <c:valAx>
        <c:axId val="577623680"/>
        <c:scaling>
          <c:orientation val="minMax"/>
          <c:max val="0.60000000000000009"/>
          <c:min val="-0.5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solidFill>
              <a:schemeClr val="bg2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39556608"/>
        <c:crosses val="autoZero"/>
        <c:crossBetween val="between"/>
        <c:majorUnit val="0.1"/>
      </c:valAx>
      <c:spPr>
        <a:ln>
          <a:solidFill>
            <a:schemeClr val="bg2">
              <a:lumMod val="1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552075070446061E-2"/>
          <c:y val="5.0903061391185014E-2"/>
          <c:w val="0.91699077388053796"/>
          <c:h val="0.63924036985003418"/>
        </c:manualLayout>
      </c:layout>
      <c:lineChart>
        <c:grouping val="standard"/>
        <c:varyColors val="0"/>
        <c:ser>
          <c:idx val="0"/>
          <c:order val="0"/>
          <c:tx>
            <c:v>Intangible</c:v>
          </c:tx>
          <c:spPr>
            <a:ln>
              <a:solidFill>
                <a:srgbClr val="CC0033"/>
              </a:solidFill>
            </a:ln>
          </c:spPr>
          <c:marker>
            <c:symbol val="none"/>
          </c:marker>
          <c:cat>
            <c:numRef>
              <c:f>'Chart-Inv'!$AG$1:$BP$1</c:f>
              <c:numCache>
                <c:formatCode>General</c:formatCode>
                <c:ptCount val="3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</c:numCache>
            </c:numRef>
          </c:cat>
          <c:val>
            <c:numRef>
              <c:f>'Chart-Inv'!$AG$35:$BO$35</c:f>
              <c:numCache>
                <c:formatCode>_(* #,##0.00_);_(* \(#,##0.00\);_(* "-"??_);_(@_)</c:formatCode>
                <c:ptCount val="35"/>
                <c:pt idx="0">
                  <c:v>6.1436563896212E-2</c:v>
                </c:pt>
                <c:pt idx="1">
                  <c:v>6.2440266866487702E-2</c:v>
                </c:pt>
                <c:pt idx="2">
                  <c:v>6.6699840183099504E-2</c:v>
                </c:pt>
                <c:pt idx="3">
                  <c:v>7.1900052368638001E-2</c:v>
                </c:pt>
                <c:pt idx="4">
                  <c:v>7.5435251788157895E-2</c:v>
                </c:pt>
                <c:pt idx="5">
                  <c:v>8.6437673648230795E-2</c:v>
                </c:pt>
                <c:pt idx="6">
                  <c:v>8.5226384191458296E-2</c:v>
                </c:pt>
                <c:pt idx="7">
                  <c:v>7.9684928575614905E-2</c:v>
                </c:pt>
                <c:pt idx="8">
                  <c:v>8.4970158514988001E-2</c:v>
                </c:pt>
                <c:pt idx="9">
                  <c:v>8.6532079014733101E-2</c:v>
                </c:pt>
                <c:pt idx="10">
                  <c:v>8.4789917996703101E-2</c:v>
                </c:pt>
                <c:pt idx="11">
                  <c:v>8.4896690422917101E-2</c:v>
                </c:pt>
                <c:pt idx="12">
                  <c:v>8.7721970979448394E-2</c:v>
                </c:pt>
                <c:pt idx="13">
                  <c:v>9.0231880782407098E-2</c:v>
                </c:pt>
                <c:pt idx="14">
                  <c:v>9.4395621109432198E-2</c:v>
                </c:pt>
                <c:pt idx="15">
                  <c:v>9.3956944591741295E-2</c:v>
                </c:pt>
                <c:pt idx="16">
                  <c:v>9.23218288513276E-2</c:v>
                </c:pt>
                <c:pt idx="17">
                  <c:v>9.1105888476728403E-2</c:v>
                </c:pt>
                <c:pt idx="18">
                  <c:v>9.1982725635911006E-2</c:v>
                </c:pt>
                <c:pt idx="19">
                  <c:v>9.5186722853827593E-2</c:v>
                </c:pt>
                <c:pt idx="20">
                  <c:v>9.9192222623365994E-2</c:v>
                </c:pt>
                <c:pt idx="21">
                  <c:v>0.103551997387358</c:v>
                </c:pt>
                <c:pt idx="22">
                  <c:v>0.10907073831254201</c:v>
                </c:pt>
                <c:pt idx="23">
                  <c:v>0.112501913181643</c:v>
                </c:pt>
                <c:pt idx="24">
                  <c:v>0.118456146393584</c:v>
                </c:pt>
                <c:pt idx="25">
                  <c:v>0.116248790745461</c:v>
                </c:pt>
                <c:pt idx="26">
                  <c:v>0.114108603301175</c:v>
                </c:pt>
                <c:pt idx="27">
                  <c:v>0.114756050601825</c:v>
                </c:pt>
                <c:pt idx="28">
                  <c:v>0.115013839724426</c:v>
                </c:pt>
                <c:pt idx="29">
                  <c:v>0.116756261373081</c:v>
                </c:pt>
                <c:pt idx="30">
                  <c:v>0.121541471549984</c:v>
                </c:pt>
                <c:pt idx="31">
                  <c:v>0.12734063267384599</c:v>
                </c:pt>
                <c:pt idx="32">
                  <c:v>0.133339459245533</c:v>
                </c:pt>
                <c:pt idx="33">
                  <c:v>0.11862467310512299</c:v>
                </c:pt>
                <c:pt idx="34">
                  <c:v>0.121078661408976</c:v>
                </c:pt>
              </c:numCache>
            </c:numRef>
          </c:val>
          <c:smooth val="0"/>
        </c:ser>
        <c:ser>
          <c:idx val="1"/>
          <c:order val="1"/>
          <c:tx>
            <c:v>Tangible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'Chart-Inv'!$AG$1:$BP$1</c:f>
              <c:numCache>
                <c:formatCode>General</c:formatCode>
                <c:ptCount val="36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</c:numCache>
            </c:numRef>
          </c:cat>
          <c:val>
            <c:numRef>
              <c:f>'Chart-Inv'!$AG$36:$BO$36</c:f>
              <c:numCache>
                <c:formatCode>_(* #,##0.00_);_(* \(#,##0.00\);_(* "-"??_);_(@_)</c:formatCode>
                <c:ptCount val="35"/>
                <c:pt idx="0">
                  <c:v>9.0486323535931196E-2</c:v>
                </c:pt>
                <c:pt idx="1">
                  <c:v>9.4455745626616905E-2</c:v>
                </c:pt>
                <c:pt idx="2">
                  <c:v>0.103192612054821</c:v>
                </c:pt>
                <c:pt idx="3">
                  <c:v>0.112275446417203</c:v>
                </c:pt>
                <c:pt idx="4">
                  <c:v>0.106801857596031</c:v>
                </c:pt>
                <c:pt idx="5">
                  <c:v>0.11461074869804901</c:v>
                </c:pt>
                <c:pt idx="6">
                  <c:v>0.107566727380647</c:v>
                </c:pt>
                <c:pt idx="7">
                  <c:v>9.8866543115499195E-2</c:v>
                </c:pt>
                <c:pt idx="8">
                  <c:v>0.10700657028977099</c:v>
                </c:pt>
                <c:pt idx="9">
                  <c:v>0.109147911903566</c:v>
                </c:pt>
                <c:pt idx="10">
                  <c:v>0.103346371491658</c:v>
                </c:pt>
                <c:pt idx="11">
                  <c:v>9.8216578941899293E-2</c:v>
                </c:pt>
                <c:pt idx="12">
                  <c:v>9.8019461721741794E-2</c:v>
                </c:pt>
                <c:pt idx="13">
                  <c:v>9.7235130532105099E-2</c:v>
                </c:pt>
                <c:pt idx="14">
                  <c:v>9.6805390569640604E-2</c:v>
                </c:pt>
                <c:pt idx="15">
                  <c:v>8.7749629235801596E-2</c:v>
                </c:pt>
                <c:pt idx="16">
                  <c:v>8.5091528118367898E-2</c:v>
                </c:pt>
                <c:pt idx="17">
                  <c:v>8.7725188986557803E-2</c:v>
                </c:pt>
                <c:pt idx="18">
                  <c:v>9.2765071335078997E-2</c:v>
                </c:pt>
                <c:pt idx="19">
                  <c:v>9.6495024020036596E-2</c:v>
                </c:pt>
                <c:pt idx="20">
                  <c:v>9.8116716484473399E-2</c:v>
                </c:pt>
                <c:pt idx="21">
                  <c:v>0.100207937799476</c:v>
                </c:pt>
                <c:pt idx="22">
                  <c:v>0.102830346424926</c:v>
                </c:pt>
                <c:pt idx="23">
                  <c:v>0.10265516231652699</c:v>
                </c:pt>
                <c:pt idx="24">
                  <c:v>0.105084722034943</c:v>
                </c:pt>
                <c:pt idx="25">
                  <c:v>9.7352399609257997E-2</c:v>
                </c:pt>
                <c:pt idx="26">
                  <c:v>8.6120332300265001E-2</c:v>
                </c:pt>
                <c:pt idx="27">
                  <c:v>8.1242754099422804E-2</c:v>
                </c:pt>
                <c:pt idx="28">
                  <c:v>8.1012304642675295E-2</c:v>
                </c:pt>
                <c:pt idx="29">
                  <c:v>8.3812288282725494E-2</c:v>
                </c:pt>
                <c:pt idx="30">
                  <c:v>8.7618538457837195E-2</c:v>
                </c:pt>
                <c:pt idx="31">
                  <c:v>9.3705837081412502E-2</c:v>
                </c:pt>
                <c:pt idx="32">
                  <c:v>9.4818680918793002E-2</c:v>
                </c:pt>
                <c:pt idx="33">
                  <c:v>7.5089582522066101E-2</c:v>
                </c:pt>
                <c:pt idx="34">
                  <c:v>7.0625329849215795E-2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564800"/>
        <c:axId val="598094912"/>
      </c:lineChart>
      <c:catAx>
        <c:axId val="839564800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100" b="1" i="0">
                <a:solidFill>
                  <a:schemeClr val="bg2">
                    <a:lumMod val="50000"/>
                  </a:schemeClr>
                </a:solidFill>
              </a:defRPr>
            </a:pPr>
            <a:endParaRPr lang="en-US"/>
          </a:p>
        </c:txPr>
        <c:crossAx val="598094912"/>
        <c:crosses val="autoZero"/>
        <c:auto val="1"/>
        <c:lblAlgn val="ctr"/>
        <c:lblOffset val="100"/>
        <c:tickLblSkip val="3"/>
        <c:noMultiLvlLbl val="0"/>
      </c:catAx>
      <c:valAx>
        <c:axId val="598094912"/>
        <c:scaling>
          <c:orientation val="minMax"/>
          <c:max val="0.15"/>
          <c:min val="0.04"/>
        </c:scaling>
        <c:delete val="0"/>
        <c:axPos val="l"/>
        <c:majorGridlines/>
        <c:numFmt formatCode="#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chemeClr val="bg2">
                    <a:lumMod val="50000"/>
                  </a:schemeClr>
                </a:solidFill>
              </a:defRPr>
            </a:pPr>
            <a:endParaRPr lang="en-US"/>
          </a:p>
        </c:txPr>
        <c:crossAx val="83956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033294955191603"/>
          <c:y val="0.85363871009899694"/>
          <c:w val="0.66850860097971176"/>
          <c:h val="5.71752380324844E-2"/>
        </c:manualLayout>
      </c:layout>
      <c:overlay val="0"/>
      <c:txPr>
        <a:bodyPr/>
        <a:lstStyle/>
        <a:p>
          <a:pPr>
            <a:defRPr sz="1000" b="1">
              <a:solidFill>
                <a:schemeClr val="bg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0.04333</cdr:x>
      <cdr:y>0.79797</cdr:y>
    </cdr:from>
    <cdr:to>
      <cdr:x>0.15728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724" y="43879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0.03472</cdr:x>
      <cdr:y>0.92014</cdr:y>
    </cdr:from>
    <cdr:to>
      <cdr:x>0.20375</cdr:x>
      <cdr:y>0.99052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8606" y="4164522"/>
          <a:ext cx="1356427" cy="318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2"/>
              </a:solidFill>
            </a:rPr>
            <a:t>Excludes </a:t>
          </a:r>
          <a:r>
            <a:rPr lang="en-US" dirty="0" smtClean="0">
              <a:solidFill>
                <a:schemeClr val="tx2"/>
              </a:solidFill>
            </a:rPr>
            <a:t>real estate/housing.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9837-C9DD-4648-89AD-2E93EC03A9B9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544AD-5AD5-46F8-8B63-CC6359F09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F60AFD-5C09-4006-BB87-F8CAF9522C59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771B8A-6D7B-47A2-A808-285B4E4FD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26947-2761-442A-866A-424E217F5D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C5ABA-C816-7F4C-BA09-87BEBF5ED65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2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265" indent="-2792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0177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9148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119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0573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3027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15481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7935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DD83AA-2E96-4448-B414-A67D92755BB3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E088C-72B4-3043-9698-148A341AF9ED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FAA373-2075-4A3B-A179-95CE2CEA6055}" type="slidenum">
              <a:rPr lang="en-US" altLang="en-US" smtClean="0">
                <a:latin typeface="Calibri" pitchFamily="34" charset="0"/>
              </a:rPr>
              <a:pPr eaLnBrk="1" hangingPunct="1"/>
              <a:t>27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265" indent="-2792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0177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9148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119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0573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3027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15481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7935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F11C5D-5AD8-4C24-81FD-626ECD17C357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71B8A-6D7B-47A2-A808-285B4E4FD1D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E088C-72B4-3043-9698-148A341AF9ED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958"/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1B55D1-41CD-4E25-B94C-6CDE146A4D94}" type="slidenum">
              <a:rPr lang="en-US" altLang="en-US" smtClean="0">
                <a:latin typeface="Calibri" pitchFamily="34" charset="0"/>
              </a:rPr>
              <a:pPr eaLnBrk="1" hangingPunct="1"/>
              <a:t>33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E088C-72B4-3043-9698-148A341AF9ED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008" lvl="1" indent="-34286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charset="0"/>
                <a:cs typeface="Arial" charset="0"/>
              </a:rPr>
              <a:t>total economy database (TED) for pre-2014 years</a:t>
            </a:r>
          </a:p>
          <a:p>
            <a:pPr marL="800008" lvl="1" indent="-34286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" charset="0"/>
                <a:cs typeface="Arial" charset="0"/>
              </a:rPr>
              <a:t>Labor is projected by demographic information (labor force projections, projections of educational composition of population)</a:t>
            </a:r>
          </a:p>
          <a:p>
            <a:pPr marL="800008" lvl="1" indent="-342860"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" charset="0"/>
                <a:cs typeface="Arial" charset="0"/>
              </a:rPr>
              <a:t>Capital and total factor productivity are estimated econometrically using a set of chosen explanatory factors and</a:t>
            </a:r>
            <a:r>
              <a:rPr lang="en-US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a system of equation with 3SLS</a:t>
            </a:r>
            <a:endParaRPr lang="en-US" alt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16" indent="-285716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These three equations are estimated simultaneously using 3 SLS to ensure consistent and efficient estimation</a:t>
            </a:r>
            <a:endParaRPr lang="en-US" b="1" dirty="0" smtClean="0"/>
          </a:p>
          <a:p>
            <a:pPr marL="742864" lvl="1" indent="-28571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Some of the endogenous variables are also explanatory variables in other models</a:t>
            </a:r>
          </a:p>
          <a:p>
            <a:pPr marL="1200012" lvl="2" indent="-28571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capital is influenced by TFP, which is an endogenous variable, hence making instrumental variable estimation needed</a:t>
            </a:r>
          </a:p>
          <a:p>
            <a:pPr marL="742864" lvl="1" indent="-28571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generalized least squares should be used to account for the correlation among the error terms across equations.</a:t>
            </a:r>
          </a:p>
          <a:p>
            <a:pPr marL="285716" indent="-28571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TFP: variables related to </a:t>
            </a:r>
            <a:r>
              <a:rPr lang="en-US" sz="1300" i="1" dirty="0">
                <a:latin typeface="Arial" charset="0"/>
                <a:cs typeface="Arial" charset="0"/>
              </a:rPr>
              <a:t>Innovation and absorption</a:t>
            </a:r>
            <a:endParaRPr lang="en-US" dirty="0" smtClean="0"/>
          </a:p>
          <a:p>
            <a:pPr marL="285716" indent="-285716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16" indent="-285716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Saving rate is not part of the growth accounting, but why is it still in the model</a:t>
            </a:r>
          </a:p>
          <a:p>
            <a:pPr marL="742864" lvl="1" indent="-28571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Saving rate is closely related to investment, which is an important determinant of growth of capital services</a:t>
            </a:r>
          </a:p>
          <a:p>
            <a:pPr marL="742864" lvl="1" indent="-28571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Taking elements of demand side in our supply side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7EFAA-B18B-4C9D-8064-900AA100D9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defTabSz="915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defTabSz="915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defTabSz="915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defTabSz="915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defTabSz="91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defTabSz="91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defTabSz="91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defTabSz="9159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2126F1-9B02-894C-BDC8-C4C1B9332A4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02493" indent="-26947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079440" indent="-2149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512464" indent="-2149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945485" indent="-2149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394083" indent="-2149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842683" indent="-2149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291281" indent="-2149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739880" indent="-2149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3B8C892-D25F-432E-9A39-3DF473E672C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E088C-72B4-3043-9698-148A341AF9ED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27416" indent="-2788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19940" indent="-2227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568538" indent="-2227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17137" indent="-2227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465735" indent="-2227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14333" indent="-2227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362932" indent="-2227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11531" indent="-2227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7D97C29-3808-44C4-8306-0FC6AE8A31C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E088C-72B4-3043-9698-148A341AF9E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Chart 8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360C8-581F-4FD7-8737-DA2403E338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02574" indent="-2695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081123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12638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1945710" indent="-214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3E088C-72B4-3043-9698-148A341AF9ED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02738" indent="-270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81135" indent="-216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13590" indent="-216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46044" indent="-2162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378498" indent="-21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10952" indent="-21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243406" indent="-21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675860" indent="-2162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2A74C4-2828-4A40-AC0D-895871C8FBBF}" type="slidenum">
              <a:rPr lang="en-US" altLang="en-US" sz="130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3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265" indent="-2792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0177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9148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119" indent="-2237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0573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3027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15481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7935" indent="-2237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0CAB93-A231-41CF-BC14-EAD5E09CAEA1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64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64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71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623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1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71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1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1812925"/>
            <a:ext cx="7029450" cy="1403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5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74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27196"/>
            <a:ext cx="3032126" cy="4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27196"/>
            <a:ext cx="3032126" cy="4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8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592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27196"/>
            <a:ext cx="3032126" cy="4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8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conference-board.org/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hyperlink" Target="http://www.conference-board.org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hyperlink" Target="http://www.conference-board.org/" TargetMode="Externa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11530"/>
          <a:stretch/>
        </p:blipFill>
        <p:spPr>
          <a:xfrm>
            <a:off x="8409001" y="6411913"/>
            <a:ext cx="592123" cy="446087"/>
          </a:xfrm>
          <a:prstGeom prst="rect">
            <a:avLst/>
          </a:prstGeom>
        </p:spPr>
      </p:pic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Footer Placeholder 4">
            <a:hlinkClick r:id="rId9"/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www.conferenceboard.org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/>
                </a:solidFill>
              </a:rPr>
              <a:t>© </a:t>
            </a:r>
            <a:r>
              <a:rPr lang="en-US" sz="900" dirty="0" smtClean="0">
                <a:solidFill>
                  <a:schemeClr val="bg1"/>
                </a:solidFill>
              </a:rPr>
              <a:t>2015 </a:t>
            </a:r>
            <a:r>
              <a:rPr lang="en-US" sz="900" dirty="0">
                <a:solidFill>
                  <a:schemeClr val="bg1"/>
                </a:solidFill>
              </a:rPr>
              <a:t>The Conference Board, Inc.   |</a:t>
            </a:r>
          </a:p>
        </p:txBody>
      </p:sp>
      <p:sp>
        <p:nvSpPr>
          <p:cNvPr id="2055" name="Slide Number Placeholder 24"/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BB2064-82BF-4EC2-9715-F6203018E643}" type="slidenum">
              <a:rPr 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1" r:id="rId3"/>
    <p:sldLayoutId id="2147483803" r:id="rId4"/>
    <p:sldLayoutId id="2147483804" r:id="rId5"/>
    <p:sldLayoutId id="214748380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kern="1200" baseline="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4350" indent="-2857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Footer Placeholder 4">
            <a:hlinkClick r:id="rId4"/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www.conferenceboard.org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bg1"/>
                </a:solidFill>
              </a:rPr>
              <a:t>© </a:t>
            </a:r>
            <a:r>
              <a:rPr lang="en-US" sz="900" dirty="0" smtClean="0">
                <a:solidFill>
                  <a:schemeClr val="bg1"/>
                </a:solidFill>
              </a:rPr>
              <a:t>2015 </a:t>
            </a:r>
            <a:r>
              <a:rPr lang="en-US" sz="900" dirty="0">
                <a:solidFill>
                  <a:schemeClr val="bg1"/>
                </a:solidFill>
              </a:rPr>
              <a:t>The Conference Board, Inc.   |</a:t>
            </a:r>
          </a:p>
        </p:txBody>
      </p:sp>
      <p:sp>
        <p:nvSpPr>
          <p:cNvPr id="1032" name="Slide Number Placeholder 24"/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295851-0A6A-4FCB-A797-342254B5EFEF}" type="slidenum">
              <a:rPr 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11530"/>
          <a:stretch/>
        </p:blipFill>
        <p:spPr>
          <a:xfrm>
            <a:off x="8409001" y="6411913"/>
            <a:ext cx="592123" cy="446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2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11530"/>
          <a:stretch/>
        </p:blipFill>
        <p:spPr>
          <a:xfrm>
            <a:off x="8409001" y="6411913"/>
            <a:ext cx="592123" cy="446087"/>
          </a:xfrm>
          <a:prstGeom prst="rect">
            <a:avLst/>
          </a:prstGeom>
        </p:spPr>
      </p:pic>
      <p:sp>
        <p:nvSpPr>
          <p:cNvPr id="2050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Footer Placeholder 4">
            <a:hlinkClick r:id="rId7"/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FFFFFF"/>
                </a:solidFill>
              </a:rPr>
              <a:t>© </a:t>
            </a:r>
            <a:r>
              <a:rPr lang="en-US" sz="900" dirty="0" smtClean="0">
                <a:solidFill>
                  <a:srgbClr val="FFFFFF"/>
                </a:solidFill>
              </a:rPr>
              <a:t>2015 </a:t>
            </a:r>
            <a:r>
              <a:rPr lang="en-US" sz="900" dirty="0">
                <a:solidFill>
                  <a:srgbClr val="FFFFFF"/>
                </a:solidFill>
              </a:rPr>
              <a:t>The Conference Board, Inc.   |</a:t>
            </a:r>
          </a:p>
        </p:txBody>
      </p:sp>
      <p:sp>
        <p:nvSpPr>
          <p:cNvPr id="2055" name="Slide Number Placeholder 24"/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BB2064-82BF-4EC2-9715-F6203018E643}" type="slidenum">
              <a:rPr lang="en-US" sz="900">
                <a:solidFill>
                  <a:srgbClr val="FFFFFF"/>
                </a:solidFill>
              </a:rPr>
              <a:pPr eaLnBrk="1" hangingPunct="1"/>
              <a:t>‹#›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fontAlgn="base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kern="1200" baseline="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-board.org/data/economydataba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 txBox="1">
            <a:spLocks/>
          </p:cNvSpPr>
          <p:nvPr/>
        </p:nvSpPr>
        <p:spPr>
          <a:xfrm>
            <a:off x="676275" y="1097280"/>
            <a:ext cx="7845425" cy="4572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Stumbling int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Gap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Stagnation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Labor,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Investment 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Productivity in Europe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"/>
          <a:stretch/>
        </p:blipFill>
        <p:spPr>
          <a:xfrm>
            <a:off x="-4763" y="2365374"/>
            <a:ext cx="9144000" cy="4492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999" y="1899285"/>
            <a:ext cx="294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Bart van Ark, 23 January 2014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gap measures are problematic and highly sensitive to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14525"/>
            <a:ext cx="7331075" cy="1403350"/>
          </a:xfrm>
        </p:spPr>
        <p:txBody>
          <a:bodyPr/>
          <a:lstStyle/>
          <a:p>
            <a:r>
              <a:rPr lang="en-US" dirty="0" smtClean="0"/>
              <a:t>Potential </a:t>
            </a:r>
            <a:r>
              <a:rPr lang="en-US" dirty="0"/>
              <a:t>output </a:t>
            </a:r>
            <a:r>
              <a:rPr lang="en-US" dirty="0" smtClean="0"/>
              <a:t>growth </a:t>
            </a:r>
            <a:r>
              <a:rPr lang="en-US" dirty="0"/>
              <a:t>represents the level of output an economy can produce in a noninflationary way, given the size of its labor force and its potential to invest in and create technological progress</a:t>
            </a:r>
          </a:p>
          <a:p>
            <a:r>
              <a:rPr lang="en-US" dirty="0" smtClean="0"/>
              <a:t>Capital stock focus on structural determinants of capital stock which are considered the sustainable component of capital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which is based </a:t>
            </a:r>
            <a:r>
              <a:rPr lang="en-US" dirty="0" smtClean="0"/>
              <a:t>on </a:t>
            </a:r>
            <a:r>
              <a:rPr lang="en-US" dirty="0" smtClean="0"/>
              <a:t>NAWRU is sensitive to actual unemployment rate</a:t>
            </a:r>
          </a:p>
          <a:p>
            <a:r>
              <a:rPr lang="en-US" dirty="0" smtClean="0"/>
              <a:t>Total factor productivity smoothing with HP filter replaced by </a:t>
            </a:r>
            <a:r>
              <a:rPr lang="en-US" dirty="0" err="1" smtClean="0"/>
              <a:t>Kalman</a:t>
            </a:r>
            <a:r>
              <a:rPr lang="en-US" dirty="0" smtClean="0"/>
              <a:t> filters which are less sensitive 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1200" y="5894288"/>
            <a:ext cx="79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Source: </a:t>
            </a:r>
            <a:r>
              <a:rPr lang="en-US" sz="1200" i="1" dirty="0" err="1" smtClean="0">
                <a:solidFill>
                  <a:schemeClr val="tx2"/>
                </a:solidFill>
              </a:rPr>
              <a:t>Zsolt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Darvas</a:t>
            </a:r>
            <a:r>
              <a:rPr lang="en-US" sz="1200" i="1" dirty="0" smtClean="0">
                <a:solidFill>
                  <a:schemeClr val="tx2"/>
                </a:solidFill>
              </a:rPr>
              <a:t>, Mind the Gap ! And the way structural budget balances are calculated – An alternative calculation of the output gap, </a:t>
            </a:r>
            <a:r>
              <a:rPr lang="en-US" sz="1200" i="1" dirty="0" err="1" smtClean="0">
                <a:solidFill>
                  <a:schemeClr val="tx2"/>
                </a:solidFill>
              </a:rPr>
              <a:t>Bruegel</a:t>
            </a:r>
            <a:r>
              <a:rPr lang="en-US" sz="1200" i="1" dirty="0" smtClean="0">
                <a:solidFill>
                  <a:schemeClr val="tx2"/>
                </a:solidFill>
              </a:rPr>
              <a:t>, on-line, 12 October 2013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73100" y="625475"/>
            <a:ext cx="7794625" cy="473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charset="0"/>
                <a:ea typeface="+mn-ea"/>
                <a:cs typeface="Arial" charset="0"/>
              </a:rPr>
              <a:t>TCB growth </a:t>
            </a:r>
            <a:r>
              <a:rPr lang="en-US" altLang="en-US" dirty="0">
                <a:latin typeface="Arial" charset="0"/>
                <a:ea typeface="+mn-ea"/>
                <a:cs typeface="Arial" charset="0"/>
              </a:rPr>
              <a:t>projections are based on measurement of trend growth </a:t>
            </a:r>
            <a:r>
              <a:rPr lang="en-US" altLang="en-US" dirty="0" smtClean="0">
                <a:latin typeface="Arial" charset="0"/>
                <a:ea typeface="+mn-ea"/>
                <a:cs typeface="Arial" charset="0"/>
              </a:rPr>
              <a:t>rather than potential </a:t>
            </a:r>
            <a:r>
              <a:rPr lang="en-US" altLang="en-US" dirty="0">
                <a:latin typeface="Arial" charset="0"/>
                <a:ea typeface="+mn-ea"/>
                <a:cs typeface="Arial" charset="0"/>
              </a:rPr>
              <a:t>output </a:t>
            </a:r>
            <a:r>
              <a:rPr lang="en-US" altLang="en-US" dirty="0" smtClean="0">
                <a:latin typeface="Arial" charset="0"/>
                <a:ea typeface="+mn-ea"/>
                <a:cs typeface="Arial" charset="0"/>
              </a:rPr>
              <a:t>growth</a:t>
            </a:r>
            <a:endParaRPr lang="en-US" altLang="en-US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4213" y="1571625"/>
            <a:ext cx="8061325" cy="4421188"/>
          </a:xfrm>
        </p:spPr>
        <p:txBody>
          <a:bodyPr/>
          <a:lstStyle/>
          <a:p>
            <a:pPr marL="292100" indent="-292100">
              <a:spcBef>
                <a:spcPct val="0"/>
              </a:spcBef>
              <a:spcAft>
                <a:spcPts val="600"/>
              </a:spcAft>
            </a:pPr>
            <a:r>
              <a:rPr lang="en-US" altLang="en-US" sz="1800" b="1" i="1" dirty="0" smtClean="0">
                <a:latin typeface="Arial" charset="0"/>
                <a:cs typeface="Arial" charset="0"/>
              </a:rPr>
              <a:t>Projections of Gross Domestic Product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(GDP) for medium- (2015-2019) and long-term (2020-2025) trend growth cover 11 regions, including 33 advanced economies and 22 major emerging economies </a:t>
            </a:r>
          </a:p>
          <a:p>
            <a:pPr marL="292100" indent="-292100"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Model uses a </a:t>
            </a:r>
            <a:r>
              <a:rPr lang="en-US" altLang="en-US" sz="1800" b="1" i="1" dirty="0" smtClean="0">
                <a:latin typeface="Arial" charset="0"/>
                <a:cs typeface="Arial" charset="0"/>
              </a:rPr>
              <a:t>supply side-based growth accounting framework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which measures supply side contributions of labor, capital and productivity.</a:t>
            </a:r>
          </a:p>
          <a:p>
            <a:pPr marL="515938" lvl="3" indent="-292100">
              <a:spcBef>
                <a:spcPct val="0"/>
              </a:spcBef>
              <a:spcAft>
                <a:spcPts val="600"/>
              </a:spcAft>
              <a:buFont typeface="Arial" charset="0"/>
              <a:buChar char="―"/>
            </a:pPr>
            <a:r>
              <a:rPr lang="en-US" altLang="en-US" sz="1800" dirty="0" smtClean="0">
                <a:latin typeface="Arial" charset="0"/>
                <a:cs typeface="Arial" charset="0"/>
              </a:rPr>
              <a:t>Labor is projected by demographic information (UN population and ILO labor force participation)</a:t>
            </a:r>
          </a:p>
          <a:p>
            <a:pPr marL="515938" lvl="3" indent="-292100">
              <a:spcBef>
                <a:spcPct val="0"/>
              </a:spcBef>
              <a:spcAft>
                <a:spcPts val="600"/>
              </a:spcAft>
              <a:buFont typeface="Arial" charset="0"/>
              <a:buChar char="―"/>
            </a:pPr>
            <a:r>
              <a:rPr lang="en-US" altLang="en-US" sz="1800" dirty="0" smtClean="0">
                <a:latin typeface="Arial" charset="0"/>
                <a:cs typeface="Arial" charset="0"/>
              </a:rPr>
              <a:t>Capital services growth and total factor productivity growth are estimates by regression approach using relevant variables </a:t>
            </a:r>
          </a:p>
          <a:p>
            <a:pPr marL="292100" indent="-292100"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Results from the model represent </a:t>
            </a:r>
            <a:r>
              <a:rPr lang="en-US" altLang="en-US" sz="1800" b="1" i="1" dirty="0" smtClean="0">
                <a:latin typeface="Arial" charset="0"/>
                <a:cs typeface="Arial" charset="0"/>
              </a:rPr>
              <a:t>trend growth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which measures growth based on historical relationships between variables, as measured in the model.</a:t>
            </a:r>
          </a:p>
          <a:p>
            <a:pPr marL="292100" indent="-292100"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We adjust 2015-2019 and 2015 itself for short-term deviations from the </a:t>
            </a:r>
            <a:r>
              <a:rPr lang="en-US" altLang="en-US" sz="1800" b="1" i="1" dirty="0" smtClean="0">
                <a:latin typeface="Arial" charset="0"/>
                <a:cs typeface="Arial" charset="0"/>
              </a:rPr>
              <a:t>trend growth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b="1" i="1" dirty="0" smtClean="0">
                <a:latin typeface="Arial" charset="0"/>
                <a:cs typeface="Arial" charset="0"/>
              </a:rPr>
              <a:t>because of assumed output gaps in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200" y="5954236"/>
            <a:ext cx="855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Source: </a:t>
            </a:r>
            <a:r>
              <a:rPr lang="en-US" sz="1200" dirty="0" smtClean="0">
                <a:solidFill>
                  <a:schemeClr val="tx2"/>
                </a:solidFill>
              </a:rPr>
              <a:t>Abdul A. Erumban and  Klaas de Vries, </a:t>
            </a:r>
            <a:r>
              <a:rPr lang="en-US" sz="1200" dirty="0">
                <a:solidFill>
                  <a:schemeClr val="tx2"/>
                </a:solidFill>
              </a:rPr>
              <a:t>Projecting Global Economic </a:t>
            </a:r>
            <a:r>
              <a:rPr lang="en-US" sz="1200" dirty="0" smtClean="0">
                <a:solidFill>
                  <a:schemeClr val="tx2"/>
                </a:solidFill>
              </a:rPr>
              <a:t>Growth The </a:t>
            </a:r>
            <a:r>
              <a:rPr lang="en-US" sz="1200" dirty="0">
                <a:solidFill>
                  <a:schemeClr val="tx2"/>
                </a:solidFill>
              </a:rPr>
              <a:t>Conference Board Global Economic Outlook </a:t>
            </a:r>
            <a:r>
              <a:rPr lang="en-US" sz="1200" dirty="0" smtClean="0">
                <a:solidFill>
                  <a:schemeClr val="tx2"/>
                </a:solidFill>
              </a:rPr>
              <a:t>2015,  Economic Program Working Paper #14-03, The Conference Board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3"/>
          <p:cNvSpPr txBox="1">
            <a:spLocks/>
          </p:cNvSpPr>
          <p:nvPr/>
        </p:nvSpPr>
        <p:spPr bwMode="auto">
          <a:xfrm>
            <a:off x="674688" y="600075"/>
            <a:ext cx="778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Weak demographics and slow </a:t>
            </a:r>
            <a:r>
              <a:rPr lang="en-US" altLang="en-US" sz="2400" dirty="0">
                <a:solidFill>
                  <a:schemeClr val="tx1"/>
                </a:solidFill>
              </a:rPr>
              <a:t>productivity growth raises major threat to long-term growth prospects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1038" y="5994400"/>
            <a:ext cx="809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chemeClr val="tx2"/>
                </a:solidFill>
              </a:rPr>
              <a:t>Source: </a:t>
            </a:r>
            <a:r>
              <a:rPr lang="en-US" altLang="en-US" sz="1200" dirty="0">
                <a:solidFill>
                  <a:schemeClr val="tx2"/>
                </a:solidFill>
              </a:rPr>
              <a:t>The Conference Board Global Economic Outlook 2015, November 2014  (https://www.conference-board.org/data/globaloutlook.cfm)</a:t>
            </a:r>
            <a:r>
              <a:rPr lang="en-US" altLang="en-US" sz="1200" i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642938" y="1554163"/>
            <a:ext cx="78136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/>
              <a:t>Growth contributions of labor, capital and </a:t>
            </a:r>
            <a:r>
              <a:rPr lang="en-US" altLang="en-US" sz="1600" b="1" dirty="0" smtClean="0"/>
              <a:t>productivity in Euro Area, </a:t>
            </a:r>
            <a:r>
              <a:rPr lang="en-US" altLang="en-US" sz="1600" b="1" dirty="0"/>
              <a:t>% contributions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4" y="1945076"/>
            <a:ext cx="7593012" cy="40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119446" y="2963008"/>
            <a:ext cx="8792" cy="3429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69977" y="3305908"/>
            <a:ext cx="263769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92008" y="5524500"/>
            <a:ext cx="27549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7499" y="5266598"/>
            <a:ext cx="178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January adjustment over November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62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0"/>
            <a:ext cx="9144000" cy="6858000"/>
          </a:xfrm>
          <a:prstGeom prst="rect">
            <a:avLst/>
          </a:prstGeom>
          <a:gradFill>
            <a:gsLst>
              <a:gs pos="0">
                <a:srgbClr val="3BB4FF"/>
              </a:gs>
              <a:gs pos="100000">
                <a:srgbClr val="0086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35" name="Title 13"/>
          <p:cNvSpPr txBox="1">
            <a:spLocks/>
          </p:cNvSpPr>
          <p:nvPr/>
        </p:nvSpPr>
        <p:spPr bwMode="auto">
          <a:xfrm>
            <a:off x="674688" y="2130425"/>
            <a:ext cx="7781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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Employment </a:t>
            </a:r>
            <a:r>
              <a:rPr lang="en-US" altLang="en-US" sz="2400" dirty="0">
                <a:solidFill>
                  <a:schemeClr val="bg1"/>
                </a:solidFill>
              </a:rPr>
              <a:t>G</a:t>
            </a:r>
            <a:r>
              <a:rPr lang="en-US" altLang="en-US" sz="2400" dirty="0" smtClean="0">
                <a:solidFill>
                  <a:schemeClr val="bg1"/>
                </a:solidFill>
              </a:rPr>
              <a:t>ap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 new </a:t>
            </a:r>
            <a:r>
              <a:rPr lang="en-US" altLang="en-US" dirty="0" err="1" smtClean="0">
                <a:latin typeface="Arial" charset="0"/>
                <a:cs typeface="Arial" charset="0"/>
              </a:rPr>
              <a:t>labour</a:t>
            </a:r>
            <a:r>
              <a:rPr lang="en-US" altLang="en-US" dirty="0" smtClean="0">
                <a:latin typeface="Arial" charset="0"/>
                <a:cs typeface="Arial" charset="0"/>
              </a:rPr>
              <a:t> shortages index</a:t>
            </a:r>
          </a:p>
        </p:txBody>
      </p:sp>
      <p:sp>
        <p:nvSpPr>
          <p:cNvPr id="21507" name="Picture Placeholder 7"/>
          <p:cNvSpPr txBox="1">
            <a:spLocks/>
          </p:cNvSpPr>
          <p:nvPr/>
        </p:nvSpPr>
        <p:spPr bwMode="auto">
          <a:xfrm>
            <a:off x="688975" y="6015038"/>
            <a:ext cx="41386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Source: </a:t>
            </a:r>
            <a:r>
              <a:rPr lang="en-US" altLang="en-US" sz="1000"/>
              <a:t>The Conference Board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85" y="3186172"/>
            <a:ext cx="3220914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" y="1485959"/>
            <a:ext cx="3663217" cy="41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73" y="1485958"/>
            <a:ext cx="3358050" cy="16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6300" y="3186172"/>
            <a:ext cx="404446" cy="24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Box 15"/>
          <p:cNvSpPr txBox="1">
            <a:spLocks noChangeArrowheads="1"/>
          </p:cNvSpPr>
          <p:nvPr/>
        </p:nvSpPr>
        <p:spPr bwMode="auto">
          <a:xfrm>
            <a:off x="1503363" y="2763838"/>
            <a:ext cx="9890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</a:rPr>
              <a:t>Phase 1</a:t>
            </a:r>
          </a:p>
        </p:txBody>
      </p:sp>
      <p:sp>
        <p:nvSpPr>
          <p:cNvPr id="50186" name="Title Placeholder 1"/>
          <p:cNvSpPr txBox="1">
            <a:spLocks/>
          </p:cNvSpPr>
          <p:nvPr/>
        </p:nvSpPr>
        <p:spPr bwMode="auto">
          <a:xfrm>
            <a:off x="685800" y="600824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Most mature economies are projected to have negative natural working-age population growth over the next decade.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1"/>
          <a:stretch/>
        </p:blipFill>
        <p:spPr>
          <a:xfrm>
            <a:off x="914400" y="1636604"/>
            <a:ext cx="7315200" cy="42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International comparative </a:t>
            </a:r>
            <a:r>
              <a:rPr lang="en-US" altLang="en-US" dirty="0" err="1" smtClean="0">
                <a:latin typeface="Arial" charset="0"/>
                <a:cs typeface="Arial" charset="0"/>
              </a:rPr>
              <a:t>labour</a:t>
            </a:r>
            <a:r>
              <a:rPr lang="en-US" altLang="en-US" dirty="0" smtClean="0">
                <a:latin typeface="Arial" charset="0"/>
                <a:cs typeface="Arial" charset="0"/>
              </a:rPr>
              <a:t> shortages index shows wide variation in shortages</a:t>
            </a:r>
          </a:p>
        </p:txBody>
      </p:sp>
      <p:sp>
        <p:nvSpPr>
          <p:cNvPr id="21507" name="Picture Placeholder 7"/>
          <p:cNvSpPr txBox="1">
            <a:spLocks/>
          </p:cNvSpPr>
          <p:nvPr/>
        </p:nvSpPr>
        <p:spPr bwMode="auto">
          <a:xfrm>
            <a:off x="688975" y="6015038"/>
            <a:ext cx="41386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Source: </a:t>
            </a:r>
            <a:r>
              <a:rPr lang="en-US" altLang="en-US" sz="1000"/>
              <a:t>The Conference Board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535497"/>
              </p:ext>
            </p:extLst>
          </p:nvPr>
        </p:nvGraphicFramePr>
        <p:xfrm>
          <a:off x="674688" y="1584100"/>
          <a:ext cx="7793038" cy="443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14775" y="5929313"/>
            <a:ext cx="501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Note</a:t>
            </a:r>
            <a:r>
              <a:rPr lang="en-US" sz="1000" dirty="0" smtClean="0">
                <a:solidFill>
                  <a:schemeClr val="tx2"/>
                </a:solidFill>
              </a:rPr>
              <a:t>: The </a:t>
            </a:r>
            <a:r>
              <a:rPr lang="en-US" sz="1000" dirty="0">
                <a:solidFill>
                  <a:schemeClr val="tx2"/>
                </a:solidFill>
              </a:rPr>
              <a:t>index is </a:t>
            </a:r>
            <a:r>
              <a:rPr lang="en-US" sz="1000" dirty="0" smtClean="0">
                <a:solidFill>
                  <a:schemeClr val="tx2"/>
                </a:solidFill>
              </a:rPr>
              <a:t>created </a:t>
            </a:r>
            <a:r>
              <a:rPr lang="en-US" sz="1000" dirty="0">
                <a:solidFill>
                  <a:schemeClr val="tx2"/>
                </a:solidFill>
              </a:rPr>
              <a:t>by normalizing the </a:t>
            </a:r>
            <a:r>
              <a:rPr lang="en-US" sz="1000" dirty="0" smtClean="0">
                <a:solidFill>
                  <a:schemeClr val="tx2"/>
                </a:solidFill>
              </a:rPr>
              <a:t>components so </a:t>
            </a:r>
            <a:r>
              <a:rPr lang="en-US" sz="1000" dirty="0">
                <a:solidFill>
                  <a:schemeClr val="tx2"/>
                </a:solidFill>
              </a:rPr>
              <a:t>that the weight of the impact of different indicators </a:t>
            </a:r>
            <a:r>
              <a:rPr lang="en-US" sz="1000" dirty="0" smtClean="0">
                <a:solidFill>
                  <a:schemeClr val="tx2"/>
                </a:solidFill>
              </a:rPr>
              <a:t>is similar</a:t>
            </a:r>
            <a:r>
              <a:rPr lang="en-US" sz="10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0"/>
            <a:ext cx="9144000" cy="6858000"/>
          </a:xfrm>
          <a:prstGeom prst="rect">
            <a:avLst/>
          </a:prstGeom>
          <a:gradFill>
            <a:gsLst>
              <a:gs pos="0">
                <a:srgbClr val="3BB4FF"/>
              </a:gs>
              <a:gs pos="100000">
                <a:srgbClr val="0086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35" name="Title 13"/>
          <p:cNvSpPr txBox="1">
            <a:spLocks/>
          </p:cNvSpPr>
          <p:nvPr/>
        </p:nvSpPr>
        <p:spPr bwMode="auto">
          <a:xfrm>
            <a:off x="674688" y="2130425"/>
            <a:ext cx="7781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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Productivity Gap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is not alone in facing a major productivity challenge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179638"/>
            <a:ext cx="423068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97101"/>
            <a:ext cx="423068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793" y="1584523"/>
            <a:ext cx="8156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Growth contributions to GDP growth (%)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                         Euro Area				United States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2937" y="5813425"/>
            <a:ext cx="809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chemeClr val="tx2"/>
                </a:solidFill>
              </a:rPr>
              <a:t>Source: The Conference Board Global Economic Outlook 2015, November 2014  (https://www.conference-board.org/data/globaloutlook.cfm)	</a:t>
            </a:r>
          </a:p>
        </p:txBody>
      </p:sp>
    </p:spTree>
    <p:extLst>
      <p:ext uri="{BB962C8B-B14F-4D97-AF65-F5344CB8AC3E}">
        <p14:creationId xmlns:p14="http://schemas.microsoft.com/office/powerpoint/2010/main" val="74477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icture Placeholder 7"/>
          <p:cNvSpPr txBox="1">
            <a:spLocks/>
          </p:cNvSpPr>
          <p:nvPr/>
        </p:nvSpPr>
        <p:spPr bwMode="auto">
          <a:xfrm>
            <a:off x="688975" y="6015038"/>
            <a:ext cx="70977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Note</a:t>
            </a:r>
            <a:r>
              <a:rPr lang="en-US" altLang="en-US" sz="1000"/>
              <a:t>: Total factor productivity growth accounts for the changes in output not caused by changes in labor or capital inputs.  </a:t>
            </a: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Source</a:t>
            </a:r>
            <a:r>
              <a:rPr lang="en-US" altLang="en-US" sz="1000"/>
              <a:t>:</a:t>
            </a:r>
            <a:r>
              <a:rPr lang="en-US" altLang="en-US" sz="1000" i="1"/>
              <a:t> </a:t>
            </a:r>
            <a:r>
              <a:rPr lang="en-US" altLang="en-US" sz="1000">
                <a:hlinkClick r:id="rId3"/>
              </a:rPr>
              <a:t>The Conference Board Total Economy Database</a:t>
            </a:r>
            <a:endParaRPr lang="en-US" altLang="en-US" sz="1000"/>
          </a:p>
        </p:txBody>
      </p:sp>
      <p:sp>
        <p:nvSpPr>
          <p:cNvPr id="22531" name="Title 7"/>
          <p:cNvSpPr>
            <a:spLocks noGrp="1"/>
          </p:cNvSpPr>
          <p:nvPr>
            <p:ph type="title"/>
          </p:nvPr>
        </p:nvSpPr>
        <p:spPr>
          <a:xfrm>
            <a:off x="673100" y="587375"/>
            <a:ext cx="7866063" cy="8366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Negative TFP growth is not sustainable in the long term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688975" y="1736725"/>
            <a:ext cx="630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595A5C"/>
                </a:solidFill>
              </a:rPr>
              <a:t>Trend growth of total factor productivity using HP filter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044700"/>
            <a:ext cx="797242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C6D2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115300" y="4029869"/>
            <a:ext cx="330200" cy="5929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02600" y="4804569"/>
            <a:ext cx="330200" cy="5929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92200" y="2239169"/>
            <a:ext cx="330200" cy="5929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2200" y="3204369"/>
            <a:ext cx="330200" cy="5929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have overtaken EU GDP level in aftermath of the crisis – with biggest decline in Italy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7" y="2081213"/>
            <a:ext cx="4233863" cy="38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081212"/>
            <a:ext cx="4049712" cy="38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988" y="1739900"/>
            <a:ext cx="404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Level of GDP, PPP-converted, rebased to 2014 $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212" y="1752599"/>
            <a:ext cx="404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Share of GDP relative to US=100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41900" y="3086100"/>
            <a:ext cx="3860800" cy="12700"/>
          </a:xfrm>
          <a:prstGeom prst="line">
            <a:avLst/>
          </a:prstGeom>
          <a:ln w="222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8712" y="2793999"/>
            <a:ext cx="404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 US=100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41900" y="3238500"/>
            <a:ext cx="3629024" cy="4445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8688" y="3264857"/>
            <a:ext cx="404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Euro Area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Picture Placeholder 7"/>
          <p:cNvSpPr txBox="1">
            <a:spLocks/>
          </p:cNvSpPr>
          <p:nvPr/>
        </p:nvSpPr>
        <p:spPr bwMode="auto">
          <a:xfrm>
            <a:off x="436563" y="5960721"/>
            <a:ext cx="83010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</a:t>
            </a:r>
            <a:r>
              <a:rPr lang="en-US" altLang="en-US" sz="1200" dirty="0" smtClean="0"/>
              <a:t>The Conference Board </a:t>
            </a:r>
            <a:r>
              <a:rPr lang="en-US" altLang="en-US" sz="1200" dirty="0" smtClean="0">
                <a:solidFill>
                  <a:schemeClr val="bg2">
                    <a:lumMod val="10000"/>
                  </a:schemeClr>
                </a:solidFill>
              </a:rPr>
              <a:t>Total Economy </a:t>
            </a:r>
            <a:r>
              <a:rPr lang="en-US" altLang="en-US" sz="1200" dirty="0" err="1" smtClean="0">
                <a:solidFill>
                  <a:schemeClr val="bg2">
                    <a:lumMod val="10000"/>
                  </a:schemeClr>
                </a:solidFill>
              </a:rPr>
              <a:t>Database</a:t>
            </a:r>
            <a:r>
              <a:rPr lang="en-US" altLang="en-US" sz="1200" baseline="30000" dirty="0" err="1" smtClean="0">
                <a:solidFill>
                  <a:schemeClr val="bg2">
                    <a:lumMod val="10000"/>
                  </a:schemeClr>
                </a:solidFill>
              </a:rPr>
              <a:t>TR</a:t>
            </a:r>
            <a:endParaRPr lang="en-US" altLang="en-US" sz="1200" baseline="30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0248" y="4756641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Germany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0768" y="4443065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France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3704" y="4147073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Italy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9056" y="3903833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Spain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488" y="3651801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  Other Euro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1923" y="3315391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UK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3384" y="3065673"/>
            <a:ext cx="94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</a:rPr>
              <a:t>Other EU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41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 txBox="1">
            <a:spLocks/>
          </p:cNvSpPr>
          <p:nvPr/>
        </p:nvSpPr>
        <p:spPr bwMode="auto">
          <a:xfrm>
            <a:off x="685800" y="5905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How can negative total factor productivity growth happen and can it last for long?</a:t>
            </a:r>
          </a:p>
        </p:txBody>
      </p:sp>
      <p:sp>
        <p:nvSpPr>
          <p:cNvPr id="11267" name="Text Placeholder 2"/>
          <p:cNvSpPr txBox="1">
            <a:spLocks/>
          </p:cNvSpPr>
          <p:nvPr/>
        </p:nvSpPr>
        <p:spPr bwMode="auto">
          <a:xfrm>
            <a:off x="685800" y="1831975"/>
            <a:ext cx="7870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233363" indent="-233363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2" eaLnBrk="1" hangingPunct="1">
              <a:buFont typeface="Wingdings" pitchFamily="2" charset="2"/>
              <a:buChar char="§"/>
            </a:pPr>
            <a:r>
              <a:rPr lang="en-US" altLang="en-US" sz="2000">
                <a:solidFill>
                  <a:srgbClr val="6C6C6C"/>
                </a:solidFill>
              </a:rPr>
              <a:t>Negative effects from recession should be short-lived once the economy recovers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 sz="2000">
                <a:solidFill>
                  <a:srgbClr val="6C6C6C"/>
                </a:solidFill>
              </a:rPr>
              <a:t>Increased rigidities in labor, product and capital markets lead to greater misallocation to less productive firms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 sz="2000">
                <a:solidFill>
                  <a:srgbClr val="6C6C6C"/>
                </a:solidFill>
              </a:rPr>
              <a:t>Negative reallocation effects with more resources going to less productive sectors in the economy (EU KLEMS)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 sz="2000">
                <a:solidFill>
                  <a:srgbClr val="6C6C6C"/>
                </a:solidFill>
              </a:rPr>
              <a:t>Caveat: TFP is a residual, so measurement error in output or inputs and unmeasured effects end up here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 sz="2000" b="1" i="1">
                <a:solidFill>
                  <a:srgbClr val="6C6C6C"/>
                </a:solidFill>
              </a:rPr>
              <a:t>Longer-term, TFP signals weaker technological progress and innovation – an ongoing trend since decades</a:t>
            </a:r>
          </a:p>
          <a:p>
            <a:pPr lvl="2" eaLnBrk="1" hangingPunct="1">
              <a:buFont typeface="Wingdings" pitchFamily="2" charset="2"/>
              <a:buChar char="§"/>
            </a:pPr>
            <a:endParaRPr lang="en-US" altLang="en-US" sz="2000">
              <a:solidFill>
                <a:srgbClr val="6C6C6C"/>
              </a:solidFill>
            </a:endParaRPr>
          </a:p>
          <a:p>
            <a:pPr lvl="2" eaLnBrk="1" hangingPunct="1">
              <a:buFont typeface="Wingdings" pitchFamily="2" charset="2"/>
              <a:buChar char="§"/>
            </a:pPr>
            <a:endParaRPr lang="en-US" altLang="en-US" sz="2000">
              <a:solidFill>
                <a:srgbClr val="6C6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Offsetting effects between productivity growth and demographics are challenging across Europe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3" name="Picture Placeholder 7"/>
          <p:cNvSpPr txBox="1">
            <a:spLocks/>
          </p:cNvSpPr>
          <p:nvPr/>
        </p:nvSpPr>
        <p:spPr bwMode="auto">
          <a:xfrm>
            <a:off x="1316732" y="6005060"/>
            <a:ext cx="686841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 smtClean="0"/>
              <a:t>Source</a:t>
            </a:r>
            <a:r>
              <a:rPr lang="en-US" altLang="en-US" sz="1000" i="1" dirty="0"/>
              <a:t>: The Conference Board Total Economy Database &amp; Global Economic Outlook 2014, Update </a:t>
            </a:r>
            <a:r>
              <a:rPr lang="en-US" altLang="en-US" sz="1000" i="1" dirty="0" smtClean="0"/>
              <a:t>May 2014 </a:t>
            </a:r>
            <a:r>
              <a:rPr lang="en-US" altLang="en-US" sz="1000" i="1" dirty="0"/>
              <a:t>(https://www.conference-board.org/data/globaloutlook.cfm)	</a:t>
            </a:r>
            <a:r>
              <a:rPr lang="en-US" altLang="en-US" sz="700" i="1" dirty="0"/>
              <a:t>							</a:t>
            </a:r>
            <a:r>
              <a:rPr lang="en-US" altLang="en-US" sz="800" i="1" dirty="0"/>
              <a:t>		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74700" y="1779586"/>
            <a:ext cx="542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Sources of GDP Growth, average annual contribution % change</a:t>
            </a:r>
            <a:endParaRPr lang="en-US" altLang="en-US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2025649"/>
            <a:ext cx="6672943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3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 txBox="1">
            <a:spLocks/>
          </p:cNvSpPr>
          <p:nvPr/>
        </p:nvSpPr>
        <p:spPr bwMode="auto">
          <a:xfrm>
            <a:off x="685800" y="5905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ICT was good for about 1 %-point of EU GDP growth before crisis; since then 10 times less as ICT use effects in non-ICT sector collapsed and slowly recover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2239963"/>
            <a:ext cx="6057899" cy="374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C6D22"/>
                  </a:outerShdw>
                </a:effectLst>
              </a14:hiddenEffects>
            </a:ext>
          </a:extLst>
        </p:spPr>
      </p:pic>
      <p:sp>
        <p:nvSpPr>
          <p:cNvPr id="14340" name="Subtitle 2"/>
          <p:cNvSpPr txBox="1">
            <a:spLocks/>
          </p:cNvSpPr>
          <p:nvPr/>
        </p:nvSpPr>
        <p:spPr bwMode="auto">
          <a:xfrm>
            <a:off x="601663" y="1882775"/>
            <a:ext cx="80311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 Growth </a:t>
            </a:r>
            <a:r>
              <a:rPr lang="en-US" altLang="en-US" sz="1400" dirty="0"/>
              <a:t>Contributions from ICT Production, Investment and Use in Non-ICT sector, 2001-2011</a:t>
            </a:r>
          </a:p>
        </p:txBody>
      </p:sp>
      <p:sp>
        <p:nvSpPr>
          <p:cNvPr id="14341" name="Subtitle 2"/>
          <p:cNvSpPr txBox="1">
            <a:spLocks/>
          </p:cNvSpPr>
          <p:nvPr/>
        </p:nvSpPr>
        <p:spPr bwMode="auto">
          <a:xfrm>
            <a:off x="7045325" y="4881563"/>
            <a:ext cx="1714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200" dirty="0"/>
              <a:t>* EU-8 includes Austria, Finland, France, Germany, Italy, Netherlands, Spain and the United Kingdom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1038" y="5994400"/>
            <a:ext cx="809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i="1" dirty="0" smtClean="0">
                <a:solidFill>
                  <a:schemeClr val="tx2"/>
                </a:solidFill>
              </a:rPr>
              <a:t>Source: </a:t>
            </a:r>
            <a:r>
              <a:rPr lang="en-US" altLang="en-US" sz="1200" dirty="0" smtClean="0">
                <a:solidFill>
                  <a:schemeClr val="tx2"/>
                </a:solidFill>
              </a:rPr>
              <a:t>Bart van Ark, Productivity and </a:t>
            </a:r>
            <a:r>
              <a:rPr lang="en-US" altLang="en-US" sz="1200" dirty="0" err="1" smtClean="0">
                <a:solidFill>
                  <a:schemeClr val="tx2"/>
                </a:solidFill>
              </a:rPr>
              <a:t>Digitalisation</a:t>
            </a:r>
            <a:r>
              <a:rPr lang="en-US" altLang="en-US" sz="1200" dirty="0" smtClean="0">
                <a:solidFill>
                  <a:schemeClr val="tx2"/>
                </a:solidFill>
              </a:rPr>
              <a:t> in Europe. Paving the Road to Faster Growth, Lisbon Council/The Conference Board, May 2014.</a:t>
            </a:r>
            <a:endParaRPr lang="en-US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0"/>
            <a:ext cx="9144000" cy="6858000"/>
          </a:xfrm>
          <a:prstGeom prst="rect">
            <a:avLst/>
          </a:prstGeom>
          <a:gradFill>
            <a:gsLst>
              <a:gs pos="0">
                <a:srgbClr val="3BB4FF"/>
              </a:gs>
              <a:gs pos="100000">
                <a:srgbClr val="0086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35" name="Title 13"/>
          <p:cNvSpPr txBox="1">
            <a:spLocks/>
          </p:cNvSpPr>
          <p:nvPr/>
        </p:nvSpPr>
        <p:spPr bwMode="auto">
          <a:xfrm>
            <a:off x="674688" y="2130425"/>
            <a:ext cx="7781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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What Investment Gaps?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Investment-output ratios show cyclicality but long-term trend is down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212" y="1668473"/>
            <a:ext cx="8156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Investment-output ratios, excluding residential, in current prices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icture Placeholder 7"/>
          <p:cNvSpPr txBox="1">
            <a:spLocks/>
          </p:cNvSpPr>
          <p:nvPr/>
        </p:nvSpPr>
        <p:spPr bwMode="auto">
          <a:xfrm>
            <a:off x="676273" y="5890437"/>
            <a:ext cx="811847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smtClean="0"/>
              <a:t>            Source</a:t>
            </a:r>
            <a:r>
              <a:rPr lang="en-US" altLang="en-US" sz="1200" i="1" dirty="0"/>
              <a:t>: </a:t>
            </a:r>
            <a:r>
              <a:rPr lang="en-US" altLang="en-US" sz="1200" dirty="0" smtClean="0"/>
              <a:t>The Conference Board </a:t>
            </a:r>
            <a:r>
              <a:rPr lang="en-US" altLang="en-US" sz="1200" dirty="0" smtClean="0">
                <a:solidFill>
                  <a:schemeClr val="bg2">
                    <a:lumMod val="10000"/>
                  </a:schemeClr>
                </a:solidFill>
              </a:rPr>
              <a:t>Total Economy </a:t>
            </a:r>
            <a:r>
              <a:rPr lang="en-US" altLang="en-US" sz="1200" dirty="0" err="1" smtClean="0">
                <a:solidFill>
                  <a:schemeClr val="bg2">
                    <a:lumMod val="10000"/>
                  </a:schemeClr>
                </a:solidFill>
              </a:rPr>
              <a:t>Database</a:t>
            </a:r>
            <a:r>
              <a:rPr lang="en-US" altLang="en-US" sz="1200" baseline="30000" dirty="0" err="1" smtClean="0">
                <a:solidFill>
                  <a:schemeClr val="bg2">
                    <a:lumMod val="10000"/>
                  </a:schemeClr>
                </a:solidFill>
              </a:rPr>
              <a:t>TR</a:t>
            </a:r>
            <a:endParaRPr lang="en-US" altLang="en-US" sz="1200" baseline="30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11273"/>
            <a:ext cx="6334125" cy="396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08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Capital-output ratios in non-ICT in U.S. have fallen behind Euro Area, but </a:t>
            </a:r>
            <a:r>
              <a:rPr lang="en-US" dirty="0"/>
              <a:t> </a:t>
            </a:r>
            <a:r>
              <a:rPr lang="en-US" dirty="0" smtClean="0"/>
              <a:t>Euro Area rapidly caught up on ICT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2068512"/>
            <a:ext cx="4186279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2" y="2068512"/>
            <a:ext cx="417886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212" y="1514585"/>
            <a:ext cx="8156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Level of capital stock per unit of output, in 2014 US$ (PPP-converted)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                  Non-ICT capital-output ratios		           ICT capital-output ratios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icture Placeholder 7"/>
          <p:cNvSpPr txBox="1">
            <a:spLocks/>
          </p:cNvSpPr>
          <p:nvPr/>
        </p:nvSpPr>
        <p:spPr bwMode="auto">
          <a:xfrm>
            <a:off x="676273" y="5890437"/>
            <a:ext cx="811847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</a:t>
            </a:r>
            <a:r>
              <a:rPr lang="en-US" altLang="en-US" sz="1200" dirty="0" smtClean="0"/>
              <a:t>The Conference Board </a:t>
            </a:r>
            <a:r>
              <a:rPr lang="en-US" altLang="en-US" sz="1200" dirty="0" smtClean="0">
                <a:solidFill>
                  <a:schemeClr val="bg2">
                    <a:lumMod val="10000"/>
                  </a:schemeClr>
                </a:solidFill>
              </a:rPr>
              <a:t>Total Economy </a:t>
            </a:r>
            <a:r>
              <a:rPr lang="en-US" altLang="en-US" sz="1200" dirty="0" err="1" smtClean="0">
                <a:solidFill>
                  <a:schemeClr val="bg2">
                    <a:lumMod val="10000"/>
                  </a:schemeClr>
                </a:solidFill>
              </a:rPr>
              <a:t>Database</a:t>
            </a:r>
            <a:r>
              <a:rPr lang="en-US" altLang="en-US" sz="1200" baseline="30000" dirty="0" err="1" smtClean="0">
                <a:solidFill>
                  <a:schemeClr val="bg2">
                    <a:lumMod val="10000"/>
                  </a:schemeClr>
                </a:solidFill>
              </a:rPr>
              <a:t>TR</a:t>
            </a:r>
            <a:endParaRPr lang="en-US" altLang="en-US" sz="1200" baseline="30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2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Why is it important to take a perspective on technology and innovation beyond ICT, including intangibles?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928813"/>
            <a:ext cx="57245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Picture Placeholder 7"/>
          <p:cNvSpPr txBox="1">
            <a:spLocks/>
          </p:cNvSpPr>
          <p:nvPr/>
        </p:nvSpPr>
        <p:spPr bwMode="auto">
          <a:xfrm>
            <a:off x="671513" y="6423025"/>
            <a:ext cx="78009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Source: </a:t>
            </a:r>
            <a:r>
              <a:rPr lang="it-IT" altLang="en-US" sz="1000" i="1"/>
              <a:t>Corrado, Haskel, Jona-Lasinio and Iommi, (2014)</a:t>
            </a:r>
            <a:endParaRPr lang="en-US" altLang="en-US" sz="1000" i="1"/>
          </a:p>
        </p:txBody>
      </p:sp>
      <p:sp>
        <p:nvSpPr>
          <p:cNvPr id="3" name="Oval 2"/>
          <p:cNvSpPr/>
          <p:nvPr/>
        </p:nvSpPr>
        <p:spPr>
          <a:xfrm>
            <a:off x="1816100" y="2692400"/>
            <a:ext cx="1993900" cy="135890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1993900"/>
            <a:ext cx="1752600" cy="1219200"/>
          </a:xfrm>
          <a:prstGeom prst="roundRect">
            <a:avLst/>
          </a:prstGeom>
          <a:solidFill>
            <a:srgbClr val="0072B5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Computerized Information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3302000"/>
            <a:ext cx="1752600" cy="1371600"/>
          </a:xfrm>
          <a:prstGeom prst="roundRect">
            <a:avLst/>
          </a:prstGeom>
          <a:solidFill>
            <a:srgbClr val="0072B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Innovative Property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4762500"/>
            <a:ext cx="1752600" cy="1219200"/>
          </a:xfrm>
          <a:prstGeom prst="roundRect">
            <a:avLst/>
          </a:prstGeom>
          <a:solidFill>
            <a:srgbClr val="0072B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Economic </a:t>
            </a:r>
            <a:r>
              <a:rPr lang="en-US" sz="1750" dirty="0"/>
              <a:t>Competencies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6238" y="2082800"/>
            <a:ext cx="5178425" cy="1082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Software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2"/>
                </a:solidFill>
              </a:rPr>
              <a:t> Databases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16238" y="3340100"/>
            <a:ext cx="5240337" cy="13335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595A5C"/>
                </a:solidFill>
              </a:rPr>
              <a:t> </a:t>
            </a:r>
            <a:r>
              <a:rPr lang="en-US" sz="1500" dirty="0">
                <a:solidFill>
                  <a:srgbClr val="595A5C"/>
                </a:solidFill>
              </a:rPr>
              <a:t>R&amp;D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595A5C"/>
                </a:solidFill>
              </a:rPr>
              <a:t> Mineral exploration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595A5C"/>
                </a:solidFill>
              </a:rPr>
              <a:t> Entertainment and artistic originals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595A5C"/>
                </a:solidFill>
              </a:rPr>
              <a:t> Design and other new product development costs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6238" y="4805363"/>
            <a:ext cx="5240337" cy="11953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595A5C"/>
                </a:solidFill>
              </a:rPr>
              <a:t> </a:t>
            </a:r>
            <a:r>
              <a:rPr lang="en-US" sz="1500" dirty="0">
                <a:solidFill>
                  <a:srgbClr val="595A5C"/>
                </a:solidFill>
              </a:rPr>
              <a:t>Branding  (market research and long-lived advertising)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595A5C"/>
                </a:solidFill>
              </a:rPr>
              <a:t> Firm-specific human capital (training)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595A5C"/>
                </a:solidFill>
              </a:rPr>
              <a:t> Organizational capital (business process investment)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914400" y="1631950"/>
            <a:ext cx="505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595A5C"/>
                </a:solidFill>
              </a:rPr>
              <a:t>Broad category     Type of Investment                </a:t>
            </a:r>
          </a:p>
        </p:txBody>
      </p: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571500" y="587375"/>
            <a:ext cx="7585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An extended framework for investment in intangibles is needed to understand impact of technology on growth</a:t>
            </a:r>
          </a:p>
        </p:txBody>
      </p:sp>
    </p:spTree>
    <p:extLst>
      <p:ext uri="{BB962C8B-B14F-4D97-AF65-F5344CB8AC3E}">
        <p14:creationId xmlns:p14="http://schemas.microsoft.com/office/powerpoint/2010/main" val="370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Intangible capital will gradually overtake tangible capital, fundamentally changing our perspective on growth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899662" y="2006600"/>
          <a:ext cx="3998804" cy="306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84400"/>
            <a:ext cx="46005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8400" y="1630363"/>
            <a:ext cx="3721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Investment in Private Industries in the United States, 1977-2011, as ratio to GDP</a:t>
            </a:r>
          </a:p>
        </p:txBody>
      </p:sp>
      <p:sp>
        <p:nvSpPr>
          <p:cNvPr id="20486" name="Title 1"/>
          <p:cNvSpPr txBox="1">
            <a:spLocks/>
          </p:cNvSpPr>
          <p:nvPr/>
        </p:nvSpPr>
        <p:spPr bwMode="auto">
          <a:xfrm>
            <a:off x="723900" y="5264150"/>
            <a:ext cx="8001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595A5C"/>
                </a:solidFill>
              </a:rPr>
              <a:t>Note: Intangible investment in China and India are for the total economy, while investment in the rest of the countries are for the market sector.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595A5C"/>
                </a:solidFill>
              </a:rPr>
              <a:t>Sources:  Corrado et. al. (2012), except for Chinaf rom Hulten and Hao (2012), India from Hulten, Hao and Jaeger (2012), Brazil from Dutz et. al. (2012), and Japan from RIETI.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" y="1660525"/>
            <a:ext cx="3721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Investment in Market Sector GDP in 2008, as % of GDP</a:t>
            </a:r>
          </a:p>
        </p:txBody>
      </p:sp>
    </p:spTree>
    <p:extLst>
      <p:ext uri="{BB962C8B-B14F-4D97-AF65-F5344CB8AC3E}">
        <p14:creationId xmlns:p14="http://schemas.microsoft.com/office/powerpoint/2010/main" val="10609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 txBox="1">
            <a:spLocks/>
          </p:cNvSpPr>
          <p:nvPr/>
        </p:nvSpPr>
        <p:spPr bwMode="auto">
          <a:xfrm>
            <a:off x="685800" y="5905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The largest gaps in capital-output ratios between EU and US are in intangible assets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2291" name="Subtitle 2"/>
          <p:cNvSpPr txBox="1">
            <a:spLocks/>
          </p:cNvSpPr>
          <p:nvPr/>
        </p:nvSpPr>
        <p:spPr bwMode="auto">
          <a:xfrm>
            <a:off x="596900" y="1863725"/>
            <a:ext cx="80311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/>
              <a:t> Investment intensity of intangible assets as a % of GDP for 14 EU economies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400"/>
              <a:t>and the US (1995-2010)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27275"/>
            <a:ext cx="5164137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327275"/>
            <a:ext cx="5113338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Subtitle 2"/>
          <p:cNvSpPr txBox="1">
            <a:spLocks/>
          </p:cNvSpPr>
          <p:nvPr/>
        </p:nvSpPr>
        <p:spPr bwMode="auto">
          <a:xfrm>
            <a:off x="579438" y="5900738"/>
            <a:ext cx="80311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200"/>
              <a:t>EU-14 refers to the EU-15 before 2004, excluding Sweden and Denmark, but including Slovenia</a:t>
            </a:r>
          </a:p>
        </p:txBody>
      </p:sp>
    </p:spTree>
    <p:extLst>
      <p:ext uri="{BB962C8B-B14F-4D97-AF65-F5344CB8AC3E}">
        <p14:creationId xmlns:p14="http://schemas.microsoft.com/office/powerpoint/2010/main" val="9559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opening up of EU-US productivity gap </a:t>
            </a:r>
            <a:r>
              <a:rPr lang="en-US" dirty="0"/>
              <a:t>stabilized since the crisis, </a:t>
            </a:r>
            <a:r>
              <a:rPr lang="en-US" dirty="0" smtClean="0"/>
              <a:t>the per capita income gap widened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2009775"/>
            <a:ext cx="3825875" cy="38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98" y="1997074"/>
            <a:ext cx="3921466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089400" y="3995737"/>
            <a:ext cx="0" cy="639763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05800" y="4341018"/>
            <a:ext cx="0" cy="472281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7"/>
          <p:cNvSpPr txBox="1">
            <a:spLocks/>
          </p:cNvSpPr>
          <p:nvPr/>
        </p:nvSpPr>
        <p:spPr bwMode="auto">
          <a:xfrm>
            <a:off x="619123" y="5960721"/>
            <a:ext cx="811847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</a:t>
            </a:r>
            <a:r>
              <a:rPr lang="en-US" altLang="en-US" sz="1200" dirty="0" smtClean="0"/>
              <a:t>The Conference Board </a:t>
            </a:r>
            <a:r>
              <a:rPr lang="en-US" altLang="en-US" sz="1200" dirty="0" smtClean="0">
                <a:solidFill>
                  <a:schemeClr val="bg2">
                    <a:lumMod val="10000"/>
                  </a:schemeClr>
                </a:solidFill>
              </a:rPr>
              <a:t>Total Economy </a:t>
            </a:r>
            <a:r>
              <a:rPr lang="en-US" altLang="en-US" sz="1200" dirty="0" err="1" smtClean="0">
                <a:solidFill>
                  <a:schemeClr val="bg2">
                    <a:lumMod val="10000"/>
                  </a:schemeClr>
                </a:solidFill>
              </a:rPr>
              <a:t>Database</a:t>
            </a:r>
            <a:r>
              <a:rPr lang="en-US" altLang="en-US" sz="1200" baseline="30000" dirty="0" err="1" smtClean="0">
                <a:solidFill>
                  <a:schemeClr val="bg2">
                    <a:lumMod val="10000"/>
                  </a:schemeClr>
                </a:solidFill>
              </a:rPr>
              <a:t>TR</a:t>
            </a:r>
            <a:endParaRPr lang="en-US" altLang="en-US" sz="1200" baseline="30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793" y="1432123"/>
            <a:ext cx="8156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Level of per capita income and labor productivity relative to USA=100 rebased to 2014 $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                         Euro Area				European Union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44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several cases the role of intangible capital contribution to labor productivity growth is beginning to outpace tangibles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879599"/>
            <a:ext cx="7929562" cy="426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97100" y="1879599"/>
            <a:ext cx="4902200" cy="41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"/>
              <a:defRPr kern="120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defRPr>
            </a:lvl2pPr>
            <a:lvl3pPr marL="7493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73138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065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Contributions to </a:t>
            </a:r>
            <a:r>
              <a:rPr lang="en-US" sz="1400" dirty="0" err="1" smtClean="0"/>
              <a:t>labour</a:t>
            </a:r>
            <a:r>
              <a:rPr lang="en-US" sz="1400" dirty="0" smtClean="0"/>
              <a:t> productivity growth, 1995-2009</a:t>
            </a:r>
            <a:endParaRPr lang="en-US" sz="1400" dirty="0"/>
          </a:p>
        </p:txBody>
      </p:sp>
      <p:sp>
        <p:nvSpPr>
          <p:cNvPr id="7" name="Picture Placeholder 7"/>
          <p:cNvSpPr txBox="1">
            <a:spLocks/>
          </p:cNvSpPr>
          <p:nvPr/>
        </p:nvSpPr>
        <p:spPr bwMode="auto">
          <a:xfrm>
            <a:off x="671512" y="6195218"/>
            <a:ext cx="780097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sz="1000" i="1" dirty="0" smtClean="0">
                <a:solidFill>
                  <a:schemeClr val="tx2"/>
                </a:solidFill>
              </a:rPr>
              <a:t>Source: </a:t>
            </a:r>
            <a:r>
              <a:rPr lang="it-IT" sz="1000" i="1" dirty="0">
                <a:solidFill>
                  <a:schemeClr val="tx2"/>
                </a:solidFill>
              </a:rPr>
              <a:t>Corrado, </a:t>
            </a:r>
            <a:r>
              <a:rPr lang="it-IT" sz="1000" i="1" dirty="0" smtClean="0">
                <a:solidFill>
                  <a:schemeClr val="tx2"/>
                </a:solidFill>
              </a:rPr>
              <a:t>Haskel</a:t>
            </a:r>
            <a:r>
              <a:rPr lang="it-IT" sz="1000" i="1" dirty="0">
                <a:solidFill>
                  <a:schemeClr val="tx2"/>
                </a:solidFill>
              </a:rPr>
              <a:t>, </a:t>
            </a:r>
            <a:r>
              <a:rPr lang="it-IT" sz="1000" i="1" dirty="0" smtClean="0">
                <a:solidFill>
                  <a:schemeClr val="tx2"/>
                </a:solidFill>
              </a:rPr>
              <a:t>Jona-Lasinio </a:t>
            </a:r>
            <a:r>
              <a:rPr lang="it-IT" sz="1000" i="1" dirty="0">
                <a:solidFill>
                  <a:schemeClr val="tx2"/>
                </a:solidFill>
              </a:rPr>
              <a:t>and </a:t>
            </a:r>
            <a:r>
              <a:rPr lang="it-IT" sz="1000" i="1" dirty="0" smtClean="0">
                <a:solidFill>
                  <a:schemeClr val="tx2"/>
                </a:solidFill>
              </a:rPr>
              <a:t>Iommi</a:t>
            </a:r>
            <a:r>
              <a:rPr lang="it-IT" sz="1000" i="1" dirty="0">
                <a:solidFill>
                  <a:schemeClr val="tx2"/>
                </a:solidFill>
              </a:rPr>
              <a:t>, (</a:t>
            </a:r>
            <a:r>
              <a:rPr lang="it-IT" sz="1000" i="1" dirty="0" smtClean="0">
                <a:solidFill>
                  <a:schemeClr val="tx2"/>
                </a:solidFill>
              </a:rPr>
              <a:t>2014)</a:t>
            </a:r>
            <a:endParaRPr lang="en-US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non-rival nature of intangibles implies a theoretical link from investment to productivity growth via diffusion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7288" y="6033408"/>
            <a:ext cx="7529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tx2"/>
                </a:solidFill>
              </a:rPr>
              <a:t>Source: Corrado</a:t>
            </a:r>
            <a:r>
              <a:rPr lang="en-US" sz="1050" i="1" dirty="0" smtClean="0">
                <a:solidFill>
                  <a:schemeClr val="tx2"/>
                </a:solidFill>
              </a:rPr>
              <a:t>, Haskel, </a:t>
            </a:r>
            <a:r>
              <a:rPr lang="en-US" sz="1050" i="1" dirty="0" err="1" smtClean="0">
                <a:solidFill>
                  <a:schemeClr val="tx2"/>
                </a:solidFill>
              </a:rPr>
              <a:t>Jona-Lasinio</a:t>
            </a:r>
            <a:r>
              <a:rPr lang="en-US" sz="1050" i="1" dirty="0" smtClean="0">
                <a:solidFill>
                  <a:schemeClr val="tx2"/>
                </a:solidFill>
              </a:rPr>
              <a:t>, and </a:t>
            </a:r>
            <a:r>
              <a:rPr lang="en-US" sz="1050" i="1" dirty="0" err="1" smtClean="0">
                <a:solidFill>
                  <a:schemeClr val="tx2"/>
                </a:solidFill>
              </a:rPr>
              <a:t>Iommi</a:t>
            </a:r>
            <a:r>
              <a:rPr lang="en-US" sz="1050" i="1" dirty="0" smtClean="0">
                <a:solidFill>
                  <a:schemeClr val="tx2"/>
                </a:solidFill>
              </a:rPr>
              <a:t> (2013); www.INTAN.Invest.net</a:t>
            </a:r>
            <a:endParaRPr lang="en-US" sz="1050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743371"/>
            <a:ext cx="6370637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0"/>
            <a:ext cx="9144000" cy="6858000"/>
          </a:xfrm>
          <a:prstGeom prst="rect">
            <a:avLst/>
          </a:prstGeom>
          <a:gradFill>
            <a:gsLst>
              <a:gs pos="0">
                <a:srgbClr val="3BB4FF"/>
              </a:gs>
              <a:gs pos="100000">
                <a:srgbClr val="0086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35" name="Title 13"/>
          <p:cNvSpPr txBox="1">
            <a:spLocks/>
          </p:cNvSpPr>
          <p:nvPr/>
        </p:nvSpPr>
        <p:spPr bwMode="auto">
          <a:xfrm>
            <a:off x="674688" y="2130425"/>
            <a:ext cx="7781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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From “Stumbling into the Gap” to “Jumping over the Gap”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65163" y="587375"/>
            <a:ext cx="8110537" cy="83661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Management of labor </a:t>
            </a:r>
            <a:r>
              <a:rPr lang="en-US" altLang="en-US" dirty="0" smtClean="0">
                <a:latin typeface="Arial" charset="0"/>
                <a:cs typeface="Arial" charset="0"/>
              </a:rPr>
              <a:t>shortages, strengthening productivity and investment in intangible capital defines </a:t>
            </a:r>
            <a:r>
              <a:rPr lang="en-US" altLang="en-US" dirty="0" smtClean="0">
                <a:latin typeface="Arial" charset="0"/>
                <a:cs typeface="Arial" charset="0"/>
              </a:rPr>
              <a:t>policy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14513"/>
            <a:ext cx="8024812" cy="4525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Europe’s erosion in global economic leadership is mainly driven by labor market challenges and productivity growth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 market shortages are likely to accelerate as unemployment rates gradually drop and working age population declines.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Human capital should be key focus to manage skill gaps 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Investment-output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ratios show cyclicality but slowing long-term trend in both U.S. and Europe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While non-ICT capital-output ratios dropped in U.S., ICT capital in Euro Area has caught up rapidly with U.S. 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greater focus on intangible capital might help improve the connection between investment and productivity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0"/>
            <a:ext cx="9144000" cy="6858000"/>
          </a:xfrm>
          <a:prstGeom prst="rect">
            <a:avLst/>
          </a:prstGeom>
          <a:gradFill>
            <a:gsLst>
              <a:gs pos="0">
                <a:srgbClr val="3BB4FF"/>
              </a:gs>
              <a:gs pos="100000">
                <a:srgbClr val="0086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35" name="Title 13"/>
          <p:cNvSpPr txBox="1">
            <a:spLocks/>
          </p:cNvSpPr>
          <p:nvPr/>
        </p:nvSpPr>
        <p:spPr bwMode="auto">
          <a:xfrm>
            <a:off x="674688" y="2130425"/>
            <a:ext cx="7781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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Appendix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474788"/>
          <a:ext cx="8443913" cy="45847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21231"/>
                <a:gridCol w="579253"/>
                <a:gridCol w="613028"/>
                <a:gridCol w="750864"/>
                <a:gridCol w="4879537"/>
              </a:tblGrid>
              <a:tr h="401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independent variables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TFPG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Saving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Capital Services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TFPG_t1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factor productivity growth in the previous period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log_LPUS_t1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Relative level of labor productivity in the previous period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50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CORUPT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Corruption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rRDgrowth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Growth </a:t>
                      </a:r>
                      <a:r>
                        <a:rPr lang="en-US" sz="1100" dirty="0">
                          <a:effectLst/>
                        </a:rPr>
                        <a:t>rate of real R&amp;D spending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HDI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Geometric </a:t>
                      </a:r>
                      <a:r>
                        <a:rPr lang="en-US" sz="1100" dirty="0">
                          <a:effectLst/>
                        </a:rPr>
                        <a:t>average of average years of schooling and life expectancy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DEP_ALL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Old and young dependency ratios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share in GDP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log_PERCAP_GDP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Log </a:t>
                      </a:r>
                      <a:r>
                        <a:rPr lang="en-US" sz="1100" dirty="0">
                          <a:effectLst/>
                        </a:rPr>
                        <a:t>of per capita GDP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GDP_GROWTH_t1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GDP growth in the previous period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TFPG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+/-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factor productivity growth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SAVING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Saving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DPN_RATE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Depreciation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Z_INFLATION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Standard </a:t>
                      </a:r>
                      <a:r>
                        <a:rPr lang="en-US" sz="1100" dirty="0">
                          <a:effectLst/>
                        </a:rPr>
                        <a:t>deviation of inflation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WAGEgrowth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Growth </a:t>
                      </a:r>
                      <a:r>
                        <a:rPr lang="en-US" sz="1100" dirty="0">
                          <a:effectLst/>
                        </a:rPr>
                        <a:t>rate of wages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ENERGYgrowth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Growth </a:t>
                      </a:r>
                      <a:r>
                        <a:rPr lang="en-US" sz="1100" dirty="0">
                          <a:effectLst/>
                        </a:rPr>
                        <a:t>rate of energy use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248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log_K_DEEP_t1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Log </a:t>
                      </a:r>
                      <a:r>
                        <a:rPr lang="en-US" sz="1100" dirty="0">
                          <a:effectLst/>
                        </a:rPr>
                        <a:t>of capital deepening in the previous period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  <a:tr h="198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 Dummies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+/-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+/-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+/-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 </a:t>
                      </a:r>
                      <a:r>
                        <a:rPr lang="en-US" sz="1100" dirty="0" smtClean="0">
                          <a:effectLst/>
                        </a:rPr>
                        <a:t>dummies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2" marR="68592" marT="0" marB="0" anchor="b"/>
                </a:tc>
              </a:tr>
            </a:tbl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6600" y="834926"/>
            <a:ext cx="8307274" cy="584775"/>
          </a:xfrm>
          <a:prstGeom prst="rect">
            <a:avLst/>
          </a:prstGeom>
          <a:blipFill rotWithShape="1">
            <a:blip r:embed="rId3"/>
            <a:stretch>
              <a:fillRect b="-625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225" y="365125"/>
            <a:ext cx="8550275" cy="8366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charset="0"/>
                <a:ea typeface="+mn-ea"/>
                <a:cs typeface="Arial" charset="0"/>
              </a:rPr>
              <a:t>Improved model on estimating productivity and capital services </a:t>
            </a:r>
            <a:endParaRPr lang="en-US" altLang="en-US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 txBox="1">
            <a:spLocks/>
          </p:cNvSpPr>
          <p:nvPr/>
        </p:nvSpPr>
        <p:spPr bwMode="auto">
          <a:xfrm>
            <a:off x="685800" y="600075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6627" name="Title 7"/>
          <p:cNvSpPr txBox="1">
            <a:spLocks/>
          </p:cNvSpPr>
          <p:nvPr/>
        </p:nvSpPr>
        <p:spPr bwMode="auto">
          <a:xfrm>
            <a:off x="685800" y="460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"/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Significant influence from a variety of factors on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040438"/>
            <a:ext cx="75565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* significant at 10%; ** significant at 5%; *** significant at 1%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4225" y="1057275"/>
          <a:ext cx="7359651" cy="5029200"/>
        </p:xfrm>
        <a:graphic>
          <a:graphicData uri="http://schemas.openxmlformats.org/drawingml/2006/table">
            <a:tbl>
              <a:tblPr/>
              <a:tblGrid>
                <a:gridCol w="2700023"/>
                <a:gridCol w="668047"/>
                <a:gridCol w="484334"/>
                <a:gridCol w="1068876"/>
                <a:gridCol w="484334"/>
                <a:gridCol w="1169082"/>
                <a:gridCol w="784955"/>
              </a:tblGrid>
              <a:tr h="244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TFPG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CAPSERV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TFPG_t1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log_LPUS_t1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CORUPT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rRDgrowth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DEP_ALL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log_PERCAP_GDP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GDP_GROWTH_t1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TFPG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DPN_RATE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Z_INFLATION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WAGEgrowth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ENERGYgrowth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log_K_DEEP_t1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Dummies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_cons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8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Content Placeholder 5"/>
          <p:cNvSpPr>
            <a:spLocks noGrp="1"/>
          </p:cNvSpPr>
          <p:nvPr>
            <p:ph idx="1"/>
          </p:nvPr>
        </p:nvSpPr>
        <p:spPr>
          <a:xfrm>
            <a:off x="596900" y="631825"/>
            <a:ext cx="7988300" cy="14033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ecular 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stagnation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? What secular stagnation?</a:t>
            </a:r>
            <a:endParaRPr lang="en-US" alt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The emergence of low (or negative) real interest rates, low inflation and weakened potential output growth are the key ingredients of the secular stagnation hypothesis. </a:t>
            </a:r>
            <a:endParaRPr lang="en-US" altLang="en-US" dirty="0" smtClean="0">
              <a:cs typeface="Arial" charset="0"/>
            </a:endParaRPr>
          </a:p>
          <a:p>
            <a:r>
              <a:rPr lang="en-US" altLang="en-US" b="1" i="1" dirty="0" smtClean="0">
                <a:cs typeface="Arial" charset="0"/>
              </a:rPr>
              <a:t>Demand side</a:t>
            </a:r>
            <a:r>
              <a:rPr lang="en-US" altLang="en-US" dirty="0" smtClean="0">
                <a:cs typeface="Arial" charset="0"/>
              </a:rPr>
              <a:t>: </a:t>
            </a:r>
            <a:r>
              <a:rPr lang="en-US" altLang="en-US" dirty="0">
                <a:cs typeface="Arial" charset="0"/>
              </a:rPr>
              <a:t>“Macroeconomic policy will have </a:t>
            </a:r>
            <a:r>
              <a:rPr lang="en-US" altLang="en-US" u="sng" dirty="0">
                <a:cs typeface="Arial" charset="0"/>
              </a:rPr>
              <a:t>difficulty to achieve full employment and production at potential</a:t>
            </a:r>
            <a:r>
              <a:rPr lang="en-US" altLang="en-US" dirty="0">
                <a:cs typeface="Arial" charset="0"/>
              </a:rPr>
              <a:t>, and if these goals are attained there is likely to be a price paid in terms of financial </a:t>
            </a:r>
            <a:r>
              <a:rPr lang="en-US" altLang="en-US" dirty="0" smtClean="0">
                <a:cs typeface="Arial" charset="0"/>
              </a:rPr>
              <a:t>stability.”</a:t>
            </a:r>
            <a:endParaRPr lang="en-US" altLang="en-US" dirty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altLang="en-US" b="1" i="1" dirty="0">
                <a:cs typeface="Arial" charset="0"/>
              </a:rPr>
              <a:t>Supply </a:t>
            </a:r>
            <a:r>
              <a:rPr lang="en-US" altLang="en-US" b="1" i="1" dirty="0" smtClean="0">
                <a:cs typeface="Arial" charset="0"/>
              </a:rPr>
              <a:t>side</a:t>
            </a:r>
            <a:r>
              <a:rPr lang="en-US" altLang="en-US" dirty="0" smtClean="0">
                <a:cs typeface="Arial" charset="0"/>
              </a:rPr>
              <a:t>: “The </a:t>
            </a:r>
            <a:r>
              <a:rPr lang="en-US" altLang="en-US" dirty="0">
                <a:cs typeface="Arial" charset="0"/>
              </a:rPr>
              <a:t>gap of actual performance below potential is quite narrow and </a:t>
            </a:r>
            <a:r>
              <a:rPr lang="en-US" altLang="en-US" u="sng" dirty="0">
                <a:cs typeface="Arial" charset="0"/>
              </a:rPr>
              <a:t>slow growth is more a problem of slow potential than a remaining gap</a:t>
            </a:r>
            <a:r>
              <a:rPr lang="en-US" altLang="en-US" dirty="0">
                <a:cs typeface="Arial" charset="0"/>
              </a:rPr>
              <a:t>. The growth slowdown is structural related to demographics, education, inequality and government debt</a:t>
            </a:r>
            <a:r>
              <a:rPr lang="en-US" altLang="en-US" dirty="0" smtClean="0">
                <a:cs typeface="Arial" charset="0"/>
              </a:rPr>
              <a:t>.”</a:t>
            </a:r>
          </a:p>
          <a:p>
            <a:pPr>
              <a:spcBef>
                <a:spcPts val="600"/>
              </a:spcBef>
            </a:pPr>
            <a:endParaRPr lang="en-US" altLang="en-US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5983188"/>
            <a:ext cx="793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Source: C. </a:t>
            </a:r>
            <a:r>
              <a:rPr lang="en-US" sz="1200" i="1" dirty="0" err="1" smtClean="0">
                <a:solidFill>
                  <a:schemeClr val="tx2"/>
                </a:solidFill>
              </a:rPr>
              <a:t>Teulings</a:t>
            </a:r>
            <a:r>
              <a:rPr lang="en-US" sz="1200" i="1" dirty="0" smtClean="0">
                <a:solidFill>
                  <a:schemeClr val="tx2"/>
                </a:solidFill>
              </a:rPr>
              <a:t> and R. Baldwin, Secular Stagnation: Facts, Causes and Cure, </a:t>
            </a:r>
            <a:r>
              <a:rPr lang="en-US" sz="1200" i="1" dirty="0" err="1" smtClean="0">
                <a:solidFill>
                  <a:schemeClr val="tx2"/>
                </a:solidFill>
              </a:rPr>
              <a:t>VoxEU</a:t>
            </a:r>
            <a:r>
              <a:rPr lang="en-US" sz="1200" i="1" dirty="0" smtClean="0">
                <a:solidFill>
                  <a:schemeClr val="tx2"/>
                </a:solidFill>
              </a:rPr>
              <a:t>, 2014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1125"/>
            <a:ext cx="7886700" cy="1403350"/>
          </a:xfrm>
        </p:spPr>
        <p:txBody>
          <a:bodyPr/>
          <a:lstStyle/>
          <a:p>
            <a:r>
              <a:rPr lang="en-US" dirty="0" smtClean="0"/>
              <a:t>Output gaps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relative to potential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Employment gaps: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relative to NAI(W)RU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relative to total or working age population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comparative levels of participation</a:t>
            </a:r>
          </a:p>
          <a:p>
            <a:pPr>
              <a:spcBef>
                <a:spcPts val="600"/>
              </a:spcBef>
            </a:pPr>
            <a:r>
              <a:rPr lang="en-US" dirty="0"/>
              <a:t>Productivity </a:t>
            </a:r>
            <a:r>
              <a:rPr lang="en-US" dirty="0" smtClean="0"/>
              <a:t>gaps: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relative </a:t>
            </a:r>
            <a:r>
              <a:rPr lang="en-US" dirty="0"/>
              <a:t>to other economies (in </a:t>
            </a:r>
            <a:r>
              <a:rPr lang="en-US" dirty="0" smtClean="0"/>
              <a:t>levels or </a:t>
            </a:r>
            <a:r>
              <a:rPr lang="en-US" dirty="0"/>
              <a:t>growth rate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TFP </a:t>
            </a:r>
            <a:r>
              <a:rPr lang="en-US" dirty="0"/>
              <a:t>or </a:t>
            </a:r>
            <a:r>
              <a:rPr lang="en-US" dirty="0" err="1"/>
              <a:t>labour</a:t>
            </a:r>
            <a:r>
              <a:rPr lang="en-US" dirty="0"/>
              <a:t> productivity?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Investment gaps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relative to full capacity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relative to “optimal” rate (DIW)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level of capital deepening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tangible vs. intangible investment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Also: demand gap, skill gap, income gap, profitability gap (not covered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63" y="0"/>
            <a:ext cx="9144000" cy="6858000"/>
          </a:xfrm>
          <a:prstGeom prst="rect">
            <a:avLst/>
          </a:prstGeom>
          <a:gradFill>
            <a:gsLst>
              <a:gs pos="0">
                <a:srgbClr val="3BB4FF"/>
              </a:gs>
              <a:gs pos="100000">
                <a:srgbClr val="0086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69635" name="Title 13"/>
          <p:cNvSpPr txBox="1">
            <a:spLocks/>
          </p:cNvSpPr>
          <p:nvPr/>
        </p:nvSpPr>
        <p:spPr bwMode="auto">
          <a:xfrm>
            <a:off x="674688" y="2130425"/>
            <a:ext cx="77819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1"/>
              </a:buClr>
              <a:buFont typeface="Wingdings" charset="0"/>
              <a:buChar char="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9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Output </a:t>
            </a:r>
            <a:r>
              <a:rPr lang="en-US" altLang="en-US" sz="2400" dirty="0">
                <a:solidFill>
                  <a:schemeClr val="bg1"/>
                </a:solidFill>
              </a:rPr>
              <a:t>G</a:t>
            </a:r>
            <a:r>
              <a:rPr lang="en-US" altLang="en-US" sz="2400" dirty="0" smtClean="0">
                <a:solidFill>
                  <a:schemeClr val="bg1"/>
                </a:solidFill>
              </a:rPr>
              <a:t>ap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601788"/>
            <a:ext cx="757555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Alternative measures of potential GDP levels suggest U.S. economy to reach full capacity in next two years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95800" y="4127500"/>
            <a:ext cx="0" cy="1092200"/>
          </a:xfrm>
          <a:prstGeom prst="line">
            <a:avLst/>
          </a:prstGeom>
          <a:ln w="317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02063" y="5791200"/>
            <a:ext cx="4259262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6" name="Picture Placeholder 7"/>
          <p:cNvSpPr txBox="1">
            <a:spLocks/>
          </p:cNvSpPr>
          <p:nvPr/>
        </p:nvSpPr>
        <p:spPr bwMode="auto">
          <a:xfrm>
            <a:off x="688975" y="5797550"/>
            <a:ext cx="83010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Source: Chart obtained from WSJ, sourced from Robert J. Gordon, A New Method of Estimating Potential Real GDP Growth. Implications for the Labor Market and the Debt/GDP Ratio, NBER, Working Paper 20243, August 2014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82886" y="3995057"/>
            <a:ext cx="108857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59084" y="4376057"/>
            <a:ext cx="108857" cy="14151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54432" y="3806925"/>
            <a:ext cx="592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2%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516" y="4351221"/>
            <a:ext cx="592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2%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Euro Area the output gap is expected to not close before the end of the decade</a:t>
            </a:r>
            <a:endParaRPr lang="en-US" dirty="0"/>
          </a:p>
        </p:txBody>
      </p:sp>
      <p:sp>
        <p:nvSpPr>
          <p:cNvPr id="5" name="Picture Placeholder 7"/>
          <p:cNvSpPr txBox="1">
            <a:spLocks/>
          </p:cNvSpPr>
          <p:nvPr/>
        </p:nvSpPr>
        <p:spPr bwMode="auto">
          <a:xfrm>
            <a:off x="688975" y="5850890"/>
            <a:ext cx="83010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</a:t>
            </a:r>
            <a:r>
              <a:rPr lang="en-US" altLang="en-US" sz="1200" dirty="0" smtClean="0"/>
              <a:t>DG ECFIN</a:t>
            </a:r>
            <a:endParaRPr lang="en-US" altLang="en-US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62113"/>
            <a:ext cx="7779636" cy="43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2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recovery of potential largely due to employment and investment – will productivity recover?</a:t>
            </a:r>
            <a:endParaRPr lang="en-US" dirty="0"/>
          </a:p>
        </p:txBody>
      </p:sp>
      <p:sp>
        <p:nvSpPr>
          <p:cNvPr id="5" name="Picture Placeholder 7"/>
          <p:cNvSpPr txBox="1">
            <a:spLocks/>
          </p:cNvSpPr>
          <p:nvPr/>
        </p:nvSpPr>
        <p:spPr bwMode="auto">
          <a:xfrm>
            <a:off x="688975" y="5850890"/>
            <a:ext cx="83010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Source: </a:t>
            </a:r>
            <a:r>
              <a:rPr lang="en-US" altLang="en-US" sz="1200" dirty="0" smtClean="0"/>
              <a:t>DG ECFIN</a:t>
            </a:r>
            <a:endParaRPr lang="en-US" altLang="en-US" sz="1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804890"/>
            <a:ext cx="7496175" cy="41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06043"/>
      </p:ext>
    </p:extLst>
  </p:cSld>
  <p:clrMapOvr>
    <a:masterClrMapping/>
  </p:clrMapOvr>
</p:sld>
</file>

<file path=ppt/theme/theme1.xml><?xml version="1.0" encoding="utf-8"?>
<a:theme xmlns:a="http://schemas.openxmlformats.org/drawingml/2006/main" name="The Conference Board PowerPoint Template 2015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CB POT TEMPLATE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595A5C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CB Modified Grey Palette">
    <a:dk1>
      <a:srgbClr val="0072B5"/>
    </a:dk1>
    <a:lt1>
      <a:srgbClr val="FFFFFF"/>
    </a:lt1>
    <a:dk2>
      <a:srgbClr val="595A5C"/>
    </a:dk2>
    <a:lt2>
      <a:srgbClr val="D8D8D8"/>
    </a:lt2>
    <a:accent1>
      <a:srgbClr val="7FB539"/>
    </a:accent1>
    <a:accent2>
      <a:srgbClr val="D81249"/>
    </a:accent2>
    <a:accent3>
      <a:srgbClr val="A3238E"/>
    </a:accent3>
    <a:accent4>
      <a:srgbClr val="C74A1B"/>
    </a:accent4>
    <a:accent5>
      <a:srgbClr val="D6BE00"/>
    </a:accent5>
    <a:accent6>
      <a:srgbClr val="E8B909"/>
    </a:accent6>
    <a:hlink>
      <a:srgbClr val="0072B5"/>
    </a:hlink>
    <a:folHlink>
      <a:srgbClr val="00385A"/>
    </a:folHlink>
  </a:clrScheme>
  <a:fontScheme name="TCB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CB">
    <a:dk1>
      <a:srgbClr val="0072B5"/>
    </a:dk1>
    <a:lt1>
      <a:srgbClr val="FFFFFF"/>
    </a:lt1>
    <a:dk2>
      <a:srgbClr val="77787B"/>
    </a:dk2>
    <a:lt2>
      <a:srgbClr val="D8D8D8"/>
    </a:lt2>
    <a:accent1>
      <a:srgbClr val="7FB539"/>
    </a:accent1>
    <a:accent2>
      <a:srgbClr val="D81249"/>
    </a:accent2>
    <a:accent3>
      <a:srgbClr val="A3238E"/>
    </a:accent3>
    <a:accent4>
      <a:srgbClr val="C74A1B"/>
    </a:accent4>
    <a:accent5>
      <a:srgbClr val="D6BE00"/>
    </a:accent5>
    <a:accent6>
      <a:srgbClr val="E8B909"/>
    </a:accent6>
    <a:hlink>
      <a:srgbClr val="000000"/>
    </a:hlink>
    <a:folHlink>
      <a:srgbClr val="7F7F7F"/>
    </a:folHlink>
  </a:clrScheme>
  <a:fontScheme name="TCB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E22B78DCBBD489C05F4AE11C74D81" ma:contentTypeVersion="2" ma:contentTypeDescription="Create a new document." ma:contentTypeScope="" ma:versionID="196fdc6f9143eeddb3f84d6a5bf4a824">
  <xsd:schema xmlns:xsd="http://www.w3.org/2001/XMLSchema" xmlns:xs="http://www.w3.org/2001/XMLSchema" xmlns:p="http://schemas.microsoft.com/office/2006/metadata/properties" xmlns:ns2="388f6434-64db-48d5-b5c8-f8836e2ebba7" targetNamespace="http://schemas.microsoft.com/office/2006/metadata/properties" ma:root="true" ma:fieldsID="72c793d45d872450169c51be4c987984" ns2:_="">
    <xsd:import namespace="388f6434-64db-48d5-b5c8-f8836e2ebba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f6434-64db-48d5-b5c8-f8836e2ebb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8f6434-64db-48d5-b5c8-f8836e2ebba7">TCB001-248-4868</_dlc_DocId>
    <_dlc_DocIdUrl xmlns="388f6434-64db-48d5-b5c8-f8836e2ebba7">
      <Url>http://sharepoint.tcb.org/marketing/_layouts/15/DocIdRedir.aspx?ID=TCB001-248-4868</Url>
      <Description>TCB001-248-4868</Description>
    </_dlc_DocIdUrl>
  </documentManagement>
</p:properties>
</file>

<file path=customXml/itemProps1.xml><?xml version="1.0" encoding="utf-8"?>
<ds:datastoreItem xmlns:ds="http://schemas.openxmlformats.org/officeDocument/2006/customXml" ds:itemID="{8E01F03C-B510-4E9E-9337-84C0C5C47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f6434-64db-48d5-b5c8-f8836e2ebb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C87B24-89D3-4FA5-A377-19F875FFE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99DA9D-DF0D-489E-AF8E-9EE85960B77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61A415D-080F-4B8F-8BCA-E1D7A22EED3B}">
  <ds:schemaRefs>
    <ds:schemaRef ds:uri="http://purl.org/dc/dcmitype/"/>
    <ds:schemaRef ds:uri="388f6434-64db-48d5-b5c8-f8836e2ebba7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Words>2161</Words>
  <Application>Microsoft Office PowerPoint</Application>
  <PresentationFormat>On-screen Show (4:3)</PresentationFormat>
  <Paragraphs>422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The Conference Board PowerPoint Template 2015</vt:lpstr>
      <vt:lpstr>title slide</vt:lpstr>
      <vt:lpstr>TCB bullet list slide</vt:lpstr>
      <vt:lpstr>2_TCB POT TEMPLATE</vt:lpstr>
      <vt:lpstr>PowerPoint Presentation</vt:lpstr>
      <vt:lpstr>US have overtaken EU GDP level in aftermath of the crisis – with biggest decline in Italy</vt:lpstr>
      <vt:lpstr>While opening up of EU-US productivity gap stabilized since the crisis, the per capita income gap widened</vt:lpstr>
      <vt:lpstr>PowerPoint Presentation</vt:lpstr>
      <vt:lpstr>What gaps?</vt:lpstr>
      <vt:lpstr>PowerPoint Presentation</vt:lpstr>
      <vt:lpstr>Alternative measures of potential GDP levels suggest U.S. economy to reach full capacity in next two years</vt:lpstr>
      <vt:lpstr>In Euro Area the output gap is expected to not close before the end of the decade</vt:lpstr>
      <vt:lpstr>Weak recovery of potential largely due to employment and investment – will productivity recover?</vt:lpstr>
      <vt:lpstr>Output gap measures are problematic and highly sensitive to assumptions</vt:lpstr>
      <vt:lpstr>TCB growth projections are based on measurement of trend growth rather than potential output growth</vt:lpstr>
      <vt:lpstr>PowerPoint Presentation</vt:lpstr>
      <vt:lpstr>PowerPoint Presentation</vt:lpstr>
      <vt:lpstr>A new labour shortages index</vt:lpstr>
      <vt:lpstr>PowerPoint Presentation</vt:lpstr>
      <vt:lpstr>International comparative labour shortages index shows wide variation in shortages</vt:lpstr>
      <vt:lpstr>PowerPoint Presentation</vt:lpstr>
      <vt:lpstr>Europe is not alone in facing a major productivity challenge</vt:lpstr>
      <vt:lpstr>Negative TFP growth is not sustainable in the long term</vt:lpstr>
      <vt:lpstr>PowerPoint Presentation</vt:lpstr>
      <vt:lpstr>Offsetting effects between productivity growth and demographics are challenging across Europe</vt:lpstr>
      <vt:lpstr>PowerPoint Presentation</vt:lpstr>
      <vt:lpstr>PowerPoint Presentation</vt:lpstr>
      <vt:lpstr>Investment-output ratios show cyclicality but long-term trend is down</vt:lpstr>
      <vt:lpstr>Capital-output ratios in non-ICT in U.S. have fallen behind Euro Area, but  Euro Area rapidly caught up on ICT</vt:lpstr>
      <vt:lpstr>Why is it important to take a perspective on technology and innovation beyond ICT, including intangibles?</vt:lpstr>
      <vt:lpstr>PowerPoint Presentation</vt:lpstr>
      <vt:lpstr>Intangible capital will gradually overtake tangible capital, fundamentally changing our perspective on growth</vt:lpstr>
      <vt:lpstr>PowerPoint Presentation</vt:lpstr>
      <vt:lpstr>In several cases the role of intangible capital contribution to labor productivity growth is beginning to outpace tangibles</vt:lpstr>
      <vt:lpstr>The non-rival nature of intangibles implies a theoretical link from investment to productivity growth via diffusion</vt:lpstr>
      <vt:lpstr>PowerPoint Presentation</vt:lpstr>
      <vt:lpstr>Management of labor shortages, strengthening productivity and investment in intangible capital defines policy priorities</vt:lpstr>
      <vt:lpstr>PowerPoint Presentation</vt:lpstr>
      <vt:lpstr>Improved model on estimating productivity and capital services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First Five Steps to 100% Template Compliance (the non-negotiables!)</dc:title>
  <dc:creator>Platt, Justine</dc:creator>
  <cp:lastModifiedBy>vanark</cp:lastModifiedBy>
  <cp:revision>27</cp:revision>
  <dcterms:created xsi:type="dcterms:W3CDTF">2014-12-17T18:48:52Z</dcterms:created>
  <dcterms:modified xsi:type="dcterms:W3CDTF">2015-01-20T23:45:07Z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0x0101005BBE22B78DCBBD489C05F4AE11C74D81</vt:lpwstr>
  </property>
  <property fmtid="{D5CDD505-2E9C-101B-9397-08002B2CF9AE}" pid="3" name="_dlc_DocIdItemGuid">
    <vt:lpwstr>7c1796f4-0cd6-4ebc-a3f8-623787d7d263</vt:lpwstr>
  </property>
  <property fmtid="{D5CDD505-2E9C-101B-9397-08002B2CF9AE}" pid="4" name="_AdHocReviewCycleID">
    <vt:i4>-887260101</vt:i4>
  </property>
  <property fmtid="{D5CDD505-2E9C-101B-9397-08002B2CF9AE}" pid="5" name="_NewReviewCycle">
    <vt:lpwstr/>
  </property>
  <property fmtid="{D5CDD505-2E9C-101B-9397-08002B2CF9AE}" pid="6" name="_EmailSubject">
    <vt:lpwstr>Votre itinéraire</vt:lpwstr>
  </property>
  <property fmtid="{D5CDD505-2E9C-101B-9397-08002B2CF9AE}" pid="7" name="_AuthorEmail">
    <vt:lpwstr>Bart.VanArk@conference-board.org</vt:lpwstr>
  </property>
  <property fmtid="{D5CDD505-2E9C-101B-9397-08002B2CF9AE}" pid="8" name="_AuthorEmailDisplayName">
    <vt:lpwstr>van Ark, Bart</vt:lpwstr>
  </property>
</Properties>
</file>