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ppt/notesSlides/notesSlide1.xml" ContentType="application/vnd.openxmlformats-officedocument.presentationml.notesSlide+xml"/>
  <Override PartName="/ppt/charts/chart6.xml" ContentType="application/vnd.openxmlformats-officedocument.drawingml.chart+xml"/>
  <Override PartName="/ppt/theme/themeOverride2.xml" ContentType="application/vnd.openxmlformats-officedocument.themeOverride+xml"/>
  <Override PartName="/ppt/charts/chart7.xml" ContentType="application/vnd.openxmlformats-officedocument.drawingml.chart+xml"/>
  <Override PartName="/ppt/charts/chart8.xml" ContentType="application/vnd.openxmlformats-officedocument.drawingml.chart+xml"/>
  <Override PartName="/ppt/theme/themeOverride3.xml" ContentType="application/vnd.openxmlformats-officedocument.themeOverr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7" r:id="rId3"/>
    <p:sldId id="269" r:id="rId4"/>
    <p:sldId id="287" r:id="rId5"/>
    <p:sldId id="259" r:id="rId6"/>
    <p:sldId id="260" r:id="rId7"/>
    <p:sldId id="261" r:id="rId8"/>
    <p:sldId id="263" r:id="rId9"/>
    <p:sldId id="264" r:id="rId10"/>
    <p:sldId id="265" r:id="rId11"/>
    <p:sldId id="266" r:id="rId12"/>
    <p:sldId id="267" r:id="rId13"/>
    <p:sldId id="268" r:id="rId14"/>
    <p:sldId id="271" r:id="rId15"/>
    <p:sldId id="272" r:id="rId16"/>
    <p:sldId id="273" r:id="rId17"/>
    <p:sldId id="275" r:id="rId18"/>
    <p:sldId id="288" r:id="rId19"/>
    <p:sldId id="289" r:id="rId20"/>
    <p:sldId id="290" r:id="rId21"/>
    <p:sldId id="279" r:id="rId22"/>
    <p:sldId id="280" r:id="rId23"/>
    <p:sldId id="281" r:id="rId24"/>
    <p:sldId id="282" r:id="rId25"/>
    <p:sldId id="284" r:id="rId26"/>
    <p:sldId id="286" r:id="rId27"/>
    <p:sldId id="285"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Eva\CEPREMAP\Proyecto2012-2014\Descriptive%20Chapter\data_country_E.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Eva\CEPREMAP\Proyecto2012-2014\Descriptive%20Chapter\TFPestim.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Eva\CEPREMAP\Proyecto2012-2014\Descriptive%20Chapter\TFPestim.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Eva\CEPREMAP\Proyecto2012-2014\Descriptive%20Chapter\data_country_E.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Eva\CEPREMAP\Proyecto2012-2014\Descriptive%20Chapter\data_country_E.xls"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Eva\CEPREMAP\Proyecto2012-2014\Descriptive%20Chapter\Inflows%20of%20foreign%20population2000-2010.xlsx" TargetMode="External"/><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1" Type="http://schemas.openxmlformats.org/officeDocument/2006/relationships/oleObject" Target="file:///C:\Eva\CEPREMAP\Proyecto2012-2014\Descriptive%20Chapter\Poblacion%20sexo-edad.xls" TargetMode="External"/></Relationships>
</file>

<file path=ppt/charts/_rels/chart6.xml.rels><?xml version="1.0" encoding="UTF-8" standalone="yes"?>
<Relationships xmlns="http://schemas.openxmlformats.org/package/2006/relationships"><Relationship Id="rId2" Type="http://schemas.openxmlformats.org/officeDocument/2006/relationships/oleObject" Target="file:///C:\Eva\CEPREMAP\Proyecto2012-2014\Descriptive%20Chapter\data_business.xls" TargetMode="External"/><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1" Type="http://schemas.openxmlformats.org/officeDocument/2006/relationships/oleObject" Target="file:///C:\Eva\CEPREMAP\Proyecto2012-2014\Descriptive%20Chapter\Resultados%20por%20personas%20ocupadas,%20horas%20trabajadas%20y%20agrupaciones%20de%20actividad1993-2007.xls" TargetMode="External"/></Relationships>
</file>

<file path=ppt/charts/_rels/chart8.xml.rels><?xml version="1.0" encoding="UTF-8" standalone="yes"?>
<Relationships xmlns="http://schemas.openxmlformats.org/package/2006/relationships"><Relationship Id="rId2" Type="http://schemas.openxmlformats.org/officeDocument/2006/relationships/oleObject" Target="file:///C:\Eva\CEPREMAP\Proyecto2012-2014\Descriptive%20Chapter\data_business_E.xls" TargetMode="External"/><Relationship Id="rId1" Type="http://schemas.openxmlformats.org/officeDocument/2006/relationships/themeOverride" Target="../theme/themeOverride3.xml"/></Relationships>
</file>

<file path=ppt/charts/_rels/chart9.xml.rels><?xml version="1.0" encoding="UTF-8" standalone="yes"?>
<Relationships xmlns="http://schemas.openxmlformats.org/package/2006/relationships"><Relationship Id="rId2" Type="http://schemas.openxmlformats.org/officeDocument/2006/relationships/oleObject" Target="file:///C:\Eva\CEPREMAP\Proyecto2012-2014\Descriptive%20Chapter\data_country_E.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4918719530653574E-2"/>
          <c:y val="6.3609972639077167E-2"/>
          <c:w val="0.78057216374531269"/>
          <c:h val="0.79286089688789241"/>
        </c:manualLayout>
      </c:layout>
      <c:lineChart>
        <c:grouping val="standard"/>
        <c:varyColors val="0"/>
        <c:ser>
          <c:idx val="0"/>
          <c:order val="0"/>
          <c:tx>
            <c:strRef>
              <c:f>employmentrate!$A$188</c:f>
              <c:strCache>
                <c:ptCount val="1"/>
                <c:pt idx="0">
                  <c:v>GERMANY</c:v>
                </c:pt>
              </c:strCache>
            </c:strRef>
          </c:tx>
          <c:spPr>
            <a:ln>
              <a:solidFill>
                <a:srgbClr val="C00000"/>
              </a:solidFill>
            </a:ln>
          </c:spPr>
          <c:marker>
            <c:symbol val="square"/>
            <c:size val="7"/>
            <c:spPr>
              <a:solidFill>
                <a:srgbClr val="C00000"/>
              </a:solidFill>
              <a:ln>
                <a:solidFill>
                  <a:srgbClr val="C00000"/>
                </a:solidFill>
              </a:ln>
            </c:spPr>
          </c:marker>
          <c:cat>
            <c:strRef>
              <c:f>employmentrate!$B$187:$S$187</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employmentrate!$B$188:$S$188</c:f>
              <c:numCache>
                <c:formatCode>#,##0.0</c:formatCode>
                <c:ptCount val="18"/>
                <c:pt idx="0">
                  <c:v>64.7</c:v>
                </c:pt>
                <c:pt idx="1">
                  <c:v>64.099999999999994</c:v>
                </c:pt>
                <c:pt idx="2">
                  <c:v>63.6</c:v>
                </c:pt>
                <c:pt idx="3">
                  <c:v>63.7</c:v>
                </c:pt>
                <c:pt idx="4">
                  <c:v>64.8</c:v>
                </c:pt>
                <c:pt idx="5">
                  <c:v>65.3</c:v>
                </c:pt>
                <c:pt idx="6">
                  <c:v>65.7</c:v>
                </c:pt>
                <c:pt idx="7">
                  <c:v>65.400000000000006</c:v>
                </c:pt>
                <c:pt idx="8">
                  <c:v>64.900000000000006</c:v>
                </c:pt>
                <c:pt idx="9">
                  <c:v>64.3</c:v>
                </c:pt>
                <c:pt idx="10">
                  <c:v>65.5</c:v>
                </c:pt>
                <c:pt idx="11">
                  <c:v>67.2</c:v>
                </c:pt>
                <c:pt idx="12">
                  <c:v>69</c:v>
                </c:pt>
                <c:pt idx="13">
                  <c:v>70.099999999999994</c:v>
                </c:pt>
                <c:pt idx="14">
                  <c:v>70.3</c:v>
                </c:pt>
                <c:pt idx="15">
                  <c:v>71.099999999999994</c:v>
                </c:pt>
                <c:pt idx="16">
                  <c:v>72.5</c:v>
                </c:pt>
                <c:pt idx="17">
                  <c:v>72.8</c:v>
                </c:pt>
              </c:numCache>
            </c:numRef>
          </c:val>
          <c:smooth val="0"/>
        </c:ser>
        <c:ser>
          <c:idx val="1"/>
          <c:order val="1"/>
          <c:tx>
            <c:strRef>
              <c:f>employmentrate!$A$189</c:f>
              <c:strCache>
                <c:ptCount val="1"/>
                <c:pt idx="0">
                  <c:v>SPAIN</c:v>
                </c:pt>
              </c:strCache>
            </c:strRef>
          </c:tx>
          <c:spPr>
            <a:ln>
              <a:solidFill>
                <a:srgbClr val="0070C0"/>
              </a:solidFill>
            </a:ln>
          </c:spPr>
          <c:marker>
            <c:symbol val="diamond"/>
            <c:size val="7"/>
            <c:spPr>
              <a:solidFill>
                <a:srgbClr val="0070C0"/>
              </a:solidFill>
              <a:ln>
                <a:solidFill>
                  <a:srgbClr val="0070C0"/>
                </a:solidFill>
              </a:ln>
            </c:spPr>
          </c:marker>
          <c:cat>
            <c:strRef>
              <c:f>employmentrate!$B$187:$S$187</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employmentrate!$B$189:$S$189</c:f>
              <c:numCache>
                <c:formatCode>#,##0.0</c:formatCode>
                <c:ptCount val="18"/>
                <c:pt idx="0">
                  <c:v>46.8</c:v>
                </c:pt>
                <c:pt idx="1">
                  <c:v>47.6</c:v>
                </c:pt>
                <c:pt idx="2">
                  <c:v>49.2</c:v>
                </c:pt>
                <c:pt idx="3">
                  <c:v>51</c:v>
                </c:pt>
                <c:pt idx="4">
                  <c:v>53.7</c:v>
                </c:pt>
                <c:pt idx="5">
                  <c:v>56.1</c:v>
                </c:pt>
                <c:pt idx="6">
                  <c:v>57.7</c:v>
                </c:pt>
                <c:pt idx="7">
                  <c:v>58.6</c:v>
                </c:pt>
                <c:pt idx="8">
                  <c:v>59.7</c:v>
                </c:pt>
                <c:pt idx="9">
                  <c:v>60.9</c:v>
                </c:pt>
                <c:pt idx="10">
                  <c:v>63.3</c:v>
                </c:pt>
                <c:pt idx="11">
                  <c:v>64.8</c:v>
                </c:pt>
                <c:pt idx="12">
                  <c:v>65.599999999999994</c:v>
                </c:pt>
                <c:pt idx="13">
                  <c:v>64.3</c:v>
                </c:pt>
                <c:pt idx="14">
                  <c:v>59.8</c:v>
                </c:pt>
                <c:pt idx="15">
                  <c:v>58.6</c:v>
                </c:pt>
                <c:pt idx="16">
                  <c:v>57.7</c:v>
                </c:pt>
                <c:pt idx="17">
                  <c:v>55.4</c:v>
                </c:pt>
              </c:numCache>
            </c:numRef>
          </c:val>
          <c:smooth val="0"/>
        </c:ser>
        <c:ser>
          <c:idx val="2"/>
          <c:order val="2"/>
          <c:tx>
            <c:strRef>
              <c:f>employmentrate!$A$190</c:f>
              <c:strCache>
                <c:ptCount val="1"/>
                <c:pt idx="0">
                  <c:v>FRANCE</c:v>
                </c:pt>
              </c:strCache>
            </c:strRef>
          </c:tx>
          <c:spPr>
            <a:ln>
              <a:solidFill>
                <a:srgbClr val="92D050"/>
              </a:solidFill>
            </a:ln>
          </c:spPr>
          <c:marker>
            <c:spPr>
              <a:solidFill>
                <a:srgbClr val="92D050"/>
              </a:solidFill>
              <a:ln>
                <a:solidFill>
                  <a:srgbClr val="92D050"/>
                </a:solidFill>
              </a:ln>
            </c:spPr>
          </c:marker>
          <c:cat>
            <c:strRef>
              <c:f>employmentrate!$B$187:$S$187</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employmentrate!$B$190:$S$190</c:f>
              <c:numCache>
                <c:formatCode>#,##0.0</c:formatCode>
                <c:ptCount val="18"/>
                <c:pt idx="0">
                  <c:v>59.6</c:v>
                </c:pt>
                <c:pt idx="1">
                  <c:v>59.7</c:v>
                </c:pt>
                <c:pt idx="2">
                  <c:v>59.5</c:v>
                </c:pt>
                <c:pt idx="3">
                  <c:v>60</c:v>
                </c:pt>
                <c:pt idx="4">
                  <c:v>60.4</c:v>
                </c:pt>
                <c:pt idx="5">
                  <c:v>61.7</c:v>
                </c:pt>
                <c:pt idx="6">
                  <c:v>62.7</c:v>
                </c:pt>
                <c:pt idx="7">
                  <c:v>62.9</c:v>
                </c:pt>
                <c:pt idx="8">
                  <c:v>63.9</c:v>
                </c:pt>
                <c:pt idx="9">
                  <c:v>63.3</c:v>
                </c:pt>
                <c:pt idx="10">
                  <c:v>63.7</c:v>
                </c:pt>
                <c:pt idx="11">
                  <c:v>63.6</c:v>
                </c:pt>
                <c:pt idx="12">
                  <c:v>64.3</c:v>
                </c:pt>
                <c:pt idx="13">
                  <c:v>64.8</c:v>
                </c:pt>
                <c:pt idx="14">
                  <c:v>64</c:v>
                </c:pt>
                <c:pt idx="15">
                  <c:v>63.9</c:v>
                </c:pt>
                <c:pt idx="16">
                  <c:v>63.9</c:v>
                </c:pt>
                <c:pt idx="17">
                  <c:v>63.9</c:v>
                </c:pt>
              </c:numCache>
            </c:numRef>
          </c:val>
          <c:smooth val="0"/>
        </c:ser>
        <c:ser>
          <c:idx val="3"/>
          <c:order val="3"/>
          <c:tx>
            <c:strRef>
              <c:f>employmentrate!$A$191</c:f>
              <c:strCache>
                <c:ptCount val="1"/>
                <c:pt idx="0">
                  <c:v>UK</c:v>
                </c:pt>
              </c:strCache>
            </c:strRef>
          </c:tx>
          <c:spPr>
            <a:ln>
              <a:solidFill>
                <a:srgbClr val="7030A0"/>
              </a:solidFill>
            </a:ln>
          </c:spPr>
          <c:marker>
            <c:symbol val="square"/>
            <c:size val="7"/>
            <c:spPr>
              <a:solidFill>
                <a:srgbClr val="7030A0"/>
              </a:solidFill>
              <a:ln>
                <a:solidFill>
                  <a:srgbClr val="7030A0"/>
                </a:solidFill>
              </a:ln>
            </c:spPr>
          </c:marker>
          <c:cat>
            <c:strRef>
              <c:f>employmentrate!$B$187:$S$187</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employmentrate!$B$191:$S$191</c:f>
              <c:numCache>
                <c:formatCode>#,##0.0</c:formatCode>
                <c:ptCount val="18"/>
                <c:pt idx="0">
                  <c:v>68.099999999999994</c:v>
                </c:pt>
                <c:pt idx="1">
                  <c:v>68.7</c:v>
                </c:pt>
                <c:pt idx="2">
                  <c:v>69.7</c:v>
                </c:pt>
                <c:pt idx="3">
                  <c:v>70.2</c:v>
                </c:pt>
                <c:pt idx="4">
                  <c:v>70.400000000000006</c:v>
                </c:pt>
                <c:pt idx="5">
                  <c:v>71</c:v>
                </c:pt>
                <c:pt idx="6">
                  <c:v>71.3</c:v>
                </c:pt>
                <c:pt idx="7">
                  <c:v>71.2</c:v>
                </c:pt>
                <c:pt idx="8">
                  <c:v>71.400000000000006</c:v>
                </c:pt>
                <c:pt idx="9">
                  <c:v>71.5</c:v>
                </c:pt>
                <c:pt idx="10">
                  <c:v>71.7</c:v>
                </c:pt>
                <c:pt idx="11">
                  <c:v>71.599999999999994</c:v>
                </c:pt>
                <c:pt idx="12">
                  <c:v>71.5</c:v>
                </c:pt>
                <c:pt idx="13">
                  <c:v>71.5</c:v>
                </c:pt>
                <c:pt idx="14">
                  <c:v>69.900000000000006</c:v>
                </c:pt>
                <c:pt idx="15">
                  <c:v>69.5</c:v>
                </c:pt>
                <c:pt idx="16">
                  <c:v>69.5</c:v>
                </c:pt>
                <c:pt idx="17">
                  <c:v>70.099999999999994</c:v>
                </c:pt>
              </c:numCache>
            </c:numRef>
          </c:val>
          <c:smooth val="0"/>
        </c:ser>
        <c:dLbls>
          <c:showLegendKey val="0"/>
          <c:showVal val="0"/>
          <c:showCatName val="0"/>
          <c:showSerName val="0"/>
          <c:showPercent val="0"/>
          <c:showBubbleSize val="0"/>
        </c:dLbls>
        <c:marker val="1"/>
        <c:smooth val="0"/>
        <c:axId val="44742528"/>
        <c:axId val="44756992"/>
      </c:lineChart>
      <c:catAx>
        <c:axId val="44742528"/>
        <c:scaling>
          <c:orientation val="minMax"/>
        </c:scaling>
        <c:delete val="0"/>
        <c:axPos val="b"/>
        <c:numFmt formatCode="General" sourceLinked="1"/>
        <c:majorTickMark val="out"/>
        <c:minorTickMark val="none"/>
        <c:tickLblPos val="nextTo"/>
        <c:crossAx val="44756992"/>
        <c:crosses val="autoZero"/>
        <c:auto val="1"/>
        <c:lblAlgn val="ctr"/>
        <c:lblOffset val="100"/>
        <c:noMultiLvlLbl val="0"/>
      </c:catAx>
      <c:valAx>
        <c:axId val="44756992"/>
        <c:scaling>
          <c:orientation val="minMax"/>
          <c:min val="45"/>
        </c:scaling>
        <c:delete val="0"/>
        <c:axPos val="l"/>
        <c:majorGridlines/>
        <c:numFmt formatCode="#,##0.0" sourceLinked="1"/>
        <c:majorTickMark val="out"/>
        <c:minorTickMark val="none"/>
        <c:tickLblPos val="nextTo"/>
        <c:crossAx val="44742528"/>
        <c:crosses val="autoZero"/>
        <c:crossBetween val="between"/>
      </c:valAx>
    </c:plotArea>
    <c:legend>
      <c:legendPos val="r"/>
      <c:layout>
        <c:manualLayout>
          <c:xMode val="edge"/>
          <c:yMode val="edge"/>
          <c:x val="0.84275128961206158"/>
          <c:y val="0.32493107479212158"/>
          <c:w val="0.14492757685435564"/>
          <c:h val="0.33333443613665936"/>
        </c:manualLayout>
      </c:layout>
      <c:overlay val="0"/>
      <c:txPr>
        <a:bodyPr/>
        <a:lstStyle/>
        <a:p>
          <a:pPr>
            <a:defRPr sz="800"/>
          </a:pPr>
          <a:endParaRPr lang="es-E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'Firm level'!$B$1</c:f>
              <c:strCache>
                <c:ptCount val="1"/>
                <c:pt idx="0">
                  <c:v>5 year (10 sectors)</c:v>
                </c:pt>
              </c:strCache>
            </c:strRef>
          </c:tx>
          <c:cat>
            <c:numRef>
              <c:f>'Firm level'!$A$2:$A$18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'Firm level'!$B$2:$B$18</c:f>
              <c:numCache>
                <c:formatCode>0.0000</c:formatCode>
                <c:ptCount val="17"/>
                <c:pt idx="0">
                  <c:v>4.8068199999999998E-2</c:v>
                </c:pt>
                <c:pt idx="1">
                  <c:v>5.2700200000000003E-2</c:v>
                </c:pt>
                <c:pt idx="2">
                  <c:v>5.3124299999999999E-2</c:v>
                </c:pt>
                <c:pt idx="3">
                  <c:v>5.3916400000000003E-2</c:v>
                </c:pt>
                <c:pt idx="4">
                  <c:v>4.7076100000000003E-2</c:v>
                </c:pt>
                <c:pt idx="5">
                  <c:v>3.6459800000000001E-2</c:v>
                </c:pt>
                <c:pt idx="6">
                  <c:v>2.5307400000000001E-2</c:v>
                </c:pt>
                <c:pt idx="7">
                  <c:v>1.8007100000000002E-2</c:v>
                </c:pt>
                <c:pt idx="8">
                  <c:v>1.9288799999999998E-2</c:v>
                </c:pt>
                <c:pt idx="9">
                  <c:v>2.37641E-2</c:v>
                </c:pt>
                <c:pt idx="10">
                  <c:v>5.3785999999999999E-3</c:v>
                </c:pt>
                <c:pt idx="11">
                  <c:v>-1.7017600000000001E-2</c:v>
                </c:pt>
                <c:pt idx="12">
                  <c:v>-2.5769400000000001E-2</c:v>
                </c:pt>
                <c:pt idx="13">
                  <c:v>-4.3885300000000002E-2</c:v>
                </c:pt>
                <c:pt idx="14">
                  <c:v>-6.4861799999999997E-2</c:v>
                </c:pt>
                <c:pt idx="15">
                  <c:v>-6.21938E-2</c:v>
                </c:pt>
                <c:pt idx="16">
                  <c:v>-4.9209500000000003E-2</c:v>
                </c:pt>
              </c:numCache>
            </c:numRef>
          </c:val>
          <c:smooth val="0"/>
        </c:ser>
        <c:ser>
          <c:idx val="1"/>
          <c:order val="1"/>
          <c:tx>
            <c:strRef>
              <c:f>'Firm level'!$C$1</c:f>
              <c:strCache>
                <c:ptCount val="1"/>
                <c:pt idx="0">
                  <c:v>5 year (balanced)</c:v>
                </c:pt>
              </c:strCache>
            </c:strRef>
          </c:tx>
          <c:spPr>
            <a:ln>
              <a:solidFill>
                <a:schemeClr val="accent5"/>
              </a:solidFill>
            </a:ln>
          </c:spPr>
          <c:marker>
            <c:spPr>
              <a:solidFill>
                <a:schemeClr val="accent5"/>
              </a:solidFill>
              <a:ln>
                <a:solidFill>
                  <a:schemeClr val="accent5"/>
                </a:solidFill>
              </a:ln>
            </c:spPr>
          </c:marker>
          <c:cat>
            <c:numRef>
              <c:f>'Firm level'!$A$2:$A$18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'Firm level'!$C$2:$C$18</c:f>
              <c:numCache>
                <c:formatCode>0.0000</c:formatCode>
                <c:ptCount val="17"/>
                <c:pt idx="0">
                  <c:v>5.0784299999999997E-2</c:v>
                </c:pt>
                <c:pt idx="1">
                  <c:v>5.5584099999999997E-2</c:v>
                </c:pt>
                <c:pt idx="2">
                  <c:v>5.5866899999999997E-2</c:v>
                </c:pt>
                <c:pt idx="3">
                  <c:v>5.6535299999999997E-2</c:v>
                </c:pt>
                <c:pt idx="4">
                  <c:v>4.9436899999999999E-2</c:v>
                </c:pt>
                <c:pt idx="5">
                  <c:v>3.8379200000000002E-2</c:v>
                </c:pt>
                <c:pt idx="6">
                  <c:v>2.67475E-2</c:v>
                </c:pt>
                <c:pt idx="7">
                  <c:v>1.9256499999999999E-2</c:v>
                </c:pt>
                <c:pt idx="8">
                  <c:v>2.0442700000000001E-2</c:v>
                </c:pt>
                <c:pt idx="9">
                  <c:v>2.49616E-2</c:v>
                </c:pt>
                <c:pt idx="10">
                  <c:v>6.0870999999999998E-3</c:v>
                </c:pt>
                <c:pt idx="11">
                  <c:v>-1.6920600000000001E-2</c:v>
                </c:pt>
                <c:pt idx="12">
                  <c:v>-2.6281800000000001E-2</c:v>
                </c:pt>
                <c:pt idx="13">
                  <c:v>-4.4981699999999999E-2</c:v>
                </c:pt>
                <c:pt idx="14">
                  <c:v>-6.6614000000000007E-2</c:v>
                </c:pt>
                <c:pt idx="15">
                  <c:v>-6.4079399999999995E-2</c:v>
                </c:pt>
                <c:pt idx="16">
                  <c:v>-5.1034499999999997E-2</c:v>
                </c:pt>
              </c:numCache>
            </c:numRef>
          </c:val>
          <c:smooth val="0"/>
        </c:ser>
        <c:ser>
          <c:idx val="2"/>
          <c:order val="2"/>
          <c:tx>
            <c:strRef>
              <c:f>'Firm level'!$D$1</c:f>
              <c:strCache>
                <c:ptCount val="1"/>
                <c:pt idx="0">
                  <c:v>5 year (Lp &amp; Lt)</c:v>
                </c:pt>
              </c:strCache>
            </c:strRef>
          </c:tx>
          <c:spPr>
            <a:ln>
              <a:solidFill>
                <a:srgbClr val="FF0000"/>
              </a:solidFill>
            </a:ln>
          </c:spPr>
          <c:marker>
            <c:spPr>
              <a:solidFill>
                <a:srgbClr val="FF0000"/>
              </a:solidFill>
              <a:ln>
                <a:solidFill>
                  <a:srgbClr val="FF0000"/>
                </a:solidFill>
              </a:ln>
            </c:spPr>
          </c:marker>
          <c:cat>
            <c:numRef>
              <c:f>'Firm level'!$A$2:$A$18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'Firm level'!$D$2:$D$18</c:f>
              <c:numCache>
                <c:formatCode>0.0000</c:formatCode>
                <c:ptCount val="17"/>
                <c:pt idx="0">
                  <c:v>3.4328200000000003E-2</c:v>
                </c:pt>
                <c:pt idx="1">
                  <c:v>4.5286899999999998E-2</c:v>
                </c:pt>
                <c:pt idx="2">
                  <c:v>4.8263100000000003E-2</c:v>
                </c:pt>
                <c:pt idx="3">
                  <c:v>5.07991E-2</c:v>
                </c:pt>
                <c:pt idx="4">
                  <c:v>4.56803E-2</c:v>
                </c:pt>
                <c:pt idx="5">
                  <c:v>3.91694E-2</c:v>
                </c:pt>
                <c:pt idx="6">
                  <c:v>2.29147E-2</c:v>
                </c:pt>
                <c:pt idx="7">
                  <c:v>1.1885700000000001E-2</c:v>
                </c:pt>
                <c:pt idx="8">
                  <c:v>9.8694000000000004E-3</c:v>
                </c:pt>
                <c:pt idx="9">
                  <c:v>1.5665200000000001E-2</c:v>
                </c:pt>
                <c:pt idx="10">
                  <c:v>-3.3785999999999998E-3</c:v>
                </c:pt>
                <c:pt idx="11">
                  <c:v>-2.7301599999999999E-2</c:v>
                </c:pt>
                <c:pt idx="12">
                  <c:v>-3.65194E-2</c:v>
                </c:pt>
                <c:pt idx="13">
                  <c:v>-5.4388899999999997E-2</c:v>
                </c:pt>
                <c:pt idx="14">
                  <c:v>-7.7941499999999997E-2</c:v>
                </c:pt>
                <c:pt idx="15">
                  <c:v>-7.7638100000000002E-2</c:v>
                </c:pt>
                <c:pt idx="16">
                  <c:v>-6.2608999999999998E-2</c:v>
                </c:pt>
              </c:numCache>
            </c:numRef>
          </c:val>
          <c:smooth val="0"/>
        </c:ser>
        <c:ser>
          <c:idx val="3"/>
          <c:order val="3"/>
          <c:tx>
            <c:strRef>
              <c:f>'Firm level'!$E$1</c:f>
              <c:strCache>
                <c:ptCount val="1"/>
                <c:pt idx="0">
                  <c:v>5 year (2 subperiods)</c:v>
                </c:pt>
              </c:strCache>
            </c:strRef>
          </c:tx>
          <c:spPr>
            <a:ln>
              <a:solidFill>
                <a:srgbClr val="7030A0"/>
              </a:solidFill>
            </a:ln>
          </c:spPr>
          <c:marker>
            <c:spPr>
              <a:solidFill>
                <a:srgbClr val="7030A0"/>
              </a:solidFill>
              <a:ln>
                <a:solidFill>
                  <a:srgbClr val="7030A0"/>
                </a:solidFill>
              </a:ln>
            </c:spPr>
          </c:marker>
          <c:cat>
            <c:numRef>
              <c:f>'Firm level'!$A$2:$A$18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'Firm level'!$E$2:$E$18</c:f>
              <c:numCache>
                <c:formatCode>0.0000</c:formatCode>
                <c:ptCount val="17"/>
                <c:pt idx="0">
                  <c:v>4.9068500000000001E-2</c:v>
                </c:pt>
                <c:pt idx="1">
                  <c:v>5.3813399999999997E-2</c:v>
                </c:pt>
                <c:pt idx="2">
                  <c:v>5.4276400000000002E-2</c:v>
                </c:pt>
                <c:pt idx="3">
                  <c:v>5.5099599999999999E-2</c:v>
                </c:pt>
                <c:pt idx="4">
                  <c:v>4.8237799999999997E-2</c:v>
                </c:pt>
                <c:pt idx="5">
                  <c:v>3.7502199999999999E-2</c:v>
                </c:pt>
                <c:pt idx="6">
                  <c:v>2.6192300000000002E-2</c:v>
                </c:pt>
                <c:pt idx="7">
                  <c:v>1.8799799999999998E-2</c:v>
                </c:pt>
                <c:pt idx="8">
                  <c:v>2.0041E-2</c:v>
                </c:pt>
                <c:pt idx="9">
                  <c:v>2.4406600000000001E-2</c:v>
                </c:pt>
                <c:pt idx="10">
                  <c:v>9.8245999999999993E-3</c:v>
                </c:pt>
                <c:pt idx="11">
                  <c:v>-1.18102E-2</c:v>
                </c:pt>
                <c:pt idx="12">
                  <c:v>-2.04669E-2</c:v>
                </c:pt>
                <c:pt idx="13">
                  <c:v>-3.8676799999999997E-2</c:v>
                </c:pt>
                <c:pt idx="14">
                  <c:v>-5.96661E-2</c:v>
                </c:pt>
                <c:pt idx="15">
                  <c:v>-6.0632600000000002E-2</c:v>
                </c:pt>
                <c:pt idx="16">
                  <c:v>-4.86182E-2</c:v>
                </c:pt>
              </c:numCache>
            </c:numRef>
          </c:val>
          <c:smooth val="0"/>
        </c:ser>
        <c:dLbls>
          <c:showLegendKey val="0"/>
          <c:showVal val="0"/>
          <c:showCatName val="0"/>
          <c:showSerName val="0"/>
          <c:showPercent val="0"/>
          <c:showBubbleSize val="0"/>
        </c:dLbls>
        <c:marker val="1"/>
        <c:smooth val="0"/>
        <c:axId val="45803392"/>
        <c:axId val="46018560"/>
      </c:lineChart>
      <c:catAx>
        <c:axId val="45803392"/>
        <c:scaling>
          <c:orientation val="minMax"/>
        </c:scaling>
        <c:delete val="0"/>
        <c:axPos val="b"/>
        <c:numFmt formatCode="General" sourceLinked="1"/>
        <c:majorTickMark val="none"/>
        <c:minorTickMark val="none"/>
        <c:tickLblPos val="nextTo"/>
        <c:txPr>
          <a:bodyPr rot="5400000" vert="horz"/>
          <a:lstStyle/>
          <a:p>
            <a:pPr>
              <a:defRPr/>
            </a:pPr>
            <a:endParaRPr lang="es-ES"/>
          </a:p>
        </c:txPr>
        <c:crossAx val="46018560"/>
        <c:crosses val="autoZero"/>
        <c:auto val="1"/>
        <c:lblAlgn val="ctr"/>
        <c:lblOffset val="100"/>
        <c:noMultiLvlLbl val="0"/>
      </c:catAx>
      <c:valAx>
        <c:axId val="46018560"/>
        <c:scaling>
          <c:orientation val="minMax"/>
        </c:scaling>
        <c:delete val="0"/>
        <c:axPos val="l"/>
        <c:majorGridlines/>
        <c:numFmt formatCode="0.0000" sourceLinked="1"/>
        <c:majorTickMark val="none"/>
        <c:minorTickMark val="none"/>
        <c:tickLblPos val="nextTo"/>
        <c:spPr>
          <a:ln w="9525">
            <a:noFill/>
          </a:ln>
        </c:spPr>
        <c:crossAx val="45803392"/>
        <c:crosses val="autoZero"/>
        <c:crossBetween val="between"/>
      </c:valAx>
    </c:plotArea>
    <c:legend>
      <c:legendPos val="b"/>
      <c:layout/>
      <c:overlay val="0"/>
      <c:txPr>
        <a:bodyPr/>
        <a:lstStyle/>
        <a:p>
          <a:pPr>
            <a:defRPr sz="1100"/>
          </a:pPr>
          <a:endParaRPr lang="es-ES"/>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'Aggregate level'!$B$1</c:f>
              <c:strCache>
                <c:ptCount val="1"/>
                <c:pt idx="0">
                  <c:v>5 year (10 sectors)</c:v>
                </c:pt>
              </c:strCache>
            </c:strRef>
          </c:tx>
          <c:cat>
            <c:numRef>
              <c:f>'Aggregate level'!$A$2:$A$18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'Aggregate level'!$B$2:$B$18</c:f>
              <c:numCache>
                <c:formatCode>0.0000</c:formatCode>
                <c:ptCount val="17"/>
                <c:pt idx="0">
                  <c:v>-2.9034999999999998E-3</c:v>
                </c:pt>
                <c:pt idx="1">
                  <c:v>-1.9231000000000001E-3</c:v>
                </c:pt>
                <c:pt idx="2">
                  <c:v>2.4616E-3</c:v>
                </c:pt>
                <c:pt idx="3">
                  <c:v>4.2637999999999999E-3</c:v>
                </c:pt>
                <c:pt idx="4">
                  <c:v>2.3262999999999999E-3</c:v>
                </c:pt>
                <c:pt idx="5">
                  <c:v>-2.2531999999999999E-3</c:v>
                </c:pt>
                <c:pt idx="6">
                  <c:v>-6.6988999999999998E-3</c:v>
                </c:pt>
                <c:pt idx="7">
                  <c:v>-1.13683E-2</c:v>
                </c:pt>
                <c:pt idx="8">
                  <c:v>-3.4299999999999999E-3</c:v>
                </c:pt>
                <c:pt idx="9">
                  <c:v>5.8028000000000003E-3</c:v>
                </c:pt>
                <c:pt idx="10">
                  <c:v>-5.1641999999999999E-3</c:v>
                </c:pt>
                <c:pt idx="11">
                  <c:v>-1.46056E-2</c:v>
                </c:pt>
                <c:pt idx="12">
                  <c:v>-8.8938000000000003E-3</c:v>
                </c:pt>
                <c:pt idx="13">
                  <c:v>-1.60433E-2</c:v>
                </c:pt>
                <c:pt idx="14">
                  <c:v>-2.7573E-2</c:v>
                </c:pt>
                <c:pt idx="15">
                  <c:v>-1.8252399999999998E-2</c:v>
                </c:pt>
                <c:pt idx="16">
                  <c:v>-1.5307000000000001E-3</c:v>
                </c:pt>
              </c:numCache>
            </c:numRef>
          </c:val>
          <c:smooth val="0"/>
        </c:ser>
        <c:ser>
          <c:idx val="1"/>
          <c:order val="1"/>
          <c:tx>
            <c:strRef>
              <c:f>'Aggregate level'!$C$1</c:f>
              <c:strCache>
                <c:ptCount val="1"/>
                <c:pt idx="0">
                  <c:v>5 year (balanced)</c:v>
                </c:pt>
              </c:strCache>
            </c:strRef>
          </c:tx>
          <c:spPr>
            <a:ln>
              <a:solidFill>
                <a:schemeClr val="accent5"/>
              </a:solidFill>
            </a:ln>
          </c:spPr>
          <c:marker>
            <c:spPr>
              <a:solidFill>
                <a:schemeClr val="accent5"/>
              </a:solidFill>
              <a:ln>
                <a:solidFill>
                  <a:schemeClr val="accent5"/>
                </a:solidFill>
              </a:ln>
            </c:spPr>
          </c:marker>
          <c:cat>
            <c:numRef>
              <c:f>'Aggregate level'!$A$2:$A$18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'Aggregate level'!$C$2:$C$18</c:f>
              <c:numCache>
                <c:formatCode>0.0000</c:formatCode>
                <c:ptCount val="17"/>
                <c:pt idx="0">
                  <c:v>-4.5389000000000002E-3</c:v>
                </c:pt>
                <c:pt idx="1">
                  <c:v>-3.3478000000000002E-3</c:v>
                </c:pt>
                <c:pt idx="2">
                  <c:v>1.1309E-3</c:v>
                </c:pt>
                <c:pt idx="3">
                  <c:v>3.7566000000000001E-3</c:v>
                </c:pt>
                <c:pt idx="4">
                  <c:v>1.7271000000000001E-3</c:v>
                </c:pt>
                <c:pt idx="5">
                  <c:v>-3.1524000000000001E-3</c:v>
                </c:pt>
                <c:pt idx="6">
                  <c:v>-7.7784000000000004E-3</c:v>
                </c:pt>
                <c:pt idx="7">
                  <c:v>-1.2313299999999999E-2</c:v>
                </c:pt>
                <c:pt idx="8">
                  <c:v>-3.8853999999999998E-3</c:v>
                </c:pt>
                <c:pt idx="9">
                  <c:v>5.6766000000000004E-3</c:v>
                </c:pt>
                <c:pt idx="10">
                  <c:v>-5.4628000000000003E-3</c:v>
                </c:pt>
                <c:pt idx="11">
                  <c:v>-1.5275800000000001E-2</c:v>
                </c:pt>
                <c:pt idx="12">
                  <c:v>-9.8210999999999993E-3</c:v>
                </c:pt>
                <c:pt idx="13">
                  <c:v>-1.7644699999999999E-2</c:v>
                </c:pt>
                <c:pt idx="14">
                  <c:v>-2.9890900000000001E-2</c:v>
                </c:pt>
                <c:pt idx="15">
                  <c:v>-2.0737499999999999E-2</c:v>
                </c:pt>
                <c:pt idx="16">
                  <c:v>-3.6602000000000002E-3</c:v>
                </c:pt>
              </c:numCache>
            </c:numRef>
          </c:val>
          <c:smooth val="0"/>
        </c:ser>
        <c:ser>
          <c:idx val="2"/>
          <c:order val="2"/>
          <c:tx>
            <c:strRef>
              <c:f>'Aggregate level'!$D$1</c:f>
              <c:strCache>
                <c:ptCount val="1"/>
                <c:pt idx="0">
                  <c:v>5 year (Lp &amp; Lt)</c:v>
                </c:pt>
              </c:strCache>
            </c:strRef>
          </c:tx>
          <c:spPr>
            <a:ln>
              <a:solidFill>
                <a:srgbClr val="FF0000"/>
              </a:solidFill>
            </a:ln>
          </c:spPr>
          <c:marker>
            <c:spPr>
              <a:solidFill>
                <a:srgbClr val="FF0000"/>
              </a:solidFill>
              <a:ln>
                <a:solidFill>
                  <a:srgbClr val="FF0000"/>
                </a:solidFill>
              </a:ln>
            </c:spPr>
          </c:marker>
          <c:cat>
            <c:numRef>
              <c:f>'Aggregate level'!$A$2:$A$18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'Aggregate level'!$D$2:$D$18</c:f>
              <c:numCache>
                <c:formatCode>0.0000</c:formatCode>
                <c:ptCount val="17"/>
                <c:pt idx="0">
                  <c:v>-4.1312700000000001E-2</c:v>
                </c:pt>
                <c:pt idx="1">
                  <c:v>-2.73756E-2</c:v>
                </c:pt>
                <c:pt idx="2">
                  <c:v>-1.8744500000000001E-2</c:v>
                </c:pt>
                <c:pt idx="3">
                  <c:v>-7.1831999999999998E-3</c:v>
                </c:pt>
                <c:pt idx="4">
                  <c:v>-9.4526000000000002E-3</c:v>
                </c:pt>
                <c:pt idx="5">
                  <c:v>-7.8057999999999999E-3</c:v>
                </c:pt>
                <c:pt idx="6">
                  <c:v>-2.1644E-2</c:v>
                </c:pt>
                <c:pt idx="7">
                  <c:v>-3.0025099999999999E-2</c:v>
                </c:pt>
                <c:pt idx="8">
                  <c:v>-2.4063899999999999E-2</c:v>
                </c:pt>
                <c:pt idx="9">
                  <c:v>-1.32678E-2</c:v>
                </c:pt>
                <c:pt idx="10">
                  <c:v>-2.05848E-2</c:v>
                </c:pt>
                <c:pt idx="11">
                  <c:v>-2.78418E-2</c:v>
                </c:pt>
                <c:pt idx="12">
                  <c:v>-1.91968E-2</c:v>
                </c:pt>
                <c:pt idx="13">
                  <c:v>-2.37833E-2</c:v>
                </c:pt>
                <c:pt idx="14">
                  <c:v>-3.45928E-2</c:v>
                </c:pt>
                <c:pt idx="15">
                  <c:v>-2.9052999999999999E-2</c:v>
                </c:pt>
                <c:pt idx="16">
                  <c:v>-8.3905999999999998E-3</c:v>
                </c:pt>
              </c:numCache>
            </c:numRef>
          </c:val>
          <c:smooth val="0"/>
        </c:ser>
        <c:ser>
          <c:idx val="3"/>
          <c:order val="3"/>
          <c:tx>
            <c:strRef>
              <c:f>'Aggregate level'!$E$1</c:f>
              <c:strCache>
                <c:ptCount val="1"/>
                <c:pt idx="0">
                  <c:v>5 year (2 subperiods)</c:v>
                </c:pt>
              </c:strCache>
            </c:strRef>
          </c:tx>
          <c:spPr>
            <a:ln>
              <a:solidFill>
                <a:srgbClr val="7030A0"/>
              </a:solidFill>
            </a:ln>
          </c:spPr>
          <c:marker>
            <c:spPr>
              <a:solidFill>
                <a:srgbClr val="7030A0"/>
              </a:solidFill>
              <a:ln>
                <a:solidFill>
                  <a:srgbClr val="7030A0"/>
                </a:solidFill>
              </a:ln>
            </c:spPr>
          </c:marker>
          <c:cat>
            <c:numRef>
              <c:f>'Aggregate level'!$A$2:$A$18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'Aggregate level'!$E$2:$E$18</c:f>
              <c:numCache>
                <c:formatCode>0.0000</c:formatCode>
                <c:ptCount val="17"/>
                <c:pt idx="0">
                  <c:v>-3.6330999999999998E-3</c:v>
                </c:pt>
                <c:pt idx="1">
                  <c:v>-2.2125000000000001E-3</c:v>
                </c:pt>
                <c:pt idx="2">
                  <c:v>2.2017E-3</c:v>
                </c:pt>
                <c:pt idx="3">
                  <c:v>4.7308000000000003E-3</c:v>
                </c:pt>
                <c:pt idx="4">
                  <c:v>2.6887999999999999E-3</c:v>
                </c:pt>
                <c:pt idx="5">
                  <c:v>-2.1486999999999999E-3</c:v>
                </c:pt>
                <c:pt idx="6">
                  <c:v>-7.0930000000000003E-3</c:v>
                </c:pt>
                <c:pt idx="7">
                  <c:v>-1.14965E-2</c:v>
                </c:pt>
                <c:pt idx="8">
                  <c:v>-3.0879000000000002E-3</c:v>
                </c:pt>
                <c:pt idx="9">
                  <c:v>5.9972999999999997E-3</c:v>
                </c:pt>
                <c:pt idx="10">
                  <c:v>-9.9424999999999999E-3</c:v>
                </c:pt>
                <c:pt idx="11">
                  <c:v>-1.94498E-2</c:v>
                </c:pt>
                <c:pt idx="12">
                  <c:v>-1.45001E-2</c:v>
                </c:pt>
                <c:pt idx="13">
                  <c:v>-2.2831400000000002E-2</c:v>
                </c:pt>
                <c:pt idx="14">
                  <c:v>-3.4792099999999999E-2</c:v>
                </c:pt>
                <c:pt idx="15">
                  <c:v>-2.10733E-2</c:v>
                </c:pt>
                <c:pt idx="16">
                  <c:v>-4.6947999999999998E-3</c:v>
                </c:pt>
              </c:numCache>
            </c:numRef>
          </c:val>
          <c:smooth val="0"/>
        </c:ser>
        <c:dLbls>
          <c:showLegendKey val="0"/>
          <c:showVal val="0"/>
          <c:showCatName val="0"/>
          <c:showSerName val="0"/>
          <c:showPercent val="0"/>
          <c:showBubbleSize val="0"/>
        </c:dLbls>
        <c:marker val="1"/>
        <c:smooth val="0"/>
        <c:axId val="46028288"/>
        <c:axId val="46030208"/>
      </c:lineChart>
      <c:catAx>
        <c:axId val="46028288"/>
        <c:scaling>
          <c:orientation val="minMax"/>
        </c:scaling>
        <c:delete val="0"/>
        <c:axPos val="b"/>
        <c:numFmt formatCode="General" sourceLinked="1"/>
        <c:majorTickMark val="none"/>
        <c:minorTickMark val="none"/>
        <c:tickLblPos val="nextTo"/>
        <c:crossAx val="46030208"/>
        <c:crosses val="autoZero"/>
        <c:auto val="1"/>
        <c:lblAlgn val="ctr"/>
        <c:lblOffset val="100"/>
        <c:noMultiLvlLbl val="0"/>
      </c:catAx>
      <c:valAx>
        <c:axId val="46030208"/>
        <c:scaling>
          <c:orientation val="minMax"/>
          <c:max val="8.0000000000000016E-2"/>
          <c:min val="-0.1"/>
        </c:scaling>
        <c:delete val="0"/>
        <c:axPos val="l"/>
        <c:majorGridlines/>
        <c:numFmt formatCode="0.0000" sourceLinked="1"/>
        <c:majorTickMark val="none"/>
        <c:minorTickMark val="none"/>
        <c:tickLblPos val="nextTo"/>
        <c:spPr>
          <a:ln w="9525">
            <a:noFill/>
          </a:ln>
        </c:spPr>
        <c:crossAx val="46028288"/>
        <c:crosses val="autoZero"/>
        <c:crossBetween val="between"/>
        <c:majorUnit val="2.0000000000000004E-2"/>
        <c:minorUnit val="2.0000000000000004E-2"/>
      </c:valAx>
    </c:plotArea>
    <c:legend>
      <c:legendPos val="b"/>
      <c:layout/>
      <c:overlay val="0"/>
      <c:txPr>
        <a:bodyPr/>
        <a:lstStyle/>
        <a:p>
          <a:pPr>
            <a:defRPr sz="1100"/>
          </a:pPr>
          <a:endParaRPr lang="es-E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temp_emp!$A$12</c:f>
              <c:strCache>
                <c:ptCount val="1"/>
                <c:pt idx="0">
                  <c:v>Germany</c:v>
                </c:pt>
              </c:strCache>
            </c:strRef>
          </c:tx>
          <c:spPr>
            <a:ln>
              <a:solidFill>
                <a:srgbClr val="C00000"/>
              </a:solidFill>
            </a:ln>
          </c:spPr>
          <c:marker>
            <c:symbol val="square"/>
            <c:size val="7"/>
            <c:spPr>
              <a:solidFill>
                <a:srgbClr val="C00000"/>
              </a:solidFill>
              <a:ln>
                <a:solidFill>
                  <a:srgbClr val="C00000"/>
                </a:solidFill>
              </a:ln>
            </c:spPr>
          </c:marker>
          <c:cat>
            <c:strRef>
              <c:f>temp_emp!$B$10:$S$10</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temp_emp!$B$12:$S$12</c:f>
              <c:numCache>
                <c:formatCode>#,##0.0</c:formatCode>
                <c:ptCount val="18"/>
                <c:pt idx="0">
                  <c:v>10.4</c:v>
                </c:pt>
                <c:pt idx="1">
                  <c:v>11.1</c:v>
                </c:pt>
                <c:pt idx="2">
                  <c:v>11.8</c:v>
                </c:pt>
                <c:pt idx="3">
                  <c:v>12.3</c:v>
                </c:pt>
                <c:pt idx="4">
                  <c:v>13.1</c:v>
                </c:pt>
                <c:pt idx="5">
                  <c:v>12.8</c:v>
                </c:pt>
                <c:pt idx="6">
                  <c:v>12.4</c:v>
                </c:pt>
                <c:pt idx="7">
                  <c:v>12</c:v>
                </c:pt>
                <c:pt idx="8">
                  <c:v>12.2</c:v>
                </c:pt>
                <c:pt idx="9">
                  <c:v>12.5</c:v>
                </c:pt>
                <c:pt idx="10">
                  <c:v>14.3</c:v>
                </c:pt>
                <c:pt idx="11">
                  <c:v>14.6</c:v>
                </c:pt>
                <c:pt idx="12">
                  <c:v>14.7</c:v>
                </c:pt>
                <c:pt idx="13">
                  <c:v>14.8</c:v>
                </c:pt>
                <c:pt idx="14">
                  <c:v>14.6</c:v>
                </c:pt>
                <c:pt idx="15">
                  <c:v>14.7</c:v>
                </c:pt>
                <c:pt idx="16">
                  <c:v>14.8</c:v>
                </c:pt>
                <c:pt idx="17">
                  <c:v>13.9</c:v>
                </c:pt>
              </c:numCache>
            </c:numRef>
          </c:val>
          <c:smooth val="0"/>
        </c:ser>
        <c:ser>
          <c:idx val="1"/>
          <c:order val="1"/>
          <c:tx>
            <c:strRef>
              <c:f>temp_emp!$A$13</c:f>
              <c:strCache>
                <c:ptCount val="1"/>
                <c:pt idx="0">
                  <c:v>Spain</c:v>
                </c:pt>
              </c:strCache>
            </c:strRef>
          </c:tx>
          <c:spPr>
            <a:ln>
              <a:solidFill>
                <a:srgbClr val="0070C0"/>
              </a:solidFill>
            </a:ln>
          </c:spPr>
          <c:marker>
            <c:symbol val="diamond"/>
            <c:size val="7"/>
            <c:spPr>
              <a:solidFill>
                <a:srgbClr val="0070C0"/>
              </a:solidFill>
              <a:ln>
                <a:solidFill>
                  <a:srgbClr val="0070C0"/>
                </a:solidFill>
              </a:ln>
            </c:spPr>
          </c:marker>
          <c:cat>
            <c:strRef>
              <c:f>temp_emp!$B$10:$S$10</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temp_emp!$B$13:$S$13</c:f>
              <c:numCache>
                <c:formatCode>#,##0.0</c:formatCode>
                <c:ptCount val="18"/>
                <c:pt idx="0">
                  <c:v>35</c:v>
                </c:pt>
                <c:pt idx="1">
                  <c:v>33.799999999999997</c:v>
                </c:pt>
                <c:pt idx="2">
                  <c:v>33.6</c:v>
                </c:pt>
                <c:pt idx="3">
                  <c:v>32.9</c:v>
                </c:pt>
                <c:pt idx="4">
                  <c:v>32.799999999999997</c:v>
                </c:pt>
                <c:pt idx="5">
                  <c:v>32.4</c:v>
                </c:pt>
                <c:pt idx="6">
                  <c:v>32.1</c:v>
                </c:pt>
                <c:pt idx="7">
                  <c:v>32.1</c:v>
                </c:pt>
                <c:pt idx="8">
                  <c:v>31.8</c:v>
                </c:pt>
                <c:pt idx="9">
                  <c:v>32.1</c:v>
                </c:pt>
                <c:pt idx="10">
                  <c:v>33.4</c:v>
                </c:pt>
                <c:pt idx="11">
                  <c:v>34.1</c:v>
                </c:pt>
                <c:pt idx="12">
                  <c:v>31.7</c:v>
                </c:pt>
                <c:pt idx="13">
                  <c:v>29.3</c:v>
                </c:pt>
                <c:pt idx="14">
                  <c:v>25.5</c:v>
                </c:pt>
                <c:pt idx="15">
                  <c:v>25</c:v>
                </c:pt>
                <c:pt idx="16">
                  <c:v>25.4</c:v>
                </c:pt>
                <c:pt idx="17">
                  <c:v>23.7</c:v>
                </c:pt>
              </c:numCache>
            </c:numRef>
          </c:val>
          <c:smooth val="0"/>
        </c:ser>
        <c:ser>
          <c:idx val="2"/>
          <c:order val="2"/>
          <c:tx>
            <c:strRef>
              <c:f>temp_emp!$A$14</c:f>
              <c:strCache>
                <c:ptCount val="1"/>
                <c:pt idx="0">
                  <c:v>France</c:v>
                </c:pt>
              </c:strCache>
            </c:strRef>
          </c:tx>
          <c:spPr>
            <a:ln>
              <a:solidFill>
                <a:srgbClr val="92D050"/>
              </a:solidFill>
            </a:ln>
          </c:spPr>
          <c:marker>
            <c:spPr>
              <a:solidFill>
                <a:srgbClr val="92D050"/>
              </a:solidFill>
              <a:ln>
                <a:solidFill>
                  <a:srgbClr val="92D050"/>
                </a:solidFill>
              </a:ln>
            </c:spPr>
          </c:marker>
          <c:cat>
            <c:strRef>
              <c:f>temp_emp!$B$10:$S$10</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temp_emp!$B$14:$S$14</c:f>
              <c:numCache>
                <c:formatCode>#,##0.0</c:formatCode>
                <c:ptCount val="18"/>
                <c:pt idx="0">
                  <c:v>12.2</c:v>
                </c:pt>
                <c:pt idx="1">
                  <c:v>12.5</c:v>
                </c:pt>
                <c:pt idx="2">
                  <c:v>13</c:v>
                </c:pt>
                <c:pt idx="3">
                  <c:v>13.9</c:v>
                </c:pt>
                <c:pt idx="4">
                  <c:v>13.9</c:v>
                </c:pt>
                <c:pt idx="5">
                  <c:v>15.4</c:v>
                </c:pt>
                <c:pt idx="6">
                  <c:v>14.9</c:v>
                </c:pt>
                <c:pt idx="7">
                  <c:v>14.1</c:v>
                </c:pt>
                <c:pt idx="8">
                  <c:v>13.2</c:v>
                </c:pt>
                <c:pt idx="9">
                  <c:v>12.8</c:v>
                </c:pt>
                <c:pt idx="10">
                  <c:v>13.9</c:v>
                </c:pt>
                <c:pt idx="11">
                  <c:v>14.8</c:v>
                </c:pt>
                <c:pt idx="12">
                  <c:v>15</c:v>
                </c:pt>
                <c:pt idx="13">
                  <c:v>14.8</c:v>
                </c:pt>
                <c:pt idx="14">
                  <c:v>14.3</c:v>
                </c:pt>
                <c:pt idx="15">
                  <c:v>14.9</c:v>
                </c:pt>
                <c:pt idx="16">
                  <c:v>15.2</c:v>
                </c:pt>
                <c:pt idx="17">
                  <c:v>15.1</c:v>
                </c:pt>
              </c:numCache>
            </c:numRef>
          </c:val>
          <c:smooth val="0"/>
        </c:ser>
        <c:ser>
          <c:idx val="3"/>
          <c:order val="3"/>
          <c:tx>
            <c:strRef>
              <c:f>temp_emp!$A$15</c:f>
              <c:strCache>
                <c:ptCount val="1"/>
                <c:pt idx="0">
                  <c:v>UK</c:v>
                </c:pt>
              </c:strCache>
            </c:strRef>
          </c:tx>
          <c:spPr>
            <a:ln>
              <a:solidFill>
                <a:srgbClr val="7030A0"/>
              </a:solidFill>
            </a:ln>
          </c:spPr>
          <c:marker>
            <c:symbol val="square"/>
            <c:size val="7"/>
            <c:spPr>
              <a:solidFill>
                <a:srgbClr val="7030A0"/>
              </a:solidFill>
              <a:ln>
                <a:solidFill>
                  <a:srgbClr val="7030A0"/>
                </a:solidFill>
              </a:ln>
            </c:spPr>
          </c:marker>
          <c:cat>
            <c:strRef>
              <c:f>temp_emp!$B$10:$S$10</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temp_emp!$B$15:$S$15</c:f>
              <c:numCache>
                <c:formatCode>#,##0.0</c:formatCode>
                <c:ptCount val="18"/>
                <c:pt idx="0">
                  <c:v>6.9</c:v>
                </c:pt>
                <c:pt idx="1">
                  <c:v>7</c:v>
                </c:pt>
                <c:pt idx="2">
                  <c:v>7.3</c:v>
                </c:pt>
                <c:pt idx="3">
                  <c:v>6.9</c:v>
                </c:pt>
                <c:pt idx="4">
                  <c:v>6.7</c:v>
                </c:pt>
                <c:pt idx="5">
                  <c:v>6.6</c:v>
                </c:pt>
                <c:pt idx="6">
                  <c:v>6.6</c:v>
                </c:pt>
                <c:pt idx="7">
                  <c:v>6</c:v>
                </c:pt>
                <c:pt idx="8">
                  <c:v>5.7</c:v>
                </c:pt>
                <c:pt idx="9">
                  <c:v>5.6</c:v>
                </c:pt>
                <c:pt idx="10">
                  <c:v>5.7</c:v>
                </c:pt>
                <c:pt idx="11">
                  <c:v>5.7</c:v>
                </c:pt>
                <c:pt idx="12">
                  <c:v>5.7</c:v>
                </c:pt>
                <c:pt idx="13">
                  <c:v>5.3</c:v>
                </c:pt>
                <c:pt idx="14">
                  <c:v>5.5</c:v>
                </c:pt>
                <c:pt idx="15">
                  <c:v>6</c:v>
                </c:pt>
                <c:pt idx="16">
                  <c:v>6</c:v>
                </c:pt>
                <c:pt idx="17">
                  <c:v>6.2</c:v>
                </c:pt>
              </c:numCache>
            </c:numRef>
          </c:val>
          <c:smooth val="0"/>
        </c:ser>
        <c:dLbls>
          <c:showLegendKey val="0"/>
          <c:showVal val="0"/>
          <c:showCatName val="0"/>
          <c:showSerName val="0"/>
          <c:showPercent val="0"/>
          <c:showBubbleSize val="0"/>
        </c:dLbls>
        <c:marker val="1"/>
        <c:smooth val="0"/>
        <c:axId val="45540480"/>
        <c:axId val="45542400"/>
      </c:lineChart>
      <c:catAx>
        <c:axId val="45540480"/>
        <c:scaling>
          <c:orientation val="minMax"/>
        </c:scaling>
        <c:delete val="0"/>
        <c:axPos val="b"/>
        <c:majorTickMark val="out"/>
        <c:minorTickMark val="none"/>
        <c:tickLblPos val="nextTo"/>
        <c:crossAx val="45542400"/>
        <c:crosses val="autoZero"/>
        <c:auto val="1"/>
        <c:lblAlgn val="ctr"/>
        <c:lblOffset val="100"/>
        <c:noMultiLvlLbl val="0"/>
      </c:catAx>
      <c:valAx>
        <c:axId val="45542400"/>
        <c:scaling>
          <c:orientation val="minMax"/>
        </c:scaling>
        <c:delete val="0"/>
        <c:axPos val="l"/>
        <c:majorGridlines/>
        <c:numFmt formatCode="#,##0.0" sourceLinked="1"/>
        <c:majorTickMark val="out"/>
        <c:minorTickMark val="none"/>
        <c:tickLblPos val="nextTo"/>
        <c:crossAx val="4554048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parttime!$A$12</c:f>
              <c:strCache>
                <c:ptCount val="1"/>
                <c:pt idx="0">
                  <c:v>Germany</c:v>
                </c:pt>
              </c:strCache>
            </c:strRef>
          </c:tx>
          <c:spPr>
            <a:ln>
              <a:solidFill>
                <a:srgbClr val="C00000"/>
              </a:solidFill>
            </a:ln>
          </c:spPr>
          <c:marker>
            <c:symbol val="square"/>
            <c:size val="7"/>
            <c:spPr>
              <a:solidFill>
                <a:srgbClr val="C00000"/>
              </a:solidFill>
              <a:ln>
                <a:solidFill>
                  <a:srgbClr val="C00000"/>
                </a:solidFill>
              </a:ln>
            </c:spPr>
          </c:marker>
          <c:cat>
            <c:strRef>
              <c:f>parttime!$B$10:$S$10</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parttime!$B$12:$S$12</c:f>
              <c:numCache>
                <c:formatCode>#,##0.0</c:formatCode>
                <c:ptCount val="18"/>
                <c:pt idx="0">
                  <c:v>16</c:v>
                </c:pt>
                <c:pt idx="1">
                  <c:v>16.2</c:v>
                </c:pt>
                <c:pt idx="2">
                  <c:v>17.100000000000001</c:v>
                </c:pt>
                <c:pt idx="3">
                  <c:v>18</c:v>
                </c:pt>
                <c:pt idx="4">
                  <c:v>18.600000000000001</c:v>
                </c:pt>
                <c:pt idx="5">
                  <c:v>19.100000000000001</c:v>
                </c:pt>
                <c:pt idx="6">
                  <c:v>19.899999999999999</c:v>
                </c:pt>
                <c:pt idx="7">
                  <c:v>20.3</c:v>
                </c:pt>
                <c:pt idx="8">
                  <c:v>21.2</c:v>
                </c:pt>
                <c:pt idx="9">
                  <c:v>21.9</c:v>
                </c:pt>
                <c:pt idx="10">
                  <c:v>23.4</c:v>
                </c:pt>
                <c:pt idx="11">
                  <c:v>25.2</c:v>
                </c:pt>
                <c:pt idx="12">
                  <c:v>25.4</c:v>
                </c:pt>
                <c:pt idx="13">
                  <c:v>25.1</c:v>
                </c:pt>
                <c:pt idx="14">
                  <c:v>25.3</c:v>
                </c:pt>
                <c:pt idx="15">
                  <c:v>25.5</c:v>
                </c:pt>
                <c:pt idx="16">
                  <c:v>25.7</c:v>
                </c:pt>
                <c:pt idx="17">
                  <c:v>25.7</c:v>
                </c:pt>
              </c:numCache>
            </c:numRef>
          </c:val>
          <c:smooth val="0"/>
        </c:ser>
        <c:ser>
          <c:idx val="1"/>
          <c:order val="1"/>
          <c:tx>
            <c:strRef>
              <c:f>parttime!$A$13</c:f>
              <c:strCache>
                <c:ptCount val="1"/>
                <c:pt idx="0">
                  <c:v>Spain</c:v>
                </c:pt>
              </c:strCache>
            </c:strRef>
          </c:tx>
          <c:spPr>
            <a:ln>
              <a:solidFill>
                <a:srgbClr val="0070C0"/>
              </a:solidFill>
            </a:ln>
          </c:spPr>
          <c:marker>
            <c:symbol val="diamond"/>
            <c:size val="7"/>
            <c:spPr>
              <a:solidFill>
                <a:srgbClr val="0070C0"/>
              </a:solidFill>
              <a:ln>
                <a:solidFill>
                  <a:srgbClr val="0070C0"/>
                </a:solidFill>
              </a:ln>
            </c:spPr>
          </c:marker>
          <c:cat>
            <c:strRef>
              <c:f>parttime!$B$10:$S$10</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parttime!$B$13:$S$13</c:f>
              <c:numCache>
                <c:formatCode>#,##0.0</c:formatCode>
                <c:ptCount val="18"/>
                <c:pt idx="0">
                  <c:v>7.2</c:v>
                </c:pt>
                <c:pt idx="1">
                  <c:v>7.7</c:v>
                </c:pt>
                <c:pt idx="2">
                  <c:v>8</c:v>
                </c:pt>
                <c:pt idx="3">
                  <c:v>7.8</c:v>
                </c:pt>
                <c:pt idx="4">
                  <c:v>8.1</c:v>
                </c:pt>
                <c:pt idx="5">
                  <c:v>8</c:v>
                </c:pt>
                <c:pt idx="6">
                  <c:v>8</c:v>
                </c:pt>
                <c:pt idx="7">
                  <c:v>8</c:v>
                </c:pt>
                <c:pt idx="8">
                  <c:v>8.1999999999999993</c:v>
                </c:pt>
                <c:pt idx="9">
                  <c:v>8.8000000000000007</c:v>
                </c:pt>
                <c:pt idx="10">
                  <c:v>12.2</c:v>
                </c:pt>
                <c:pt idx="11">
                  <c:v>11.8</c:v>
                </c:pt>
                <c:pt idx="12">
                  <c:v>11.6</c:v>
                </c:pt>
                <c:pt idx="13">
                  <c:v>11.8</c:v>
                </c:pt>
                <c:pt idx="14">
                  <c:v>12.6</c:v>
                </c:pt>
                <c:pt idx="15">
                  <c:v>13.1</c:v>
                </c:pt>
                <c:pt idx="16">
                  <c:v>13.7</c:v>
                </c:pt>
                <c:pt idx="17">
                  <c:v>14.6</c:v>
                </c:pt>
              </c:numCache>
            </c:numRef>
          </c:val>
          <c:smooth val="0"/>
        </c:ser>
        <c:ser>
          <c:idx val="2"/>
          <c:order val="2"/>
          <c:tx>
            <c:strRef>
              <c:f>parttime!$A$14</c:f>
              <c:strCache>
                <c:ptCount val="1"/>
                <c:pt idx="0">
                  <c:v>France</c:v>
                </c:pt>
              </c:strCache>
            </c:strRef>
          </c:tx>
          <c:spPr>
            <a:ln>
              <a:solidFill>
                <a:srgbClr val="92D050"/>
              </a:solidFill>
            </a:ln>
          </c:spPr>
          <c:marker>
            <c:spPr>
              <a:solidFill>
                <a:srgbClr val="92D050"/>
              </a:solidFill>
              <a:ln>
                <a:solidFill>
                  <a:srgbClr val="92D050"/>
                </a:solidFill>
              </a:ln>
            </c:spPr>
          </c:marker>
          <c:cat>
            <c:strRef>
              <c:f>parttime!$B$10:$S$10</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parttime!$B$14:$S$14</c:f>
              <c:numCache>
                <c:formatCode>#,##0.0</c:formatCode>
                <c:ptCount val="18"/>
                <c:pt idx="0">
                  <c:v>15.5</c:v>
                </c:pt>
                <c:pt idx="1">
                  <c:v>15.9</c:v>
                </c:pt>
                <c:pt idx="2">
                  <c:v>16.7</c:v>
                </c:pt>
                <c:pt idx="3">
                  <c:v>17.2</c:v>
                </c:pt>
                <c:pt idx="4">
                  <c:v>17.2</c:v>
                </c:pt>
                <c:pt idx="5">
                  <c:v>16.8</c:v>
                </c:pt>
                <c:pt idx="6">
                  <c:v>16.3</c:v>
                </c:pt>
                <c:pt idx="7">
                  <c:v>16.100000000000001</c:v>
                </c:pt>
                <c:pt idx="8">
                  <c:v>16.8</c:v>
                </c:pt>
                <c:pt idx="9">
                  <c:v>16.899999999999999</c:v>
                </c:pt>
                <c:pt idx="10">
                  <c:v>17.100000000000001</c:v>
                </c:pt>
                <c:pt idx="11">
                  <c:v>17.100000000000001</c:v>
                </c:pt>
                <c:pt idx="12">
                  <c:v>17.2</c:v>
                </c:pt>
                <c:pt idx="13">
                  <c:v>16.8</c:v>
                </c:pt>
                <c:pt idx="14">
                  <c:v>17.2</c:v>
                </c:pt>
                <c:pt idx="15">
                  <c:v>17.600000000000001</c:v>
                </c:pt>
                <c:pt idx="16">
                  <c:v>17.600000000000001</c:v>
                </c:pt>
                <c:pt idx="17">
                  <c:v>17.7</c:v>
                </c:pt>
              </c:numCache>
            </c:numRef>
          </c:val>
          <c:smooth val="0"/>
        </c:ser>
        <c:ser>
          <c:idx val="3"/>
          <c:order val="3"/>
          <c:tx>
            <c:strRef>
              <c:f>parttime!$A$15</c:f>
              <c:strCache>
                <c:ptCount val="1"/>
                <c:pt idx="0">
                  <c:v>UK</c:v>
                </c:pt>
              </c:strCache>
            </c:strRef>
          </c:tx>
          <c:spPr>
            <a:ln>
              <a:solidFill>
                <a:srgbClr val="7030A0"/>
              </a:solidFill>
            </a:ln>
          </c:spPr>
          <c:marker>
            <c:symbol val="square"/>
            <c:size val="7"/>
            <c:spPr>
              <a:solidFill>
                <a:srgbClr val="7030A0"/>
              </a:solidFill>
              <a:ln>
                <a:solidFill>
                  <a:srgbClr val="7030A0"/>
                </a:solidFill>
              </a:ln>
            </c:spPr>
          </c:marker>
          <c:cat>
            <c:strRef>
              <c:f>parttime!$B$10:$S$10</c:f>
              <c:strCach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strCache>
            </c:strRef>
          </c:cat>
          <c:val>
            <c:numRef>
              <c:f>parttime!$B$15:$S$15</c:f>
              <c:numCache>
                <c:formatCode>#,##0.0</c:formatCode>
                <c:ptCount val="18"/>
                <c:pt idx="0">
                  <c:v>23.2</c:v>
                </c:pt>
                <c:pt idx="1">
                  <c:v>23.8</c:v>
                </c:pt>
                <c:pt idx="2">
                  <c:v>24.1</c:v>
                </c:pt>
                <c:pt idx="3">
                  <c:v>24</c:v>
                </c:pt>
                <c:pt idx="4">
                  <c:v>24.2</c:v>
                </c:pt>
                <c:pt idx="5">
                  <c:v>24.4</c:v>
                </c:pt>
                <c:pt idx="6">
                  <c:v>24.4</c:v>
                </c:pt>
                <c:pt idx="7">
                  <c:v>24.5</c:v>
                </c:pt>
                <c:pt idx="8">
                  <c:v>25</c:v>
                </c:pt>
                <c:pt idx="9">
                  <c:v>25.1</c:v>
                </c:pt>
                <c:pt idx="10">
                  <c:v>24.2</c:v>
                </c:pt>
                <c:pt idx="11">
                  <c:v>24.3</c:v>
                </c:pt>
                <c:pt idx="12">
                  <c:v>24.2</c:v>
                </c:pt>
                <c:pt idx="13">
                  <c:v>24.2</c:v>
                </c:pt>
                <c:pt idx="14">
                  <c:v>25</c:v>
                </c:pt>
                <c:pt idx="15">
                  <c:v>25.7</c:v>
                </c:pt>
                <c:pt idx="16">
                  <c:v>25.5</c:v>
                </c:pt>
                <c:pt idx="17">
                  <c:v>25.9</c:v>
                </c:pt>
              </c:numCache>
            </c:numRef>
          </c:val>
          <c:smooth val="0"/>
        </c:ser>
        <c:dLbls>
          <c:showLegendKey val="0"/>
          <c:showVal val="0"/>
          <c:showCatName val="0"/>
          <c:showSerName val="0"/>
          <c:showPercent val="0"/>
          <c:showBubbleSize val="0"/>
        </c:dLbls>
        <c:marker val="1"/>
        <c:smooth val="0"/>
        <c:axId val="78713600"/>
        <c:axId val="78715520"/>
      </c:lineChart>
      <c:catAx>
        <c:axId val="78713600"/>
        <c:scaling>
          <c:orientation val="minMax"/>
        </c:scaling>
        <c:delete val="0"/>
        <c:axPos val="b"/>
        <c:majorTickMark val="out"/>
        <c:minorTickMark val="none"/>
        <c:tickLblPos val="nextTo"/>
        <c:crossAx val="78715520"/>
        <c:crosses val="autoZero"/>
        <c:auto val="1"/>
        <c:lblAlgn val="ctr"/>
        <c:lblOffset val="100"/>
        <c:noMultiLvlLbl val="0"/>
      </c:catAx>
      <c:valAx>
        <c:axId val="78715520"/>
        <c:scaling>
          <c:orientation val="minMax"/>
        </c:scaling>
        <c:delete val="0"/>
        <c:axPos val="l"/>
        <c:majorGridlines/>
        <c:numFmt formatCode="#,##0.0" sourceLinked="1"/>
        <c:majorTickMark val="out"/>
        <c:minorTickMark val="none"/>
        <c:tickLblPos val="nextTo"/>
        <c:crossAx val="7871360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196961616865686"/>
          <c:y val="5.2378274245782126E-2"/>
          <c:w val="0.77556547185372016"/>
          <c:h val="0.62826608883191926"/>
        </c:manualLayout>
      </c:layout>
      <c:lineChart>
        <c:grouping val="standard"/>
        <c:varyColors val="0"/>
        <c:ser>
          <c:idx val="0"/>
          <c:order val="0"/>
          <c:tx>
            <c:strRef>
              <c:f>Hoja1!$A$6</c:f>
              <c:strCache>
                <c:ptCount val="1"/>
                <c:pt idx="0">
                  <c:v>France</c:v>
                </c:pt>
              </c:strCache>
            </c:strRef>
          </c:tx>
          <c:cat>
            <c:strRef>
              <c:f>Hoja1!$B$5:$L$5</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Hoja1!$B$6:$L$6</c:f>
              <c:numCache>
                <c:formatCode>General</c:formatCode>
                <c:ptCount val="11"/>
                <c:pt idx="0">
                  <c:v>91.874999999999986</c:v>
                </c:pt>
                <c:pt idx="1">
                  <c:v>106.877</c:v>
                </c:pt>
                <c:pt idx="2">
                  <c:v>124.232</c:v>
                </c:pt>
                <c:pt idx="3">
                  <c:v>136.37</c:v>
                </c:pt>
                <c:pt idx="4">
                  <c:v>141.554</c:v>
                </c:pt>
                <c:pt idx="5">
                  <c:v>135.86600000000001</c:v>
                </c:pt>
                <c:pt idx="6">
                  <c:v>135.084</c:v>
                </c:pt>
                <c:pt idx="7">
                  <c:v>128.88200000000029</c:v>
                </c:pt>
                <c:pt idx="8">
                  <c:v>135.95400000000001</c:v>
                </c:pt>
                <c:pt idx="9">
                  <c:v>126.16</c:v>
                </c:pt>
                <c:pt idx="10">
                  <c:v>135.96200000000007</c:v>
                </c:pt>
              </c:numCache>
            </c:numRef>
          </c:val>
          <c:smooth val="0"/>
        </c:ser>
        <c:ser>
          <c:idx val="1"/>
          <c:order val="1"/>
          <c:tx>
            <c:strRef>
              <c:f>Hoja1!$A$7</c:f>
              <c:strCache>
                <c:ptCount val="1"/>
                <c:pt idx="0">
                  <c:v>Germany</c:v>
                </c:pt>
              </c:strCache>
            </c:strRef>
          </c:tx>
          <c:cat>
            <c:strRef>
              <c:f>Hoja1!$B$5:$L$5</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Hoja1!$B$7:$L$7</c:f>
              <c:numCache>
                <c:formatCode>General</c:formatCode>
                <c:ptCount val="11"/>
                <c:pt idx="0">
                  <c:v>648.84599999999898</c:v>
                </c:pt>
                <c:pt idx="1">
                  <c:v>685.25900000000001</c:v>
                </c:pt>
                <c:pt idx="2">
                  <c:v>658.34099999999899</c:v>
                </c:pt>
                <c:pt idx="3">
                  <c:v>601.75900000000001</c:v>
                </c:pt>
                <c:pt idx="4">
                  <c:v>602.18200000000002</c:v>
                </c:pt>
                <c:pt idx="5">
                  <c:v>579.30099999999948</c:v>
                </c:pt>
                <c:pt idx="6">
                  <c:v>558.46699999999896</c:v>
                </c:pt>
                <c:pt idx="7">
                  <c:v>574.75199999999938</c:v>
                </c:pt>
                <c:pt idx="8">
                  <c:v>573.81499999999949</c:v>
                </c:pt>
                <c:pt idx="9">
                  <c:v>606.31399999999996</c:v>
                </c:pt>
                <c:pt idx="10">
                  <c:v>683.529</c:v>
                </c:pt>
              </c:numCache>
            </c:numRef>
          </c:val>
          <c:smooth val="0"/>
        </c:ser>
        <c:ser>
          <c:idx val="2"/>
          <c:order val="2"/>
          <c:tx>
            <c:strRef>
              <c:f>Hoja1!$A$8</c:f>
              <c:strCache>
                <c:ptCount val="1"/>
                <c:pt idx="0">
                  <c:v>Spain</c:v>
                </c:pt>
              </c:strCache>
            </c:strRef>
          </c:tx>
          <c:cat>
            <c:strRef>
              <c:f>Hoja1!$B$5:$L$5</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Hoja1!$B$8:$L$8</c:f>
              <c:numCache>
                <c:formatCode>General</c:formatCode>
                <c:ptCount val="11"/>
                <c:pt idx="0">
                  <c:v>330.88099999999969</c:v>
                </c:pt>
                <c:pt idx="1">
                  <c:v>394.048</c:v>
                </c:pt>
                <c:pt idx="2">
                  <c:v>443.08499999999964</c:v>
                </c:pt>
                <c:pt idx="3">
                  <c:v>429.524</c:v>
                </c:pt>
                <c:pt idx="4">
                  <c:v>645.84399999999948</c:v>
                </c:pt>
                <c:pt idx="5">
                  <c:v>682.71100000000001</c:v>
                </c:pt>
                <c:pt idx="6">
                  <c:v>802.971</c:v>
                </c:pt>
                <c:pt idx="7">
                  <c:v>920.53399999999999</c:v>
                </c:pt>
                <c:pt idx="8">
                  <c:v>692.22799999999938</c:v>
                </c:pt>
                <c:pt idx="9">
                  <c:v>469.34199999999993</c:v>
                </c:pt>
                <c:pt idx="10">
                  <c:v>431.334</c:v>
                </c:pt>
              </c:numCache>
            </c:numRef>
          </c:val>
          <c:smooth val="0"/>
        </c:ser>
        <c:ser>
          <c:idx val="3"/>
          <c:order val="3"/>
          <c:tx>
            <c:strRef>
              <c:f>Hoja1!$A$9</c:f>
              <c:strCache>
                <c:ptCount val="1"/>
                <c:pt idx="0">
                  <c:v>United Kingdom</c:v>
                </c:pt>
              </c:strCache>
            </c:strRef>
          </c:tx>
          <c:cat>
            <c:strRef>
              <c:f>Hoja1!$B$5:$L$5</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Hoja1!$B$9:$L$9</c:f>
              <c:numCache>
                <c:formatCode>General</c:formatCode>
                <c:ptCount val="11"/>
                <c:pt idx="0">
                  <c:v>260.42399999999918</c:v>
                </c:pt>
                <c:pt idx="1">
                  <c:v>262.23899999999918</c:v>
                </c:pt>
                <c:pt idx="2">
                  <c:v>288.77</c:v>
                </c:pt>
                <c:pt idx="3">
                  <c:v>327.40499999999969</c:v>
                </c:pt>
                <c:pt idx="4">
                  <c:v>434.322</c:v>
                </c:pt>
                <c:pt idx="5">
                  <c:v>405.11099999999999</c:v>
                </c:pt>
                <c:pt idx="6">
                  <c:v>451.702</c:v>
                </c:pt>
                <c:pt idx="7">
                  <c:v>455</c:v>
                </c:pt>
                <c:pt idx="8">
                  <c:v>456</c:v>
                </c:pt>
                <c:pt idx="9">
                  <c:v>430</c:v>
                </c:pt>
                <c:pt idx="10">
                  <c:v>459</c:v>
                </c:pt>
              </c:numCache>
            </c:numRef>
          </c:val>
          <c:smooth val="0"/>
        </c:ser>
        <c:ser>
          <c:idx val="4"/>
          <c:order val="4"/>
          <c:tx>
            <c:strRef>
              <c:f>Hoja1!$A$10</c:f>
              <c:strCache>
                <c:ptCount val="1"/>
                <c:pt idx="0">
                  <c:v>United States</c:v>
                </c:pt>
              </c:strCache>
            </c:strRef>
          </c:tx>
          <c:cat>
            <c:strRef>
              <c:f>Hoja1!$B$5:$L$5</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Hoja1!$B$10:$L$10</c:f>
              <c:numCache>
                <c:formatCode>General</c:formatCode>
                <c:ptCount val="11"/>
                <c:pt idx="0">
                  <c:v>841.00199999999938</c:v>
                </c:pt>
                <c:pt idx="1">
                  <c:v>1058.902</c:v>
                </c:pt>
                <c:pt idx="2">
                  <c:v>1059.356</c:v>
                </c:pt>
                <c:pt idx="3">
                  <c:v>703.54199999999946</c:v>
                </c:pt>
                <c:pt idx="4">
                  <c:v>957.88300000000004</c:v>
                </c:pt>
                <c:pt idx="5">
                  <c:v>1122.3729999999998</c:v>
                </c:pt>
                <c:pt idx="6">
                  <c:v>1266.2639999999999</c:v>
                </c:pt>
                <c:pt idx="7">
                  <c:v>1052.4150000000011</c:v>
                </c:pt>
                <c:pt idx="8">
                  <c:v>1107.126</c:v>
                </c:pt>
                <c:pt idx="9">
                  <c:v>1130.818</c:v>
                </c:pt>
                <c:pt idx="10">
                  <c:v>1042.625</c:v>
                </c:pt>
              </c:numCache>
            </c:numRef>
          </c:val>
          <c:smooth val="0"/>
        </c:ser>
        <c:dLbls>
          <c:showLegendKey val="0"/>
          <c:showVal val="0"/>
          <c:showCatName val="0"/>
          <c:showSerName val="0"/>
          <c:showPercent val="0"/>
          <c:showBubbleSize val="0"/>
        </c:dLbls>
        <c:marker val="1"/>
        <c:smooth val="0"/>
        <c:axId val="45470080"/>
        <c:axId val="45471616"/>
      </c:lineChart>
      <c:catAx>
        <c:axId val="45470080"/>
        <c:scaling>
          <c:orientation val="minMax"/>
        </c:scaling>
        <c:delete val="0"/>
        <c:axPos val="b"/>
        <c:majorTickMark val="out"/>
        <c:minorTickMark val="none"/>
        <c:tickLblPos val="nextTo"/>
        <c:crossAx val="45471616"/>
        <c:crosses val="autoZero"/>
        <c:auto val="1"/>
        <c:lblAlgn val="ctr"/>
        <c:lblOffset val="100"/>
        <c:noMultiLvlLbl val="0"/>
      </c:catAx>
      <c:valAx>
        <c:axId val="45471616"/>
        <c:scaling>
          <c:orientation val="minMax"/>
        </c:scaling>
        <c:delete val="0"/>
        <c:axPos val="l"/>
        <c:majorGridlines/>
        <c:numFmt formatCode="General" sourceLinked="1"/>
        <c:majorTickMark val="out"/>
        <c:minorTickMark val="none"/>
        <c:tickLblPos val="nextTo"/>
        <c:crossAx val="45470080"/>
        <c:crosses val="autoZero"/>
        <c:crossBetween val="between"/>
      </c:valAx>
    </c:plotArea>
    <c:legend>
      <c:legendPos val="b"/>
      <c:layout>
        <c:manualLayout>
          <c:xMode val="edge"/>
          <c:yMode val="edge"/>
          <c:x val="2.9893100389975502E-2"/>
          <c:y val="0.79485612709698927"/>
          <c:w val="0.96308583296870864"/>
          <c:h val="0.13803225415807022"/>
        </c:manualLayout>
      </c:layout>
      <c:overlay val="0"/>
      <c:txPr>
        <a:bodyPr/>
        <a:lstStyle/>
        <a:p>
          <a:pPr>
            <a:defRPr sz="1000"/>
          </a:pPr>
          <a:endParaRPr lang="es-ES"/>
        </a:p>
      </c:txPr>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901662292213474"/>
          <c:y val="4.4694504714252431E-2"/>
          <c:w val="0.85962073490813651"/>
          <c:h val="0.68504736440878089"/>
        </c:manualLayout>
      </c:layout>
      <c:lineChart>
        <c:grouping val="standard"/>
        <c:varyColors val="0"/>
        <c:ser>
          <c:idx val="0"/>
          <c:order val="0"/>
          <c:tx>
            <c:strRef>
              <c:f>Hoja2!$A$55</c:f>
              <c:strCache>
                <c:ptCount val="1"/>
                <c:pt idx="0">
                  <c:v>  0 - 29 </c:v>
                </c:pt>
              </c:strCache>
            </c:strRef>
          </c:tx>
          <c:cat>
            <c:strRef>
              <c:f>Hoja2!$B$54:$W$54</c:f>
              <c:strCach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strCache>
            </c:strRef>
          </c:cat>
          <c:val>
            <c:numRef>
              <c:f>Hoja2!$B$55:$W$55</c:f>
              <c:numCache>
                <c:formatCode>0.00</c:formatCode>
                <c:ptCount val="22"/>
                <c:pt idx="0">
                  <c:v>44.352066883657407</c:v>
                </c:pt>
                <c:pt idx="1">
                  <c:v>43.730916368369854</c:v>
                </c:pt>
                <c:pt idx="2">
                  <c:v>43.078991486860154</c:v>
                </c:pt>
                <c:pt idx="3">
                  <c:v>42.392907017192165</c:v>
                </c:pt>
                <c:pt idx="4">
                  <c:v>41.663778953324901</c:v>
                </c:pt>
                <c:pt idx="5">
                  <c:v>40.907381261603526</c:v>
                </c:pt>
                <c:pt idx="6">
                  <c:v>40.152945761505372</c:v>
                </c:pt>
                <c:pt idx="7">
                  <c:v>39.418945113480362</c:v>
                </c:pt>
                <c:pt idx="8">
                  <c:v>38.696469156021656</c:v>
                </c:pt>
                <c:pt idx="9">
                  <c:v>38.015259299029616</c:v>
                </c:pt>
                <c:pt idx="10">
                  <c:v>37.422585876512002</c:v>
                </c:pt>
                <c:pt idx="11">
                  <c:v>36.82344046188183</c:v>
                </c:pt>
                <c:pt idx="12">
                  <c:v>36.369113335152022</c:v>
                </c:pt>
                <c:pt idx="13">
                  <c:v>35.879221379295977</c:v>
                </c:pt>
                <c:pt idx="14">
                  <c:v>35.342440703902952</c:v>
                </c:pt>
                <c:pt idx="15">
                  <c:v>34.811972599452673</c:v>
                </c:pt>
                <c:pt idx="16">
                  <c:v>34.289192865928442</c:v>
                </c:pt>
                <c:pt idx="17">
                  <c:v>33.874801281418371</c:v>
                </c:pt>
                <c:pt idx="18">
                  <c:v>33.396455350651998</c:v>
                </c:pt>
                <c:pt idx="19">
                  <c:v>32.860776271480837</c:v>
                </c:pt>
                <c:pt idx="20">
                  <c:v>32.335392227803375</c:v>
                </c:pt>
                <c:pt idx="21">
                  <c:v>31.84189122789191</c:v>
                </c:pt>
              </c:numCache>
            </c:numRef>
          </c:val>
          <c:smooth val="0"/>
        </c:ser>
        <c:ser>
          <c:idx val="1"/>
          <c:order val="1"/>
          <c:tx>
            <c:strRef>
              <c:f>Hoja2!$A$56</c:f>
              <c:strCache>
                <c:ptCount val="1"/>
                <c:pt idx="0">
                  <c:v>  30 - 49 </c:v>
                </c:pt>
              </c:strCache>
            </c:strRef>
          </c:tx>
          <c:spPr>
            <a:ln>
              <a:solidFill>
                <a:srgbClr val="92D050"/>
              </a:solidFill>
            </a:ln>
          </c:spPr>
          <c:marker>
            <c:spPr>
              <a:solidFill>
                <a:srgbClr val="92D050"/>
              </a:solidFill>
              <a:ln>
                <a:solidFill>
                  <a:srgbClr val="92D050"/>
                </a:solidFill>
              </a:ln>
            </c:spPr>
          </c:marker>
          <c:cat>
            <c:strRef>
              <c:f>Hoja2!$B$54:$W$54</c:f>
              <c:strCach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strCache>
            </c:strRef>
          </c:cat>
          <c:val>
            <c:numRef>
              <c:f>Hoja2!$B$56:$W$56</c:f>
              <c:numCache>
                <c:formatCode>0.00</c:formatCode>
                <c:ptCount val="22"/>
                <c:pt idx="0">
                  <c:v>25.639740150204894</c:v>
                </c:pt>
                <c:pt idx="1">
                  <c:v>26.079087643104081</c:v>
                </c:pt>
                <c:pt idx="2">
                  <c:v>26.477303149165625</c:v>
                </c:pt>
                <c:pt idx="3">
                  <c:v>26.893612367316365</c:v>
                </c:pt>
                <c:pt idx="4">
                  <c:v>27.303207409541525</c:v>
                </c:pt>
                <c:pt idx="5">
                  <c:v>27.704397639279271</c:v>
                </c:pt>
                <c:pt idx="6">
                  <c:v>28.094589675481561</c:v>
                </c:pt>
                <c:pt idx="7">
                  <c:v>28.456029317363797</c:v>
                </c:pt>
                <c:pt idx="8">
                  <c:v>28.851903488424647</c:v>
                </c:pt>
                <c:pt idx="9">
                  <c:v>29.24375441665104</c:v>
                </c:pt>
                <c:pt idx="10">
                  <c:v>29.670871306723022</c:v>
                </c:pt>
                <c:pt idx="11">
                  <c:v>30.185607721699931</c:v>
                </c:pt>
                <c:pt idx="12">
                  <c:v>30.625442261467789</c:v>
                </c:pt>
                <c:pt idx="13">
                  <c:v>31.039118777219937</c:v>
                </c:pt>
                <c:pt idx="14">
                  <c:v>31.476021151988004</c:v>
                </c:pt>
                <c:pt idx="15">
                  <c:v>31.896476664400424</c:v>
                </c:pt>
                <c:pt idx="16">
                  <c:v>32.27300525551297</c:v>
                </c:pt>
                <c:pt idx="17">
                  <c:v>32.588436269571496</c:v>
                </c:pt>
                <c:pt idx="18">
                  <c:v>32.801969495968549</c:v>
                </c:pt>
                <c:pt idx="19">
                  <c:v>32.858184348114094</c:v>
                </c:pt>
                <c:pt idx="20">
                  <c:v>32.870424417746534</c:v>
                </c:pt>
                <c:pt idx="21">
                  <c:v>32.739470129982131</c:v>
                </c:pt>
              </c:numCache>
            </c:numRef>
          </c:val>
          <c:smooth val="0"/>
        </c:ser>
        <c:ser>
          <c:idx val="2"/>
          <c:order val="2"/>
          <c:tx>
            <c:strRef>
              <c:f>Hoja2!$A$57</c:f>
              <c:strCache>
                <c:ptCount val="1"/>
                <c:pt idx="0">
                  <c:v>  50 - 64 </c:v>
                </c:pt>
              </c:strCache>
            </c:strRef>
          </c:tx>
          <c:cat>
            <c:strRef>
              <c:f>Hoja2!$B$54:$W$54</c:f>
              <c:strCach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strCache>
            </c:strRef>
          </c:cat>
          <c:val>
            <c:numRef>
              <c:f>Hoja2!$B$57:$W$57</c:f>
              <c:numCache>
                <c:formatCode>0.00</c:formatCode>
                <c:ptCount val="22"/>
                <c:pt idx="0">
                  <c:v>16.222312152061285</c:v>
                </c:pt>
                <c:pt idx="1">
                  <c:v>16.085359304569831</c:v>
                </c:pt>
                <c:pt idx="2">
                  <c:v>16.014652438132462</c:v>
                </c:pt>
                <c:pt idx="3">
                  <c:v>15.943132275400307</c:v>
                </c:pt>
                <c:pt idx="4">
                  <c:v>15.916492084047063</c:v>
                </c:pt>
                <c:pt idx="5">
                  <c:v>15.910271242705573</c:v>
                </c:pt>
                <c:pt idx="6">
                  <c:v>15.925647427627185</c:v>
                </c:pt>
                <c:pt idx="7">
                  <c:v>15.954156349094282</c:v>
                </c:pt>
                <c:pt idx="8">
                  <c:v>15.973161501684633</c:v>
                </c:pt>
                <c:pt idx="9">
                  <c:v>15.987888897952423</c:v>
                </c:pt>
                <c:pt idx="10">
                  <c:v>15.994230855175356</c:v>
                </c:pt>
                <c:pt idx="11">
                  <c:v>16.023212829217599</c:v>
                </c:pt>
                <c:pt idx="12">
                  <c:v>16.098833464198645</c:v>
                </c:pt>
                <c:pt idx="13">
                  <c:v>16.211308436238394</c:v>
                </c:pt>
                <c:pt idx="14">
                  <c:v>16.386182594070569</c:v>
                </c:pt>
                <c:pt idx="15">
                  <c:v>16.589660235498449</c:v>
                </c:pt>
                <c:pt idx="16">
                  <c:v>16.782425918272374</c:v>
                </c:pt>
                <c:pt idx="17">
                  <c:v>16.929503682586098</c:v>
                </c:pt>
                <c:pt idx="18">
                  <c:v>17.154753630583389</c:v>
                </c:pt>
                <c:pt idx="19">
                  <c:v>17.438830064936813</c:v>
                </c:pt>
                <c:pt idx="20">
                  <c:v>17.725286484557294</c:v>
                </c:pt>
                <c:pt idx="21">
                  <c:v>18.036991858628941</c:v>
                </c:pt>
              </c:numCache>
            </c:numRef>
          </c:val>
          <c:smooth val="0"/>
        </c:ser>
        <c:ser>
          <c:idx val="3"/>
          <c:order val="3"/>
          <c:tx>
            <c:strRef>
              <c:f>Hoja2!$A$58</c:f>
              <c:strCache>
                <c:ptCount val="1"/>
                <c:pt idx="0">
                  <c:v>&gt; 65 </c:v>
                </c:pt>
              </c:strCache>
            </c:strRef>
          </c:tx>
          <c:spPr>
            <a:ln>
              <a:solidFill>
                <a:srgbClr val="FF0000"/>
              </a:solidFill>
            </a:ln>
          </c:spPr>
          <c:marker>
            <c:spPr>
              <a:solidFill>
                <a:srgbClr val="FF0000"/>
              </a:solidFill>
              <a:ln>
                <a:solidFill>
                  <a:srgbClr val="FF0000"/>
                </a:solidFill>
              </a:ln>
            </c:spPr>
          </c:marker>
          <c:cat>
            <c:strRef>
              <c:f>Hoja2!$B$54:$W$54</c:f>
              <c:strCach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strCache>
            </c:strRef>
          </c:cat>
          <c:val>
            <c:numRef>
              <c:f>Hoja2!$B$58:$W$58</c:f>
              <c:numCache>
                <c:formatCode>0.00</c:formatCode>
                <c:ptCount val="22"/>
                <c:pt idx="0">
                  <c:v>13.785880814076407</c:v>
                </c:pt>
                <c:pt idx="1">
                  <c:v>14.10463668395623</c:v>
                </c:pt>
                <c:pt idx="2">
                  <c:v>14.429052925841754</c:v>
                </c:pt>
                <c:pt idx="3">
                  <c:v>14.770348340091161</c:v>
                </c:pt>
                <c:pt idx="4">
                  <c:v>15.116521553086509</c:v>
                </c:pt>
                <c:pt idx="5">
                  <c:v>15.477949856411636</c:v>
                </c:pt>
                <c:pt idx="6">
                  <c:v>15.826817135385884</c:v>
                </c:pt>
                <c:pt idx="7">
                  <c:v>16.170869220061562</c:v>
                </c:pt>
                <c:pt idx="8">
                  <c:v>16.478465853869064</c:v>
                </c:pt>
                <c:pt idx="9">
                  <c:v>16.753097386366917</c:v>
                </c:pt>
                <c:pt idx="10">
                  <c:v>16.912311961589623</c:v>
                </c:pt>
                <c:pt idx="11">
                  <c:v>16.967738987200644</c:v>
                </c:pt>
                <c:pt idx="12">
                  <c:v>16.906610939181544</c:v>
                </c:pt>
                <c:pt idx="13">
                  <c:v>16.870351407245689</c:v>
                </c:pt>
                <c:pt idx="14">
                  <c:v>16.795355550038472</c:v>
                </c:pt>
                <c:pt idx="15">
                  <c:v>16.701890500648449</c:v>
                </c:pt>
                <c:pt idx="16">
                  <c:v>16.655375960286214</c:v>
                </c:pt>
                <c:pt idx="17">
                  <c:v>16.607258766424032</c:v>
                </c:pt>
                <c:pt idx="18">
                  <c:v>16.646821522796067</c:v>
                </c:pt>
                <c:pt idx="19">
                  <c:v>16.842209315468253</c:v>
                </c:pt>
                <c:pt idx="20">
                  <c:v>17.068896869892793</c:v>
                </c:pt>
                <c:pt idx="21">
                  <c:v>17.381646783497015</c:v>
                </c:pt>
              </c:numCache>
            </c:numRef>
          </c:val>
          <c:smooth val="0"/>
        </c:ser>
        <c:dLbls>
          <c:showLegendKey val="0"/>
          <c:showVal val="0"/>
          <c:showCatName val="0"/>
          <c:showSerName val="0"/>
          <c:showPercent val="0"/>
          <c:showBubbleSize val="0"/>
        </c:dLbls>
        <c:marker val="1"/>
        <c:smooth val="0"/>
        <c:axId val="45921408"/>
        <c:axId val="45923328"/>
      </c:lineChart>
      <c:catAx>
        <c:axId val="45921408"/>
        <c:scaling>
          <c:orientation val="minMax"/>
        </c:scaling>
        <c:delete val="0"/>
        <c:axPos val="b"/>
        <c:majorTickMark val="out"/>
        <c:minorTickMark val="none"/>
        <c:tickLblPos val="nextTo"/>
        <c:txPr>
          <a:bodyPr rot="0" vert="horz"/>
          <a:lstStyle/>
          <a:p>
            <a:pPr>
              <a:defRPr/>
            </a:pPr>
            <a:endParaRPr lang="es-ES"/>
          </a:p>
        </c:txPr>
        <c:crossAx val="45923328"/>
        <c:crosses val="autoZero"/>
        <c:auto val="1"/>
        <c:lblAlgn val="ctr"/>
        <c:lblOffset val="100"/>
        <c:noMultiLvlLbl val="0"/>
      </c:catAx>
      <c:valAx>
        <c:axId val="45923328"/>
        <c:scaling>
          <c:orientation val="minMax"/>
        </c:scaling>
        <c:delete val="0"/>
        <c:axPos val="l"/>
        <c:majorGridlines/>
        <c:numFmt formatCode="0.00" sourceLinked="1"/>
        <c:majorTickMark val="out"/>
        <c:minorTickMark val="none"/>
        <c:tickLblPos val="nextTo"/>
        <c:crossAx val="45921408"/>
        <c:crosses val="autoZero"/>
        <c:crossBetween val="between"/>
      </c:valAx>
    </c:plotArea>
    <c:legend>
      <c:legendPos val="b"/>
      <c:layout>
        <c:manualLayout>
          <c:xMode val="edge"/>
          <c:yMode val="edge"/>
          <c:x val="0.13207699037620296"/>
          <c:y val="0.86682082354003986"/>
          <c:w val="0.74140157480314961"/>
          <c:h val="7.2794904264777902E-2"/>
        </c:manualLayout>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475576108261162"/>
          <c:y val="2.7973479137238719E-2"/>
          <c:w val="0.83964676707684871"/>
          <c:h val="0.72904339993968925"/>
        </c:manualLayout>
      </c:layout>
      <c:lineChart>
        <c:grouping val="standard"/>
        <c:varyColors val="0"/>
        <c:ser>
          <c:idx val="0"/>
          <c:order val="0"/>
          <c:tx>
            <c:strRef>
              <c:f>employment!$H$81</c:f>
              <c:strCache>
                <c:ptCount val="1"/>
                <c:pt idx="0">
                  <c:v>European Union (27)</c:v>
                </c:pt>
              </c:strCache>
            </c:strRef>
          </c:tx>
          <c:cat>
            <c:strRef>
              <c:f>employment!$I$80:$M$80</c:f>
              <c:strCache>
                <c:ptCount val="5"/>
                <c:pt idx="0">
                  <c:v>2008</c:v>
                </c:pt>
                <c:pt idx="1">
                  <c:v>2009</c:v>
                </c:pt>
                <c:pt idx="2">
                  <c:v>2010</c:v>
                </c:pt>
                <c:pt idx="3">
                  <c:v>2011</c:v>
                </c:pt>
                <c:pt idx="4">
                  <c:v>2012</c:v>
                </c:pt>
              </c:strCache>
            </c:strRef>
          </c:cat>
          <c:val>
            <c:numRef>
              <c:f>employment!$I$81:$M$81</c:f>
              <c:numCache>
                <c:formatCode>0.00</c:formatCode>
                <c:ptCount val="5"/>
                <c:pt idx="0">
                  <c:v>12.764814438527974</c:v>
                </c:pt>
                <c:pt idx="1">
                  <c:v>12.310841740766692</c:v>
                </c:pt>
                <c:pt idx="2">
                  <c:v>11.968449755686935</c:v>
                </c:pt>
                <c:pt idx="3">
                  <c:v>11.540860475782868</c:v>
                </c:pt>
                <c:pt idx="4">
                  <c:v>11.200168508567073</c:v>
                </c:pt>
              </c:numCache>
            </c:numRef>
          </c:val>
          <c:smooth val="0"/>
        </c:ser>
        <c:ser>
          <c:idx val="1"/>
          <c:order val="1"/>
          <c:tx>
            <c:strRef>
              <c:f>employment!$H$82</c:f>
              <c:strCache>
                <c:ptCount val="1"/>
                <c:pt idx="0">
                  <c:v>Germany </c:v>
                </c:pt>
              </c:strCache>
            </c:strRef>
          </c:tx>
          <c:cat>
            <c:strRef>
              <c:f>employment!$I$80:$M$80</c:f>
              <c:strCache>
                <c:ptCount val="5"/>
                <c:pt idx="0">
                  <c:v>2008</c:v>
                </c:pt>
                <c:pt idx="1">
                  <c:v>2009</c:v>
                </c:pt>
                <c:pt idx="2">
                  <c:v>2010</c:v>
                </c:pt>
                <c:pt idx="3">
                  <c:v>2011</c:v>
                </c:pt>
                <c:pt idx="4">
                  <c:v>2012</c:v>
                </c:pt>
              </c:strCache>
            </c:strRef>
          </c:cat>
          <c:val>
            <c:numRef>
              <c:f>employment!$I$82:$M$82</c:f>
              <c:numCache>
                <c:formatCode>0.00</c:formatCode>
                <c:ptCount val="5"/>
                <c:pt idx="0">
                  <c:v>9.7632575391315477</c:v>
                </c:pt>
                <c:pt idx="1">
                  <c:v>9.7948870968366943</c:v>
                </c:pt>
                <c:pt idx="2">
                  <c:v>9.8240599470827963</c:v>
                </c:pt>
                <c:pt idx="3">
                  <c:v>9.7791512776061005</c:v>
                </c:pt>
                <c:pt idx="4">
                  <c:v>9.8987141458951289</c:v>
                </c:pt>
              </c:numCache>
            </c:numRef>
          </c:val>
          <c:smooth val="0"/>
        </c:ser>
        <c:ser>
          <c:idx val="2"/>
          <c:order val="2"/>
          <c:tx>
            <c:strRef>
              <c:f>employment!$H$83</c:f>
              <c:strCache>
                <c:ptCount val="1"/>
                <c:pt idx="0">
                  <c:v>Spain</c:v>
                </c:pt>
              </c:strCache>
            </c:strRef>
          </c:tx>
          <c:cat>
            <c:strRef>
              <c:f>employment!$I$80:$M$80</c:f>
              <c:strCache>
                <c:ptCount val="5"/>
                <c:pt idx="0">
                  <c:v>2008</c:v>
                </c:pt>
                <c:pt idx="1">
                  <c:v>2009</c:v>
                </c:pt>
                <c:pt idx="2">
                  <c:v>2010</c:v>
                </c:pt>
                <c:pt idx="3">
                  <c:v>2011</c:v>
                </c:pt>
                <c:pt idx="4">
                  <c:v>2012</c:v>
                </c:pt>
              </c:strCache>
            </c:strRef>
          </c:cat>
          <c:val>
            <c:numRef>
              <c:f>employment!$I$83:$M$83</c:f>
              <c:numCache>
                <c:formatCode>0.00</c:formatCode>
                <c:ptCount val="5"/>
                <c:pt idx="0">
                  <c:v>17.261186499283752</c:v>
                </c:pt>
                <c:pt idx="1">
                  <c:v>14.797522480035211</c:v>
                </c:pt>
                <c:pt idx="2">
                  <c:v>13.509984891282945</c:v>
                </c:pt>
                <c:pt idx="3">
                  <c:v>11.718875298606363</c:v>
                </c:pt>
                <c:pt idx="4">
                  <c:v>10.18347395205571</c:v>
                </c:pt>
              </c:numCache>
            </c:numRef>
          </c:val>
          <c:smooth val="0"/>
        </c:ser>
        <c:ser>
          <c:idx val="3"/>
          <c:order val="3"/>
          <c:tx>
            <c:strRef>
              <c:f>employment!$H$84</c:f>
              <c:strCache>
                <c:ptCount val="1"/>
                <c:pt idx="0">
                  <c:v>France</c:v>
                </c:pt>
              </c:strCache>
            </c:strRef>
          </c:tx>
          <c:cat>
            <c:strRef>
              <c:f>employment!$I$80:$M$80</c:f>
              <c:strCache>
                <c:ptCount val="5"/>
                <c:pt idx="0">
                  <c:v>2008</c:v>
                </c:pt>
                <c:pt idx="1">
                  <c:v>2009</c:v>
                </c:pt>
                <c:pt idx="2">
                  <c:v>2010</c:v>
                </c:pt>
                <c:pt idx="3">
                  <c:v>2011</c:v>
                </c:pt>
                <c:pt idx="4">
                  <c:v>2012</c:v>
                </c:pt>
              </c:strCache>
            </c:strRef>
          </c:cat>
          <c:val>
            <c:numRef>
              <c:f>employment!$I$84:$M$84</c:f>
              <c:numCache>
                <c:formatCode>0.00</c:formatCode>
                <c:ptCount val="5"/>
                <c:pt idx="0">
                  <c:v>12.222080163651468</c:v>
                </c:pt>
                <c:pt idx="1">
                  <c:v>12.112756301106472</c:v>
                </c:pt>
                <c:pt idx="2">
                  <c:v>12.311966479283779</c:v>
                </c:pt>
                <c:pt idx="3">
                  <c:v>12.185257918376076</c:v>
                </c:pt>
                <c:pt idx="4">
                  <c:v>12.083713058195547</c:v>
                </c:pt>
              </c:numCache>
            </c:numRef>
          </c:val>
          <c:smooth val="0"/>
        </c:ser>
        <c:ser>
          <c:idx val="4"/>
          <c:order val="4"/>
          <c:tx>
            <c:strRef>
              <c:f>employment!$H$85</c:f>
              <c:strCache>
                <c:ptCount val="1"/>
                <c:pt idx="0">
                  <c:v>United Kingdom</c:v>
                </c:pt>
              </c:strCache>
            </c:strRef>
          </c:tx>
          <c:cat>
            <c:strRef>
              <c:f>employment!$I$80:$M$80</c:f>
              <c:strCache>
                <c:ptCount val="5"/>
                <c:pt idx="0">
                  <c:v>2008</c:v>
                </c:pt>
                <c:pt idx="1">
                  <c:v>2009</c:v>
                </c:pt>
                <c:pt idx="2">
                  <c:v>2010</c:v>
                </c:pt>
                <c:pt idx="3">
                  <c:v>2011</c:v>
                </c:pt>
                <c:pt idx="4">
                  <c:v>2012</c:v>
                </c:pt>
              </c:strCache>
            </c:strRef>
          </c:cat>
          <c:val>
            <c:numRef>
              <c:f>employment!$I$85:$M$85</c:f>
              <c:numCache>
                <c:formatCode>0.00</c:formatCode>
                <c:ptCount val="5"/>
                <c:pt idx="0">
                  <c:v>13.81154590410666</c:v>
                </c:pt>
                <c:pt idx="1">
                  <c:v>13.07609739562738</c:v>
                </c:pt>
                <c:pt idx="2">
                  <c:v>12.327814267469453</c:v>
                </c:pt>
                <c:pt idx="3">
                  <c:v>12.111443441148262</c:v>
                </c:pt>
                <c:pt idx="4">
                  <c:v>11.701366370731469</c:v>
                </c:pt>
              </c:numCache>
            </c:numRef>
          </c:val>
          <c:smooth val="0"/>
        </c:ser>
        <c:dLbls>
          <c:showLegendKey val="0"/>
          <c:showVal val="0"/>
          <c:showCatName val="0"/>
          <c:showSerName val="0"/>
          <c:showPercent val="0"/>
          <c:showBubbleSize val="0"/>
        </c:dLbls>
        <c:marker val="1"/>
        <c:smooth val="0"/>
        <c:axId val="45648512"/>
        <c:axId val="45658496"/>
      </c:lineChart>
      <c:catAx>
        <c:axId val="45648512"/>
        <c:scaling>
          <c:orientation val="minMax"/>
        </c:scaling>
        <c:delete val="0"/>
        <c:axPos val="b"/>
        <c:majorTickMark val="out"/>
        <c:minorTickMark val="none"/>
        <c:tickLblPos val="nextTo"/>
        <c:crossAx val="45658496"/>
        <c:crosses val="autoZero"/>
        <c:auto val="1"/>
        <c:lblAlgn val="ctr"/>
        <c:lblOffset val="100"/>
        <c:noMultiLvlLbl val="0"/>
      </c:catAx>
      <c:valAx>
        <c:axId val="45658496"/>
        <c:scaling>
          <c:orientation val="minMax"/>
          <c:max val="18"/>
          <c:min val="8"/>
        </c:scaling>
        <c:delete val="0"/>
        <c:axPos val="l"/>
        <c:majorGridlines/>
        <c:numFmt formatCode="0.00" sourceLinked="1"/>
        <c:majorTickMark val="out"/>
        <c:minorTickMark val="none"/>
        <c:tickLblPos val="nextTo"/>
        <c:crossAx val="45648512"/>
        <c:crosses val="autoZero"/>
        <c:crossBetween val="between"/>
      </c:valAx>
    </c:plotArea>
    <c:legend>
      <c:legendPos val="b"/>
      <c:layout>
        <c:manualLayout>
          <c:xMode val="edge"/>
          <c:yMode val="edge"/>
          <c:x val="2.8089641415989457E-2"/>
          <c:y val="0.83777298554128909"/>
          <c:w val="0.97191035858401043"/>
          <c:h val="0.1143553494056216"/>
        </c:manualLayout>
      </c:layout>
      <c:overlay val="0"/>
      <c:txPr>
        <a:bodyPr/>
        <a:lstStyle/>
        <a:p>
          <a:pPr>
            <a:defRPr sz="1100"/>
          </a:pPr>
          <a:endParaRPr lang="es-ES"/>
        </a:p>
      </c:txPr>
    </c:legend>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926662292213474"/>
          <c:y val="2.9668841509192582E-2"/>
          <c:w val="0.86662860892388438"/>
          <c:h val="0.62191427383489373"/>
        </c:manualLayout>
      </c:layout>
      <c:lineChart>
        <c:grouping val="standard"/>
        <c:varyColors val="0"/>
        <c:ser>
          <c:idx val="0"/>
          <c:order val="0"/>
          <c:tx>
            <c:strRef>
              <c:f>'SummaryPers occup'!$A$5</c:f>
              <c:strCache>
                <c:ptCount val="1"/>
                <c:pt idx="0">
                  <c:v>Oil, energy, water, mineral non metal products</c:v>
                </c:pt>
              </c:strCache>
            </c:strRef>
          </c:tx>
          <c:cat>
            <c:strRef>
              <c:f>'SummaryPers occup'!$B$4:$T$4</c:f>
              <c:strCache>
                <c:ptCount val="19"/>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strCache>
            </c:strRef>
          </c:cat>
          <c:val>
            <c:numRef>
              <c:f>'SummaryPers occup'!$B$5:$T$5</c:f>
              <c:numCache>
                <c:formatCode>0.00</c:formatCode>
                <c:ptCount val="19"/>
                <c:pt idx="0">
                  <c:v>12.422059982535309</c:v>
                </c:pt>
                <c:pt idx="1">
                  <c:v>12.12502276381645</c:v>
                </c:pt>
                <c:pt idx="2">
                  <c:v>12.119332120374015</c:v>
                </c:pt>
                <c:pt idx="3">
                  <c:v>11.729696259755244</c:v>
                </c:pt>
                <c:pt idx="4">
                  <c:v>11.642011152208209</c:v>
                </c:pt>
                <c:pt idx="5">
                  <c:v>11.171799213695198</c:v>
                </c:pt>
                <c:pt idx="6">
                  <c:v>11.112639018074281</c:v>
                </c:pt>
                <c:pt idx="7">
                  <c:v>11.079951050377321</c:v>
                </c:pt>
                <c:pt idx="8">
                  <c:v>11.350269550140485</c:v>
                </c:pt>
                <c:pt idx="9">
                  <c:v>11.310311097320792</c:v>
                </c:pt>
                <c:pt idx="10">
                  <c:v>11.388823568426702</c:v>
                </c:pt>
                <c:pt idx="11">
                  <c:v>11.502146807346893</c:v>
                </c:pt>
                <c:pt idx="12">
                  <c:v>11.71687690126786</c:v>
                </c:pt>
                <c:pt idx="13">
                  <c:v>11.797067645388612</c:v>
                </c:pt>
                <c:pt idx="14">
                  <c:v>12.102310710652521</c:v>
                </c:pt>
                <c:pt idx="15">
                  <c:v>14.360301893455967</c:v>
                </c:pt>
                <c:pt idx="16">
                  <c:v>14.646752127270711</c:v>
                </c:pt>
                <c:pt idx="17">
                  <c:v>14.953379658401833</c:v>
                </c:pt>
                <c:pt idx="18">
                  <c:v>15.287856938944318</c:v>
                </c:pt>
              </c:numCache>
            </c:numRef>
          </c:val>
          <c:smooth val="0"/>
        </c:ser>
        <c:ser>
          <c:idx val="1"/>
          <c:order val="1"/>
          <c:tx>
            <c:strRef>
              <c:f>'SummaryPers occup'!$A$6</c:f>
              <c:strCache>
                <c:ptCount val="1"/>
                <c:pt idx="0">
                  <c:v>Food, beverdages, tobbaco</c:v>
                </c:pt>
              </c:strCache>
            </c:strRef>
          </c:tx>
          <c:spPr>
            <a:ln>
              <a:solidFill>
                <a:srgbClr val="FF0000"/>
              </a:solidFill>
            </a:ln>
          </c:spPr>
          <c:marker>
            <c:spPr>
              <a:solidFill>
                <a:srgbClr val="FF0000"/>
              </a:solidFill>
              <a:ln>
                <a:solidFill>
                  <a:srgbClr val="FF0000"/>
                </a:solidFill>
              </a:ln>
            </c:spPr>
          </c:marker>
          <c:cat>
            <c:strRef>
              <c:f>'SummaryPers occup'!$B$4:$T$4</c:f>
              <c:strCache>
                <c:ptCount val="19"/>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strCache>
            </c:strRef>
          </c:cat>
          <c:val>
            <c:numRef>
              <c:f>'SummaryPers occup'!$B$6:$T$6</c:f>
              <c:numCache>
                <c:formatCode>0.00</c:formatCode>
                <c:ptCount val="19"/>
                <c:pt idx="0">
                  <c:v>16.172074876887539</c:v>
                </c:pt>
                <c:pt idx="1">
                  <c:v>16.332552818527287</c:v>
                </c:pt>
                <c:pt idx="2">
                  <c:v>16.05570944773612</c:v>
                </c:pt>
                <c:pt idx="3">
                  <c:v>15.477518717132766</c:v>
                </c:pt>
                <c:pt idx="4">
                  <c:v>15.251410494142291</c:v>
                </c:pt>
                <c:pt idx="5">
                  <c:v>14.839526023446078</c:v>
                </c:pt>
                <c:pt idx="6">
                  <c:v>14.833294191447086</c:v>
                </c:pt>
                <c:pt idx="7">
                  <c:v>14.09911994179622</c:v>
                </c:pt>
                <c:pt idx="8">
                  <c:v>13.68343582715355</c:v>
                </c:pt>
                <c:pt idx="9">
                  <c:v>13.964125220268414</c:v>
                </c:pt>
                <c:pt idx="10">
                  <c:v>14.057177010413085</c:v>
                </c:pt>
                <c:pt idx="11">
                  <c:v>14.368475272497012</c:v>
                </c:pt>
                <c:pt idx="12">
                  <c:v>14.70785708728136</c:v>
                </c:pt>
                <c:pt idx="13">
                  <c:v>14.738149956361502</c:v>
                </c:pt>
                <c:pt idx="14">
                  <c:v>14.791687254759484</c:v>
                </c:pt>
                <c:pt idx="15">
                  <c:v>15.325463719531959</c:v>
                </c:pt>
                <c:pt idx="16">
                  <c:v>16.739470032716049</c:v>
                </c:pt>
                <c:pt idx="17">
                  <c:v>17.181051153486706</c:v>
                </c:pt>
                <c:pt idx="18">
                  <c:v>17.623652214650143</c:v>
                </c:pt>
              </c:numCache>
            </c:numRef>
          </c:val>
          <c:smooth val="0"/>
        </c:ser>
        <c:ser>
          <c:idx val="2"/>
          <c:order val="2"/>
          <c:tx>
            <c:strRef>
              <c:f>'SummaryPers occup'!$A$7</c:f>
              <c:strCache>
                <c:ptCount val="1"/>
                <c:pt idx="0">
                  <c:v>Textils and shoes</c:v>
                </c:pt>
              </c:strCache>
            </c:strRef>
          </c:tx>
          <c:cat>
            <c:strRef>
              <c:f>'SummaryPers occup'!$B$4:$T$4</c:f>
              <c:strCache>
                <c:ptCount val="19"/>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strCache>
            </c:strRef>
          </c:cat>
          <c:val>
            <c:numRef>
              <c:f>'SummaryPers occup'!$B$7:$T$7</c:f>
              <c:numCache>
                <c:formatCode>0.00</c:formatCode>
                <c:ptCount val="19"/>
                <c:pt idx="0">
                  <c:v>12.198559588473303</c:v>
                </c:pt>
                <c:pt idx="1">
                  <c:v>12.302127413503969</c:v>
                </c:pt>
                <c:pt idx="2">
                  <c:v>11.926366538166457</c:v>
                </c:pt>
                <c:pt idx="3">
                  <c:v>12.171379983228578</c:v>
                </c:pt>
                <c:pt idx="4">
                  <c:v>12.319427107177793</c:v>
                </c:pt>
                <c:pt idx="5">
                  <c:v>12.530962788222674</c:v>
                </c:pt>
                <c:pt idx="6">
                  <c:v>12.343059062016199</c:v>
                </c:pt>
                <c:pt idx="7">
                  <c:v>11.912673020782281</c:v>
                </c:pt>
                <c:pt idx="8">
                  <c:v>11.407928128878812</c:v>
                </c:pt>
                <c:pt idx="9">
                  <c:v>10.763485723451435</c:v>
                </c:pt>
                <c:pt idx="10">
                  <c:v>10.22006463710966</c:v>
                </c:pt>
                <c:pt idx="11">
                  <c:v>9.3386978389175006</c:v>
                </c:pt>
                <c:pt idx="12">
                  <c:v>8.8179356334839483</c:v>
                </c:pt>
                <c:pt idx="13">
                  <c:v>8.2337651448455116</c:v>
                </c:pt>
                <c:pt idx="14">
                  <c:v>7.6428426100857427</c:v>
                </c:pt>
                <c:pt idx="15">
                  <c:v>7.0844421147495797</c:v>
                </c:pt>
                <c:pt idx="16">
                  <c:v>6.444416357661539</c:v>
                </c:pt>
                <c:pt idx="17">
                  <c:v>6.1828312284579523</c:v>
                </c:pt>
                <c:pt idx="18">
                  <c:v>6.0093841728093222</c:v>
                </c:pt>
              </c:numCache>
            </c:numRef>
          </c:val>
          <c:smooth val="0"/>
        </c:ser>
        <c:ser>
          <c:idx val="3"/>
          <c:order val="3"/>
          <c:tx>
            <c:strRef>
              <c:f>'SummaryPers occup'!$A$8</c:f>
              <c:strCache>
                <c:ptCount val="1"/>
                <c:pt idx="0">
                  <c:v>Wood and paper</c:v>
                </c:pt>
              </c:strCache>
            </c:strRef>
          </c:tx>
          <c:spPr>
            <a:ln>
              <a:solidFill>
                <a:srgbClr val="FFC000"/>
              </a:solidFill>
            </a:ln>
          </c:spPr>
          <c:marker>
            <c:spPr>
              <a:solidFill>
                <a:srgbClr val="FFC000"/>
              </a:solidFill>
              <a:ln>
                <a:solidFill>
                  <a:srgbClr val="FFC000"/>
                </a:solidFill>
              </a:ln>
            </c:spPr>
          </c:marker>
          <c:cat>
            <c:strRef>
              <c:f>'SummaryPers occup'!$B$4:$T$4</c:f>
              <c:strCache>
                <c:ptCount val="19"/>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strCache>
            </c:strRef>
          </c:cat>
          <c:val>
            <c:numRef>
              <c:f>'SummaryPers occup'!$B$8:$T$8</c:f>
              <c:numCache>
                <c:formatCode>0.00</c:formatCode>
                <c:ptCount val="19"/>
                <c:pt idx="0">
                  <c:v>10.783894013491729</c:v>
                </c:pt>
                <c:pt idx="1">
                  <c:v>10.700460972677378</c:v>
                </c:pt>
                <c:pt idx="2">
                  <c:v>10.860578276776881</c:v>
                </c:pt>
                <c:pt idx="3">
                  <c:v>11.23434063737264</c:v>
                </c:pt>
                <c:pt idx="4">
                  <c:v>11.106138654950151</c:v>
                </c:pt>
                <c:pt idx="5">
                  <c:v>11.085920073186037</c:v>
                </c:pt>
                <c:pt idx="6">
                  <c:v>10.852757494383654</c:v>
                </c:pt>
                <c:pt idx="7">
                  <c:v>11.420132663218681</c:v>
                </c:pt>
                <c:pt idx="8">
                  <c:v>11.134012728725674</c:v>
                </c:pt>
                <c:pt idx="9">
                  <c:v>11.195814721724599</c:v>
                </c:pt>
                <c:pt idx="10">
                  <c:v>11.106639171776736</c:v>
                </c:pt>
                <c:pt idx="11">
                  <c:v>11.259354709674318</c:v>
                </c:pt>
                <c:pt idx="12">
                  <c:v>11.248028754096682</c:v>
                </c:pt>
                <c:pt idx="13">
                  <c:v>11.407484478796263</c:v>
                </c:pt>
                <c:pt idx="14">
                  <c:v>11.223446204524535</c:v>
                </c:pt>
                <c:pt idx="15">
                  <c:v>8.955586568071789</c:v>
                </c:pt>
                <c:pt idx="16">
                  <c:v>8.7468152316038132</c:v>
                </c:pt>
                <c:pt idx="17">
                  <c:v>8.4499662076341693</c:v>
                </c:pt>
                <c:pt idx="18">
                  <c:v>8.2406017972911325</c:v>
                </c:pt>
              </c:numCache>
            </c:numRef>
          </c:val>
          <c:smooth val="0"/>
        </c:ser>
        <c:ser>
          <c:idx val="4"/>
          <c:order val="4"/>
          <c:tx>
            <c:strRef>
              <c:f>'SummaryPers occup'!$A$9</c:f>
              <c:strCache>
                <c:ptCount val="1"/>
                <c:pt idx="0">
                  <c:v>Metal products</c:v>
                </c:pt>
              </c:strCache>
            </c:strRef>
          </c:tx>
          <c:spPr>
            <a:ln>
              <a:solidFill>
                <a:srgbClr val="7030A0"/>
              </a:solidFill>
            </a:ln>
          </c:spPr>
          <c:marker>
            <c:spPr>
              <a:solidFill>
                <a:srgbClr val="7030A0"/>
              </a:solidFill>
              <a:ln>
                <a:solidFill>
                  <a:srgbClr val="7030A0"/>
                </a:solidFill>
              </a:ln>
            </c:spPr>
          </c:marker>
          <c:cat>
            <c:strRef>
              <c:f>'SummaryPers occup'!$B$4:$T$4</c:f>
              <c:strCache>
                <c:ptCount val="19"/>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strCache>
            </c:strRef>
          </c:cat>
          <c:val>
            <c:numRef>
              <c:f>'SummaryPers occup'!$B$9:$T$9</c:f>
              <c:numCache>
                <c:formatCode>0.00</c:formatCode>
                <c:ptCount val="19"/>
                <c:pt idx="0">
                  <c:v>12.565811759218754</c:v>
                </c:pt>
                <c:pt idx="1">
                  <c:v>12.68568153787597</c:v>
                </c:pt>
                <c:pt idx="2">
                  <c:v>13.147233341972727</c:v>
                </c:pt>
                <c:pt idx="3">
                  <c:v>13.281911021034611</c:v>
                </c:pt>
                <c:pt idx="4">
                  <c:v>13.505213805551072</c:v>
                </c:pt>
                <c:pt idx="5">
                  <c:v>13.945047682594511</c:v>
                </c:pt>
                <c:pt idx="6">
                  <c:v>14.306771443315853</c:v>
                </c:pt>
                <c:pt idx="7">
                  <c:v>14.484164431767333</c:v>
                </c:pt>
                <c:pt idx="8">
                  <c:v>15.227511761124074</c:v>
                </c:pt>
                <c:pt idx="9">
                  <c:v>15.554678217477752</c:v>
                </c:pt>
                <c:pt idx="10">
                  <c:v>15.955326833444881</c:v>
                </c:pt>
                <c:pt idx="11">
                  <c:v>16.133823065211111</c:v>
                </c:pt>
                <c:pt idx="12">
                  <c:v>16.416896447677299</c:v>
                </c:pt>
                <c:pt idx="13">
                  <c:v>16.719718884226491</c:v>
                </c:pt>
                <c:pt idx="14">
                  <c:v>17.041554037688318</c:v>
                </c:pt>
                <c:pt idx="15">
                  <c:v>17.1588655252134</c:v>
                </c:pt>
                <c:pt idx="16">
                  <c:v>15.990401594521018</c:v>
                </c:pt>
                <c:pt idx="17">
                  <c:v>15.70229534996424</c:v>
                </c:pt>
                <c:pt idx="18">
                  <c:v>15.350076493452308</c:v>
                </c:pt>
              </c:numCache>
            </c:numRef>
          </c:val>
          <c:smooth val="0"/>
        </c:ser>
        <c:dLbls>
          <c:showLegendKey val="0"/>
          <c:showVal val="0"/>
          <c:showCatName val="0"/>
          <c:showSerName val="0"/>
          <c:showPercent val="0"/>
          <c:showBubbleSize val="0"/>
        </c:dLbls>
        <c:marker val="1"/>
        <c:smooth val="0"/>
        <c:axId val="45943808"/>
        <c:axId val="45950080"/>
      </c:lineChart>
      <c:catAx>
        <c:axId val="45943808"/>
        <c:scaling>
          <c:orientation val="minMax"/>
        </c:scaling>
        <c:delete val="0"/>
        <c:axPos val="b"/>
        <c:majorTickMark val="out"/>
        <c:minorTickMark val="none"/>
        <c:tickLblPos val="nextTo"/>
        <c:crossAx val="45950080"/>
        <c:crosses val="autoZero"/>
        <c:auto val="1"/>
        <c:lblAlgn val="ctr"/>
        <c:lblOffset val="100"/>
        <c:noMultiLvlLbl val="0"/>
      </c:catAx>
      <c:valAx>
        <c:axId val="45950080"/>
        <c:scaling>
          <c:orientation val="minMax"/>
          <c:min val="4"/>
        </c:scaling>
        <c:delete val="0"/>
        <c:axPos val="l"/>
        <c:majorGridlines/>
        <c:numFmt formatCode="0.00" sourceLinked="1"/>
        <c:majorTickMark val="out"/>
        <c:minorTickMark val="none"/>
        <c:tickLblPos val="nextTo"/>
        <c:crossAx val="45943808"/>
        <c:crosses val="autoZero"/>
        <c:crossBetween val="between"/>
      </c:valAx>
    </c:plotArea>
    <c:legend>
      <c:legendPos val="b"/>
      <c:layout>
        <c:manualLayout>
          <c:xMode val="edge"/>
          <c:yMode val="edge"/>
          <c:x val="4.5270122484689423E-2"/>
          <c:y val="0.78911960118909341"/>
          <c:w val="0.9455706474190726"/>
          <c:h val="0.19484682678355603"/>
        </c:manualLayout>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credit!$B$37</c:f>
              <c:strCache>
                <c:ptCount val="1"/>
                <c:pt idx="0">
                  <c:v>Owner/administrator</c:v>
                </c:pt>
              </c:strCache>
            </c:strRef>
          </c:tx>
          <c:invertIfNegative val="0"/>
          <c:cat>
            <c:strRef>
              <c:f>credit!$A$38:$A$45</c:f>
              <c:strCache>
                <c:ptCount val="8"/>
                <c:pt idx="0">
                  <c:v>GER-2007</c:v>
                </c:pt>
                <c:pt idx="1">
                  <c:v>GER-2010</c:v>
                </c:pt>
                <c:pt idx="2">
                  <c:v>SP-2007</c:v>
                </c:pt>
                <c:pt idx="3">
                  <c:v>SP-2010</c:v>
                </c:pt>
                <c:pt idx="4">
                  <c:v>FR-2007</c:v>
                </c:pt>
                <c:pt idx="5">
                  <c:v>FR-2010</c:v>
                </c:pt>
                <c:pt idx="6">
                  <c:v>UK-2007</c:v>
                </c:pt>
                <c:pt idx="7">
                  <c:v>UK-2010</c:v>
                </c:pt>
              </c:strCache>
            </c:strRef>
          </c:cat>
          <c:val>
            <c:numRef>
              <c:f>credit!$B$38:$B$45</c:f>
              <c:numCache>
                <c:formatCode>#,##0.0</c:formatCode>
                <c:ptCount val="8"/>
                <c:pt idx="0">
                  <c:v>93.2</c:v>
                </c:pt>
                <c:pt idx="1">
                  <c:v>82.9</c:v>
                </c:pt>
                <c:pt idx="2">
                  <c:v>72.599999999999994</c:v>
                </c:pt>
                <c:pt idx="3">
                  <c:v>54.3</c:v>
                </c:pt>
                <c:pt idx="4">
                  <c:v>85.5</c:v>
                </c:pt>
                <c:pt idx="5">
                  <c:v>72.8</c:v>
                </c:pt>
                <c:pt idx="6">
                  <c:v>86.1</c:v>
                </c:pt>
                <c:pt idx="7">
                  <c:v>83.8</c:v>
                </c:pt>
              </c:numCache>
            </c:numRef>
          </c:val>
        </c:ser>
        <c:ser>
          <c:idx val="1"/>
          <c:order val="1"/>
          <c:tx>
            <c:strRef>
              <c:f>credit!$C$37</c:f>
              <c:strCache>
                <c:ptCount val="1"/>
                <c:pt idx="0">
                  <c:v>Employees</c:v>
                </c:pt>
              </c:strCache>
            </c:strRef>
          </c:tx>
          <c:invertIfNegative val="0"/>
          <c:cat>
            <c:strRef>
              <c:f>credit!$A$38:$A$45</c:f>
              <c:strCache>
                <c:ptCount val="8"/>
                <c:pt idx="0">
                  <c:v>GER-2007</c:v>
                </c:pt>
                <c:pt idx="1">
                  <c:v>GER-2010</c:v>
                </c:pt>
                <c:pt idx="2">
                  <c:v>SP-2007</c:v>
                </c:pt>
                <c:pt idx="3">
                  <c:v>SP-2010</c:v>
                </c:pt>
                <c:pt idx="4">
                  <c:v>FR-2007</c:v>
                </c:pt>
                <c:pt idx="5">
                  <c:v>FR-2010</c:v>
                </c:pt>
                <c:pt idx="6">
                  <c:v>UK-2007</c:v>
                </c:pt>
                <c:pt idx="7">
                  <c:v>UK-2010</c:v>
                </c:pt>
              </c:strCache>
            </c:strRef>
          </c:cat>
          <c:val>
            <c:numRef>
              <c:f>credit!$C$38:$C$45</c:f>
              <c:numCache>
                <c:formatCode>#,##0.0</c:formatCode>
                <c:ptCount val="8"/>
                <c:pt idx="0">
                  <c:v>17.7</c:v>
                </c:pt>
                <c:pt idx="1">
                  <c:v>34.9</c:v>
                </c:pt>
                <c:pt idx="2">
                  <c:v>38.800000000000004</c:v>
                </c:pt>
                <c:pt idx="3">
                  <c:v>16.7</c:v>
                </c:pt>
                <c:pt idx="4">
                  <c:v>49.5</c:v>
                </c:pt>
                <c:pt idx="5">
                  <c:v>40</c:v>
                </c:pt>
                <c:pt idx="6">
                  <c:v>11.4</c:v>
                </c:pt>
                <c:pt idx="7">
                  <c:v>31</c:v>
                </c:pt>
              </c:numCache>
            </c:numRef>
          </c:val>
        </c:ser>
        <c:ser>
          <c:idx val="2"/>
          <c:order val="2"/>
          <c:tx>
            <c:strRef>
              <c:f>credit!$D$37</c:f>
              <c:strCache>
                <c:ptCount val="1"/>
                <c:pt idx="0">
                  <c:v>Familly, Friends</c:v>
                </c:pt>
              </c:strCache>
            </c:strRef>
          </c:tx>
          <c:invertIfNegative val="0"/>
          <c:cat>
            <c:strRef>
              <c:f>credit!$A$38:$A$45</c:f>
              <c:strCache>
                <c:ptCount val="8"/>
                <c:pt idx="0">
                  <c:v>GER-2007</c:v>
                </c:pt>
                <c:pt idx="1">
                  <c:v>GER-2010</c:v>
                </c:pt>
                <c:pt idx="2">
                  <c:v>SP-2007</c:v>
                </c:pt>
                <c:pt idx="3">
                  <c:v>SP-2010</c:v>
                </c:pt>
                <c:pt idx="4">
                  <c:v>FR-2007</c:v>
                </c:pt>
                <c:pt idx="5">
                  <c:v>FR-2010</c:v>
                </c:pt>
                <c:pt idx="6">
                  <c:v>UK-2007</c:v>
                </c:pt>
                <c:pt idx="7">
                  <c:v>UK-2010</c:v>
                </c:pt>
              </c:strCache>
            </c:strRef>
          </c:cat>
          <c:val>
            <c:numRef>
              <c:f>credit!$D$38:$D$45</c:f>
              <c:numCache>
                <c:formatCode>#,##0.0</c:formatCode>
                <c:ptCount val="8"/>
                <c:pt idx="0">
                  <c:v>40.6</c:v>
                </c:pt>
                <c:pt idx="1">
                  <c:v>59.5</c:v>
                </c:pt>
                <c:pt idx="2">
                  <c:v>42.8</c:v>
                </c:pt>
                <c:pt idx="3">
                  <c:v>15.4</c:v>
                </c:pt>
                <c:pt idx="4">
                  <c:v>57</c:v>
                </c:pt>
                <c:pt idx="5">
                  <c:v>44.7</c:v>
                </c:pt>
                <c:pt idx="6">
                  <c:v>57.2</c:v>
                </c:pt>
                <c:pt idx="7">
                  <c:v>68.599999999999994</c:v>
                </c:pt>
              </c:numCache>
            </c:numRef>
          </c:val>
        </c:ser>
        <c:ser>
          <c:idx val="3"/>
          <c:order val="3"/>
          <c:tx>
            <c:strRef>
              <c:f>credit!$E$37</c:f>
              <c:strCache>
                <c:ptCount val="1"/>
                <c:pt idx="0">
                  <c:v>Other firms</c:v>
                </c:pt>
              </c:strCache>
            </c:strRef>
          </c:tx>
          <c:invertIfNegative val="0"/>
          <c:cat>
            <c:strRef>
              <c:f>credit!$A$38:$A$45</c:f>
              <c:strCache>
                <c:ptCount val="8"/>
                <c:pt idx="0">
                  <c:v>GER-2007</c:v>
                </c:pt>
                <c:pt idx="1">
                  <c:v>GER-2010</c:v>
                </c:pt>
                <c:pt idx="2">
                  <c:v>SP-2007</c:v>
                </c:pt>
                <c:pt idx="3">
                  <c:v>SP-2010</c:v>
                </c:pt>
                <c:pt idx="4">
                  <c:v>FR-2007</c:v>
                </c:pt>
                <c:pt idx="5">
                  <c:v>FR-2010</c:v>
                </c:pt>
                <c:pt idx="6">
                  <c:v>UK-2007</c:v>
                </c:pt>
                <c:pt idx="7">
                  <c:v>UK-2010</c:v>
                </c:pt>
              </c:strCache>
            </c:strRef>
          </c:cat>
          <c:val>
            <c:numRef>
              <c:f>credit!$E$38:$E$45</c:f>
              <c:numCache>
                <c:formatCode>#,##0.0</c:formatCode>
                <c:ptCount val="8"/>
                <c:pt idx="0">
                  <c:v>33</c:v>
                </c:pt>
                <c:pt idx="1">
                  <c:v>21.7</c:v>
                </c:pt>
                <c:pt idx="2">
                  <c:v>58</c:v>
                </c:pt>
                <c:pt idx="3">
                  <c:v>36.800000000000004</c:v>
                </c:pt>
                <c:pt idx="4">
                  <c:v>67.3</c:v>
                </c:pt>
                <c:pt idx="5">
                  <c:v>46.2</c:v>
                </c:pt>
                <c:pt idx="6">
                  <c:v>28.6</c:v>
                </c:pt>
                <c:pt idx="7">
                  <c:v>46.2</c:v>
                </c:pt>
              </c:numCache>
            </c:numRef>
          </c:val>
        </c:ser>
        <c:ser>
          <c:idx val="4"/>
          <c:order val="4"/>
          <c:tx>
            <c:strRef>
              <c:f>credit!$F$37</c:f>
              <c:strCache>
                <c:ptCount val="1"/>
                <c:pt idx="0">
                  <c:v>Banks</c:v>
                </c:pt>
              </c:strCache>
            </c:strRef>
          </c:tx>
          <c:invertIfNegative val="0"/>
          <c:cat>
            <c:strRef>
              <c:f>credit!$A$38:$A$45</c:f>
              <c:strCache>
                <c:ptCount val="8"/>
                <c:pt idx="0">
                  <c:v>GER-2007</c:v>
                </c:pt>
                <c:pt idx="1">
                  <c:v>GER-2010</c:v>
                </c:pt>
                <c:pt idx="2">
                  <c:v>SP-2007</c:v>
                </c:pt>
                <c:pt idx="3">
                  <c:v>SP-2010</c:v>
                </c:pt>
                <c:pt idx="4">
                  <c:v>FR-2007</c:v>
                </c:pt>
                <c:pt idx="5">
                  <c:v>FR-2010</c:v>
                </c:pt>
                <c:pt idx="6">
                  <c:v>UK-2007</c:v>
                </c:pt>
                <c:pt idx="7">
                  <c:v>UK-2010</c:v>
                </c:pt>
              </c:strCache>
            </c:strRef>
          </c:cat>
          <c:val>
            <c:numRef>
              <c:f>credit!$F$38:$F$45</c:f>
              <c:numCache>
                <c:formatCode>#,##0.0</c:formatCode>
                <c:ptCount val="8"/>
                <c:pt idx="0">
                  <c:v>85.3</c:v>
                </c:pt>
                <c:pt idx="1">
                  <c:v>75.900000000000006</c:v>
                </c:pt>
                <c:pt idx="2">
                  <c:v>87.3</c:v>
                </c:pt>
                <c:pt idx="3">
                  <c:v>59.1</c:v>
                </c:pt>
                <c:pt idx="4">
                  <c:v>94.5</c:v>
                </c:pt>
                <c:pt idx="5">
                  <c:v>83.3</c:v>
                </c:pt>
                <c:pt idx="6">
                  <c:v>88.4</c:v>
                </c:pt>
                <c:pt idx="7">
                  <c:v>64.599999999999994</c:v>
                </c:pt>
              </c:numCache>
            </c:numRef>
          </c:val>
        </c:ser>
        <c:ser>
          <c:idx val="5"/>
          <c:order val="5"/>
          <c:tx>
            <c:strRef>
              <c:f>credit!$G$37</c:f>
              <c:strCache>
                <c:ptCount val="1"/>
                <c:pt idx="0">
                  <c:v>Other</c:v>
                </c:pt>
              </c:strCache>
            </c:strRef>
          </c:tx>
          <c:invertIfNegative val="0"/>
          <c:cat>
            <c:strRef>
              <c:f>credit!$A$38:$A$45</c:f>
              <c:strCache>
                <c:ptCount val="8"/>
                <c:pt idx="0">
                  <c:v>GER-2007</c:v>
                </c:pt>
                <c:pt idx="1">
                  <c:v>GER-2010</c:v>
                </c:pt>
                <c:pt idx="2">
                  <c:v>SP-2007</c:v>
                </c:pt>
                <c:pt idx="3">
                  <c:v>SP-2010</c:v>
                </c:pt>
                <c:pt idx="4">
                  <c:v>FR-2007</c:v>
                </c:pt>
                <c:pt idx="5">
                  <c:v>FR-2010</c:v>
                </c:pt>
                <c:pt idx="6">
                  <c:v>UK-2007</c:v>
                </c:pt>
                <c:pt idx="7">
                  <c:v>UK-2010</c:v>
                </c:pt>
              </c:strCache>
            </c:strRef>
          </c:cat>
          <c:val>
            <c:numRef>
              <c:f>credit!$G$38:$G$45</c:f>
              <c:numCache>
                <c:formatCode>#,##0.0</c:formatCode>
                <c:ptCount val="8"/>
                <c:pt idx="0">
                  <c:v>42.3</c:v>
                </c:pt>
                <c:pt idx="1">
                  <c:v>33</c:v>
                </c:pt>
                <c:pt idx="2">
                  <c:v>73.599999999999994</c:v>
                </c:pt>
                <c:pt idx="3">
                  <c:v>35.800000000000004</c:v>
                </c:pt>
                <c:pt idx="4">
                  <c:v>77.900000000000006</c:v>
                </c:pt>
                <c:pt idx="5">
                  <c:v>55.4</c:v>
                </c:pt>
                <c:pt idx="6">
                  <c:v>95.1</c:v>
                </c:pt>
                <c:pt idx="7">
                  <c:v>80.7</c:v>
                </c:pt>
              </c:numCache>
            </c:numRef>
          </c:val>
        </c:ser>
        <c:dLbls>
          <c:showLegendKey val="0"/>
          <c:showVal val="0"/>
          <c:showCatName val="0"/>
          <c:showSerName val="0"/>
          <c:showPercent val="0"/>
          <c:showBubbleSize val="0"/>
        </c:dLbls>
        <c:gapWidth val="150"/>
        <c:axId val="45682688"/>
        <c:axId val="45684224"/>
      </c:barChart>
      <c:catAx>
        <c:axId val="45682688"/>
        <c:scaling>
          <c:orientation val="minMax"/>
        </c:scaling>
        <c:delete val="0"/>
        <c:axPos val="b"/>
        <c:majorTickMark val="out"/>
        <c:minorTickMark val="none"/>
        <c:tickLblPos val="nextTo"/>
        <c:crossAx val="45684224"/>
        <c:crosses val="autoZero"/>
        <c:auto val="1"/>
        <c:lblAlgn val="ctr"/>
        <c:lblOffset val="100"/>
        <c:noMultiLvlLbl val="0"/>
      </c:catAx>
      <c:valAx>
        <c:axId val="45684224"/>
        <c:scaling>
          <c:orientation val="minMax"/>
        </c:scaling>
        <c:delete val="0"/>
        <c:axPos val="l"/>
        <c:majorGridlines/>
        <c:numFmt formatCode="#,##0.0" sourceLinked="1"/>
        <c:majorTickMark val="out"/>
        <c:minorTickMark val="none"/>
        <c:tickLblPos val="nextTo"/>
        <c:crossAx val="45682688"/>
        <c:crosses val="autoZero"/>
        <c:crossBetween val="between"/>
      </c:valAx>
    </c:plotArea>
    <c:legend>
      <c:legendPos val="b"/>
      <c:layout/>
      <c:overlay val="0"/>
      <c:txPr>
        <a:bodyPr/>
        <a:lstStyle/>
        <a:p>
          <a:pPr>
            <a:defRPr sz="1100"/>
          </a:pPr>
          <a:endParaRPr lang="es-ES"/>
        </a:p>
      </c:txPr>
    </c:legend>
    <c:plotVisOnly val="1"/>
    <c:dispBlanksAs val="gap"/>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'r&amp;d'!$A$4</c:f>
              <c:strCache>
                <c:ptCount val="1"/>
                <c:pt idx="0">
                  <c:v>EU (27)</c:v>
                </c:pt>
              </c:strCache>
            </c:strRef>
          </c:tx>
          <c:cat>
            <c:strRef>
              <c:f>'r&amp;d'!$B$3:$R$3</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'r&amp;d'!$B$4:$R$4</c:f>
              <c:numCache>
                <c:formatCode>General</c:formatCode>
                <c:ptCount val="17"/>
                <c:pt idx="0">
                  <c:v>1.8</c:v>
                </c:pt>
                <c:pt idx="1">
                  <c:v>1.78</c:v>
                </c:pt>
                <c:pt idx="2">
                  <c:v>1.77</c:v>
                </c:pt>
                <c:pt idx="3">
                  <c:v>1.78</c:v>
                </c:pt>
                <c:pt idx="4">
                  <c:v>1.84</c:v>
                </c:pt>
                <c:pt idx="5">
                  <c:v>1.85</c:v>
                </c:pt>
                <c:pt idx="6">
                  <c:v>1.87</c:v>
                </c:pt>
                <c:pt idx="7">
                  <c:v>1.87</c:v>
                </c:pt>
                <c:pt idx="8">
                  <c:v>1.86</c:v>
                </c:pt>
                <c:pt idx="9">
                  <c:v>1.83</c:v>
                </c:pt>
                <c:pt idx="10">
                  <c:v>1.82</c:v>
                </c:pt>
                <c:pt idx="11">
                  <c:v>1.84</c:v>
                </c:pt>
                <c:pt idx="12">
                  <c:v>1.84</c:v>
                </c:pt>
                <c:pt idx="13">
                  <c:v>1.9200000000000004</c:v>
                </c:pt>
                <c:pt idx="14">
                  <c:v>2.0099999999999998</c:v>
                </c:pt>
                <c:pt idx="15">
                  <c:v>2</c:v>
                </c:pt>
                <c:pt idx="16">
                  <c:v>2.0299999999999998</c:v>
                </c:pt>
              </c:numCache>
            </c:numRef>
          </c:val>
          <c:smooth val="0"/>
        </c:ser>
        <c:ser>
          <c:idx val="1"/>
          <c:order val="1"/>
          <c:tx>
            <c:strRef>
              <c:f>'r&amp;d'!$A$5</c:f>
              <c:strCache>
                <c:ptCount val="1"/>
                <c:pt idx="0">
                  <c:v>Germany</c:v>
                </c:pt>
              </c:strCache>
            </c:strRef>
          </c:tx>
          <c:cat>
            <c:strRef>
              <c:f>'r&amp;d'!$B$3:$R$3</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'r&amp;d'!$B$5:$R$5</c:f>
              <c:numCache>
                <c:formatCode>General</c:formatCode>
                <c:ptCount val="17"/>
                <c:pt idx="0">
                  <c:v>2.19</c:v>
                </c:pt>
                <c:pt idx="1">
                  <c:v>2.2000000000000002</c:v>
                </c:pt>
                <c:pt idx="2">
                  <c:v>2.2400000000000002</c:v>
                </c:pt>
                <c:pt idx="3">
                  <c:v>2.2799999999999998</c:v>
                </c:pt>
                <c:pt idx="4">
                  <c:v>2.4099999999999997</c:v>
                </c:pt>
                <c:pt idx="5">
                  <c:v>2.4699999999999998</c:v>
                </c:pt>
                <c:pt idx="6">
                  <c:v>2.4699999999999998</c:v>
                </c:pt>
                <c:pt idx="7">
                  <c:v>2.5</c:v>
                </c:pt>
                <c:pt idx="8">
                  <c:v>2.54</c:v>
                </c:pt>
                <c:pt idx="9">
                  <c:v>2.5</c:v>
                </c:pt>
                <c:pt idx="10">
                  <c:v>2.5099999999999998</c:v>
                </c:pt>
                <c:pt idx="11">
                  <c:v>2.54</c:v>
                </c:pt>
                <c:pt idx="12">
                  <c:v>2.5299999999999998</c:v>
                </c:pt>
                <c:pt idx="13">
                  <c:v>2.69</c:v>
                </c:pt>
                <c:pt idx="14">
                  <c:v>2.82</c:v>
                </c:pt>
                <c:pt idx="15">
                  <c:v>2.8</c:v>
                </c:pt>
                <c:pt idx="16">
                  <c:v>2.84</c:v>
                </c:pt>
              </c:numCache>
            </c:numRef>
          </c:val>
          <c:smooth val="0"/>
        </c:ser>
        <c:ser>
          <c:idx val="2"/>
          <c:order val="2"/>
          <c:tx>
            <c:strRef>
              <c:f>'r&amp;d'!$A$6</c:f>
              <c:strCache>
                <c:ptCount val="1"/>
                <c:pt idx="0">
                  <c:v>Spain</c:v>
                </c:pt>
              </c:strCache>
            </c:strRef>
          </c:tx>
          <c:cat>
            <c:strRef>
              <c:f>'r&amp;d'!$B$3:$R$3</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'r&amp;d'!$B$6:$R$6</c:f>
              <c:numCache>
                <c:formatCode>General</c:formatCode>
                <c:ptCount val="17"/>
                <c:pt idx="0">
                  <c:v>0.79</c:v>
                </c:pt>
                <c:pt idx="1">
                  <c:v>0.81</c:v>
                </c:pt>
                <c:pt idx="2">
                  <c:v>0.8</c:v>
                </c:pt>
                <c:pt idx="3">
                  <c:v>0.87000000000000022</c:v>
                </c:pt>
                <c:pt idx="4">
                  <c:v>0.86000000000000021</c:v>
                </c:pt>
                <c:pt idx="5">
                  <c:v>0.91</c:v>
                </c:pt>
                <c:pt idx="6">
                  <c:v>0.92</c:v>
                </c:pt>
                <c:pt idx="7">
                  <c:v>0.99</c:v>
                </c:pt>
                <c:pt idx="8">
                  <c:v>1.05</c:v>
                </c:pt>
                <c:pt idx="9">
                  <c:v>1.06</c:v>
                </c:pt>
                <c:pt idx="10">
                  <c:v>1.1200000000000001</c:v>
                </c:pt>
                <c:pt idx="11">
                  <c:v>1.2</c:v>
                </c:pt>
                <c:pt idx="12">
                  <c:v>1.27</c:v>
                </c:pt>
                <c:pt idx="13">
                  <c:v>1.35</c:v>
                </c:pt>
                <c:pt idx="14">
                  <c:v>1.3900000000000001</c:v>
                </c:pt>
                <c:pt idx="15">
                  <c:v>1.3900000000000001</c:v>
                </c:pt>
                <c:pt idx="16">
                  <c:v>1.33</c:v>
                </c:pt>
              </c:numCache>
            </c:numRef>
          </c:val>
          <c:smooth val="0"/>
        </c:ser>
        <c:ser>
          <c:idx val="3"/>
          <c:order val="3"/>
          <c:tx>
            <c:strRef>
              <c:f>'r&amp;d'!$A$7</c:f>
              <c:strCache>
                <c:ptCount val="1"/>
                <c:pt idx="0">
                  <c:v>France</c:v>
                </c:pt>
              </c:strCache>
            </c:strRef>
          </c:tx>
          <c:cat>
            <c:strRef>
              <c:f>'r&amp;d'!$B$3:$R$3</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'r&amp;d'!$B$7:$R$7</c:f>
              <c:numCache>
                <c:formatCode>General</c:formatCode>
                <c:ptCount val="17"/>
                <c:pt idx="0">
                  <c:v>2.2799999999999998</c:v>
                </c:pt>
                <c:pt idx="1">
                  <c:v>2.27</c:v>
                </c:pt>
                <c:pt idx="2">
                  <c:v>2.19</c:v>
                </c:pt>
                <c:pt idx="3">
                  <c:v>2.14</c:v>
                </c:pt>
                <c:pt idx="4">
                  <c:v>2.16</c:v>
                </c:pt>
                <c:pt idx="5">
                  <c:v>2.15</c:v>
                </c:pt>
                <c:pt idx="6">
                  <c:v>2.2000000000000002</c:v>
                </c:pt>
                <c:pt idx="7">
                  <c:v>2.2400000000000002</c:v>
                </c:pt>
                <c:pt idx="8">
                  <c:v>2.1800000000000002</c:v>
                </c:pt>
                <c:pt idx="9">
                  <c:v>2.16</c:v>
                </c:pt>
                <c:pt idx="10">
                  <c:v>2.11</c:v>
                </c:pt>
                <c:pt idx="11">
                  <c:v>2.11</c:v>
                </c:pt>
                <c:pt idx="12">
                  <c:v>2.08</c:v>
                </c:pt>
                <c:pt idx="13">
                  <c:v>2.12</c:v>
                </c:pt>
                <c:pt idx="14">
                  <c:v>2.27</c:v>
                </c:pt>
                <c:pt idx="15">
                  <c:v>2.2400000000000002</c:v>
                </c:pt>
                <c:pt idx="16">
                  <c:v>2.2400000000000002</c:v>
                </c:pt>
              </c:numCache>
            </c:numRef>
          </c:val>
          <c:smooth val="0"/>
        </c:ser>
        <c:ser>
          <c:idx val="4"/>
          <c:order val="4"/>
          <c:tx>
            <c:strRef>
              <c:f>'r&amp;d'!$A$8</c:f>
              <c:strCache>
                <c:ptCount val="1"/>
                <c:pt idx="0">
                  <c:v>UK</c:v>
                </c:pt>
              </c:strCache>
            </c:strRef>
          </c:tx>
          <c:cat>
            <c:strRef>
              <c:f>'r&amp;d'!$B$3:$R$3</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'r&amp;d'!$B$8:$R$8</c:f>
              <c:numCache>
                <c:formatCode>General</c:formatCode>
                <c:ptCount val="17"/>
                <c:pt idx="0">
                  <c:v>1.8900000000000001</c:v>
                </c:pt>
                <c:pt idx="1">
                  <c:v>1.82</c:v>
                </c:pt>
                <c:pt idx="2">
                  <c:v>1.73</c:v>
                </c:pt>
                <c:pt idx="3">
                  <c:v>1.73</c:v>
                </c:pt>
                <c:pt idx="4">
                  <c:v>1.8</c:v>
                </c:pt>
                <c:pt idx="5">
                  <c:v>1.79</c:v>
                </c:pt>
                <c:pt idx="6">
                  <c:v>1.77</c:v>
                </c:pt>
                <c:pt idx="7">
                  <c:v>1.78</c:v>
                </c:pt>
                <c:pt idx="8">
                  <c:v>1.73</c:v>
                </c:pt>
                <c:pt idx="9">
                  <c:v>1.6700000000000004</c:v>
                </c:pt>
                <c:pt idx="10">
                  <c:v>1.7</c:v>
                </c:pt>
                <c:pt idx="11">
                  <c:v>1.72</c:v>
                </c:pt>
                <c:pt idx="12">
                  <c:v>1.75</c:v>
                </c:pt>
                <c:pt idx="13">
                  <c:v>1.75</c:v>
                </c:pt>
                <c:pt idx="14">
                  <c:v>1.82</c:v>
                </c:pt>
                <c:pt idx="15">
                  <c:v>1.77</c:v>
                </c:pt>
                <c:pt idx="16">
                  <c:v>1.75</c:v>
                </c:pt>
              </c:numCache>
            </c:numRef>
          </c:val>
          <c:smooth val="0"/>
        </c:ser>
        <c:dLbls>
          <c:showLegendKey val="0"/>
          <c:showVal val="0"/>
          <c:showCatName val="0"/>
          <c:showSerName val="0"/>
          <c:showPercent val="0"/>
          <c:showBubbleSize val="0"/>
        </c:dLbls>
        <c:marker val="1"/>
        <c:smooth val="0"/>
        <c:axId val="45736320"/>
        <c:axId val="45737856"/>
      </c:lineChart>
      <c:catAx>
        <c:axId val="45736320"/>
        <c:scaling>
          <c:orientation val="minMax"/>
        </c:scaling>
        <c:delete val="0"/>
        <c:axPos val="b"/>
        <c:majorTickMark val="out"/>
        <c:minorTickMark val="none"/>
        <c:tickLblPos val="nextTo"/>
        <c:txPr>
          <a:bodyPr rot="5400000" vert="horz"/>
          <a:lstStyle/>
          <a:p>
            <a:pPr>
              <a:defRPr/>
            </a:pPr>
            <a:endParaRPr lang="es-ES"/>
          </a:p>
        </c:txPr>
        <c:crossAx val="45737856"/>
        <c:crosses val="autoZero"/>
        <c:auto val="1"/>
        <c:lblAlgn val="ctr"/>
        <c:lblOffset val="100"/>
        <c:noMultiLvlLbl val="0"/>
      </c:catAx>
      <c:valAx>
        <c:axId val="45737856"/>
        <c:scaling>
          <c:orientation val="minMax"/>
          <c:min val="0.5"/>
        </c:scaling>
        <c:delete val="0"/>
        <c:axPos val="l"/>
        <c:majorGridlines/>
        <c:numFmt formatCode="General" sourceLinked="1"/>
        <c:majorTickMark val="out"/>
        <c:minorTickMark val="none"/>
        <c:tickLblPos val="nextTo"/>
        <c:crossAx val="45736320"/>
        <c:crosses val="autoZero"/>
        <c:crossBetween val="between"/>
      </c:valAx>
    </c:plotArea>
    <c:legend>
      <c:legendPos val="b"/>
      <c:layout/>
      <c:overlay val="0"/>
      <c:txPr>
        <a:bodyPr/>
        <a:lstStyle/>
        <a:p>
          <a:pPr>
            <a:defRPr sz="900"/>
          </a:pPr>
          <a:endParaRPr lang="es-ES"/>
        </a:p>
      </c:txPr>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BC69EB-6207-480F-9ADA-75AB8464116F}" type="datetimeFigureOut">
              <a:rPr lang="es-ES" smtClean="0"/>
              <a:t>25/01/2015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477F49-6C89-44B0-85B7-44D04522ED2E}" type="slidenum">
              <a:rPr lang="es-ES" smtClean="0"/>
              <a:t>‹Nº›</a:t>
            </a:fld>
            <a:endParaRPr lang="es-ES"/>
          </a:p>
        </p:txBody>
      </p:sp>
    </p:spTree>
    <p:extLst>
      <p:ext uri="{BB962C8B-B14F-4D97-AF65-F5344CB8AC3E}">
        <p14:creationId xmlns:p14="http://schemas.microsoft.com/office/powerpoint/2010/main" val="2257311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6A477F49-6C89-44B0-85B7-44D04522ED2E}" type="slidenum">
              <a:rPr lang="es-ES" smtClean="0"/>
              <a:t>10</a:t>
            </a:fld>
            <a:endParaRPr lang="es-ES"/>
          </a:p>
        </p:txBody>
      </p:sp>
    </p:spTree>
    <p:extLst>
      <p:ext uri="{BB962C8B-B14F-4D97-AF65-F5344CB8AC3E}">
        <p14:creationId xmlns:p14="http://schemas.microsoft.com/office/powerpoint/2010/main" val="1127371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262A3BF6-544F-4DFF-BD43-67E6786666C9}" type="datetimeFigureOut">
              <a:rPr lang="es-ES" smtClean="0"/>
              <a:t>25/01/2015</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A785F38D-F967-4291-A08F-92D7066DF3DA}"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262A3BF6-544F-4DFF-BD43-67E6786666C9}" type="datetimeFigureOut">
              <a:rPr lang="es-ES" smtClean="0"/>
              <a:t>25/01/2015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785F38D-F967-4291-A08F-92D7066DF3DA}"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262A3BF6-544F-4DFF-BD43-67E6786666C9}" type="datetimeFigureOut">
              <a:rPr lang="es-ES" smtClean="0"/>
              <a:t>25/01/2015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785F38D-F967-4291-A08F-92D7066DF3DA}"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262A3BF6-544F-4DFF-BD43-67E6786666C9}" type="datetimeFigureOut">
              <a:rPr lang="es-ES" smtClean="0"/>
              <a:t>25/01/2015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785F38D-F967-4291-A08F-92D7066DF3DA}"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262A3BF6-544F-4DFF-BD43-67E6786666C9}" type="datetimeFigureOut">
              <a:rPr lang="es-ES" smtClean="0"/>
              <a:t>25/01/2015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785F38D-F967-4291-A08F-92D7066DF3DA}"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262A3BF6-544F-4DFF-BD43-67E6786666C9}" type="datetimeFigureOut">
              <a:rPr lang="es-ES" smtClean="0"/>
              <a:t>25/01/2015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785F38D-F967-4291-A08F-92D7066DF3DA}"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262A3BF6-544F-4DFF-BD43-67E6786666C9}" type="datetimeFigureOut">
              <a:rPr lang="es-ES" smtClean="0"/>
              <a:t>25/01/2015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A785F38D-F967-4291-A08F-92D7066DF3DA}"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262A3BF6-544F-4DFF-BD43-67E6786666C9}" type="datetimeFigureOut">
              <a:rPr lang="es-ES" smtClean="0"/>
              <a:t>25/01/2015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785F38D-F967-4291-A08F-92D7066DF3DA}"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A3BF6-544F-4DFF-BD43-67E6786666C9}" type="datetimeFigureOut">
              <a:rPr lang="es-ES" smtClean="0"/>
              <a:t>25/01/2015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A785F38D-F967-4291-A08F-92D7066DF3DA}"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262A3BF6-544F-4DFF-BD43-67E6786666C9}" type="datetimeFigureOut">
              <a:rPr lang="es-ES" smtClean="0"/>
              <a:t>25/01/2015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785F38D-F967-4291-A08F-92D7066DF3DA}"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262A3BF6-544F-4DFF-BD43-67E6786666C9}" type="datetimeFigureOut">
              <a:rPr lang="es-ES" smtClean="0"/>
              <a:t>25/01/2015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A785F38D-F967-4291-A08F-92D7066DF3DA}" type="slidenum">
              <a:rPr lang="es-ES" smtClean="0"/>
              <a:t>‹Nº›</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2A3BF6-544F-4DFF-BD43-67E6786666C9}" type="datetimeFigureOut">
              <a:rPr lang="es-ES" smtClean="0"/>
              <a:t>25/01/2015</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785F38D-F967-4291-A08F-92D7066DF3DA}" type="slidenum">
              <a:rPr lang="es-ES" smtClean="0"/>
              <a:t>‹Nº›</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b="1" dirty="0" err="1" smtClean="0"/>
              <a:t>The</a:t>
            </a:r>
            <a:r>
              <a:rPr lang="es-ES" b="1" dirty="0" smtClean="0"/>
              <a:t> </a:t>
            </a:r>
            <a:r>
              <a:rPr lang="es-ES" b="1" dirty="0" err="1" smtClean="0"/>
              <a:t>Spanish</a:t>
            </a:r>
            <a:r>
              <a:rPr lang="es-ES" b="1" dirty="0" smtClean="0"/>
              <a:t> </a:t>
            </a:r>
            <a:r>
              <a:rPr lang="es-ES" b="1" dirty="0" err="1" smtClean="0"/>
              <a:t>Productivity</a:t>
            </a:r>
            <a:r>
              <a:rPr lang="es-ES" b="1" dirty="0" smtClean="0"/>
              <a:t> </a:t>
            </a:r>
            <a:r>
              <a:rPr lang="es-ES" b="1" dirty="0" err="1" smtClean="0"/>
              <a:t>Puzzle</a:t>
            </a:r>
            <a:endParaRPr lang="es-ES" b="1" dirty="0"/>
          </a:p>
        </p:txBody>
      </p:sp>
      <p:sp>
        <p:nvSpPr>
          <p:cNvPr id="3" name="2 Subtítulo"/>
          <p:cNvSpPr>
            <a:spLocks noGrp="1"/>
          </p:cNvSpPr>
          <p:nvPr>
            <p:ph type="subTitle" idx="1"/>
          </p:nvPr>
        </p:nvSpPr>
        <p:spPr>
          <a:xfrm>
            <a:off x="1403648" y="3501008"/>
            <a:ext cx="6400800" cy="1270992"/>
          </a:xfrm>
        </p:spPr>
        <p:txBody>
          <a:bodyPr/>
          <a:lstStyle/>
          <a:p>
            <a:r>
              <a:rPr lang="es-ES" b="1" dirty="0" smtClean="0"/>
              <a:t>Laura </a:t>
            </a:r>
            <a:r>
              <a:rPr lang="es-ES" b="1" dirty="0" err="1" smtClean="0"/>
              <a:t>Hospido</a:t>
            </a:r>
            <a:endParaRPr lang="es-ES" b="1" dirty="0" smtClean="0"/>
          </a:p>
          <a:p>
            <a:r>
              <a:rPr lang="es-ES" b="1" dirty="0" smtClean="0"/>
              <a:t>Eva Moreno </a:t>
            </a:r>
            <a:r>
              <a:rPr lang="es-ES" b="1" dirty="0" err="1" smtClean="0"/>
              <a:t>Galbis</a:t>
            </a:r>
            <a:endParaRPr lang="es-ES" b="1" dirty="0"/>
          </a:p>
        </p:txBody>
      </p:sp>
      <p:sp>
        <p:nvSpPr>
          <p:cNvPr id="4" name="1 Título"/>
          <p:cNvSpPr txBox="1">
            <a:spLocks/>
          </p:cNvSpPr>
          <p:nvPr/>
        </p:nvSpPr>
        <p:spPr>
          <a:xfrm>
            <a:off x="675002" y="4941168"/>
            <a:ext cx="8145470" cy="17281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800" b="1" dirty="0" smtClean="0"/>
              <a:t>CEPREMAP </a:t>
            </a:r>
            <a:r>
              <a:rPr lang="es-ES" sz="2800" b="1" dirty="0" err="1" smtClean="0"/>
              <a:t>Productivity</a:t>
            </a:r>
            <a:r>
              <a:rPr lang="es-ES" sz="2800" b="1" dirty="0" smtClean="0"/>
              <a:t> Project</a:t>
            </a:r>
          </a:p>
          <a:p>
            <a:r>
              <a:rPr lang="es-ES" sz="2800" b="1" dirty="0" smtClean="0"/>
              <a:t>23rd </a:t>
            </a:r>
            <a:r>
              <a:rPr lang="es-ES" sz="2800" b="1" dirty="0" err="1" smtClean="0"/>
              <a:t>January</a:t>
            </a:r>
            <a:r>
              <a:rPr lang="es-ES" sz="2800" b="1" dirty="0" smtClean="0"/>
              <a:t> 2015 </a:t>
            </a:r>
            <a:r>
              <a:rPr lang="es-ES" sz="2800" b="1" dirty="0" err="1" smtClean="0"/>
              <a:t>Conference</a:t>
            </a:r>
            <a:endParaRPr lang="es-ES" sz="2800" b="1" dirty="0" smtClean="0"/>
          </a:p>
          <a:p>
            <a:pPr algn="just"/>
            <a:r>
              <a:rPr lang="en-US" sz="1600" b="1" dirty="0" smtClean="0"/>
              <a:t>The opinions </a:t>
            </a:r>
            <a:r>
              <a:rPr lang="en-US" sz="1600" b="1" dirty="0"/>
              <a:t>and analyses are the responsibility of the authors and, therefore</a:t>
            </a:r>
            <a:r>
              <a:rPr lang="en-US" sz="1600" b="1" dirty="0" smtClean="0"/>
              <a:t>, do </a:t>
            </a:r>
            <a:r>
              <a:rPr lang="en-US" sz="1600" b="1" dirty="0"/>
              <a:t>not necessarily coincide with those of the Banco de </a:t>
            </a:r>
            <a:r>
              <a:rPr lang="en-US" sz="1600" b="1" dirty="0" err="1" smtClean="0"/>
              <a:t>España</a:t>
            </a:r>
            <a:r>
              <a:rPr lang="en-US" sz="1600" b="1" dirty="0" smtClean="0"/>
              <a:t> </a:t>
            </a:r>
            <a:r>
              <a:rPr lang="en-US" sz="1600" b="1" dirty="0"/>
              <a:t>or </a:t>
            </a:r>
            <a:r>
              <a:rPr lang="en-US" sz="1600" b="1" dirty="0" smtClean="0"/>
              <a:t>the  </a:t>
            </a:r>
            <a:r>
              <a:rPr lang="en-US" sz="1600" b="1" dirty="0" err="1" smtClean="0"/>
              <a:t>Eurosystem</a:t>
            </a:r>
            <a:endParaRPr lang="es-ES" sz="1600" b="1" dirty="0"/>
          </a:p>
        </p:txBody>
      </p:sp>
    </p:spTree>
    <p:extLst>
      <p:ext uri="{BB962C8B-B14F-4D97-AF65-F5344CB8AC3E}">
        <p14:creationId xmlns:p14="http://schemas.microsoft.com/office/powerpoint/2010/main" val="316738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6632"/>
            <a:ext cx="8229600" cy="1008112"/>
          </a:xfrm>
        </p:spPr>
        <p:txBody>
          <a:bodyPr/>
          <a:lstStyle/>
          <a:p>
            <a:r>
              <a:rPr lang="en-US" b="1" dirty="0" smtClean="0"/>
              <a:t>1.2 Sector </a:t>
            </a:r>
            <a:r>
              <a:rPr lang="en-US" b="1" dirty="0"/>
              <a:t>composition</a:t>
            </a:r>
            <a:endParaRPr lang="es-ES" dirty="0"/>
          </a:p>
        </p:txBody>
      </p:sp>
      <p:graphicFrame>
        <p:nvGraphicFramePr>
          <p:cNvPr id="4" name="3 Gráfico"/>
          <p:cNvGraphicFramePr>
            <a:graphicFrameLocks/>
          </p:cNvGraphicFramePr>
          <p:nvPr>
            <p:extLst>
              <p:ext uri="{D42A27DB-BD31-4B8C-83A1-F6EECF244321}">
                <p14:modId xmlns:p14="http://schemas.microsoft.com/office/powerpoint/2010/main" val="2826754900"/>
              </p:ext>
            </p:extLst>
          </p:nvPr>
        </p:nvGraphicFramePr>
        <p:xfrm>
          <a:off x="179512" y="1052736"/>
          <a:ext cx="3924436" cy="5040560"/>
        </p:xfrm>
        <a:graphic>
          <a:graphicData uri="http://schemas.openxmlformats.org/drawingml/2006/chart">
            <c:chart xmlns:c="http://schemas.openxmlformats.org/drawingml/2006/chart" xmlns:r="http://schemas.openxmlformats.org/officeDocument/2006/relationships" r:id="rId3"/>
          </a:graphicData>
        </a:graphic>
      </p:graphicFrame>
      <p:sp>
        <p:nvSpPr>
          <p:cNvPr id="5" name="4 Rectángulo"/>
          <p:cNvSpPr/>
          <p:nvPr/>
        </p:nvSpPr>
        <p:spPr>
          <a:xfrm>
            <a:off x="0" y="6093296"/>
            <a:ext cx="4427984" cy="646331"/>
          </a:xfrm>
          <a:prstGeom prst="rect">
            <a:avLst/>
          </a:prstGeom>
        </p:spPr>
        <p:txBody>
          <a:bodyPr wrap="square">
            <a:spAutoFit/>
          </a:bodyPr>
          <a:lstStyle/>
          <a:p>
            <a:pPr algn="ctr"/>
            <a:r>
              <a:rPr lang="en-US" b="1" dirty="0" smtClean="0"/>
              <a:t>Figure 6: Contribution  in % </a:t>
            </a:r>
            <a:r>
              <a:rPr lang="en-US" b="1" dirty="0"/>
              <a:t>to total employment of the </a:t>
            </a:r>
            <a:r>
              <a:rPr lang="en-US" b="1" dirty="0" smtClean="0"/>
              <a:t>construction </a:t>
            </a:r>
            <a:r>
              <a:rPr lang="en-US" b="1" dirty="0"/>
              <a:t>sector</a:t>
            </a:r>
            <a:endParaRPr lang="es-ES" dirty="0"/>
          </a:p>
        </p:txBody>
      </p:sp>
      <p:sp>
        <p:nvSpPr>
          <p:cNvPr id="7" name="6 Rectángulo"/>
          <p:cNvSpPr/>
          <p:nvPr/>
        </p:nvSpPr>
        <p:spPr>
          <a:xfrm>
            <a:off x="4272307" y="6093296"/>
            <a:ext cx="4764189" cy="646331"/>
          </a:xfrm>
          <a:prstGeom prst="rect">
            <a:avLst/>
          </a:prstGeom>
        </p:spPr>
        <p:txBody>
          <a:bodyPr wrap="none">
            <a:spAutoFit/>
          </a:bodyPr>
          <a:lstStyle/>
          <a:p>
            <a:pPr algn="ctr"/>
            <a:r>
              <a:rPr lang="en-US" b="1" dirty="0" smtClean="0"/>
              <a:t>Figure 7: Contribution in % of each branch</a:t>
            </a:r>
          </a:p>
          <a:p>
            <a:pPr algn="ctr"/>
            <a:r>
              <a:rPr lang="en-US" b="1" dirty="0"/>
              <a:t>t</a:t>
            </a:r>
            <a:r>
              <a:rPr lang="en-US" b="1" dirty="0" smtClean="0"/>
              <a:t>o industrial employment</a:t>
            </a:r>
            <a:endParaRPr lang="es-ES" dirty="0"/>
          </a:p>
        </p:txBody>
      </p:sp>
      <p:graphicFrame>
        <p:nvGraphicFramePr>
          <p:cNvPr id="9" name="2 Gráfico"/>
          <p:cNvGraphicFramePr>
            <a:graphicFrameLocks/>
          </p:cNvGraphicFramePr>
          <p:nvPr>
            <p:extLst>
              <p:ext uri="{D42A27DB-BD31-4B8C-83A1-F6EECF244321}">
                <p14:modId xmlns:p14="http://schemas.microsoft.com/office/powerpoint/2010/main" val="2138693894"/>
              </p:ext>
            </p:extLst>
          </p:nvPr>
        </p:nvGraphicFramePr>
        <p:xfrm>
          <a:off x="4211960" y="1124744"/>
          <a:ext cx="4572000" cy="4752528"/>
        </p:xfrm>
        <a:graphic>
          <a:graphicData uri="http://schemas.openxmlformats.org/drawingml/2006/chart">
            <c:chart xmlns:c="http://schemas.openxmlformats.org/drawingml/2006/chart" xmlns:r="http://schemas.openxmlformats.org/officeDocument/2006/relationships" r:id="rId4"/>
          </a:graphicData>
        </a:graphic>
      </p:graphicFrame>
      <p:sp>
        <p:nvSpPr>
          <p:cNvPr id="8" name="7 Rectángulo"/>
          <p:cNvSpPr/>
          <p:nvPr/>
        </p:nvSpPr>
        <p:spPr>
          <a:xfrm>
            <a:off x="4572000" y="5877852"/>
            <a:ext cx="712054" cy="215444"/>
          </a:xfrm>
          <a:prstGeom prst="rect">
            <a:avLst/>
          </a:prstGeom>
        </p:spPr>
        <p:txBody>
          <a:bodyPr wrap="none">
            <a:spAutoFit/>
          </a:bodyPr>
          <a:lstStyle/>
          <a:p>
            <a:r>
              <a:rPr lang="es-ES" sz="800" dirty="0" err="1" smtClean="0"/>
              <a:t>Source</a:t>
            </a:r>
            <a:r>
              <a:rPr lang="es-ES" sz="800" dirty="0" smtClean="0"/>
              <a:t>: INE</a:t>
            </a:r>
            <a:endParaRPr lang="en-US" sz="800" b="1" dirty="0"/>
          </a:p>
        </p:txBody>
      </p:sp>
      <p:sp>
        <p:nvSpPr>
          <p:cNvPr id="10" name="9 Rectángulo"/>
          <p:cNvSpPr/>
          <p:nvPr/>
        </p:nvSpPr>
        <p:spPr>
          <a:xfrm>
            <a:off x="331554" y="5880773"/>
            <a:ext cx="712054" cy="215444"/>
          </a:xfrm>
          <a:prstGeom prst="rect">
            <a:avLst/>
          </a:prstGeom>
        </p:spPr>
        <p:txBody>
          <a:bodyPr wrap="none">
            <a:spAutoFit/>
          </a:bodyPr>
          <a:lstStyle/>
          <a:p>
            <a:r>
              <a:rPr lang="es-ES" sz="800" dirty="0" err="1" smtClean="0"/>
              <a:t>Source</a:t>
            </a:r>
            <a:r>
              <a:rPr lang="es-ES" sz="800" dirty="0" smtClean="0"/>
              <a:t>: INE</a:t>
            </a:r>
            <a:endParaRPr lang="en-US" sz="800" b="1" dirty="0"/>
          </a:p>
        </p:txBody>
      </p:sp>
    </p:spTree>
    <p:extLst>
      <p:ext uri="{BB962C8B-B14F-4D97-AF65-F5344CB8AC3E}">
        <p14:creationId xmlns:p14="http://schemas.microsoft.com/office/powerpoint/2010/main" val="2464331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837773184"/>
              </p:ext>
            </p:extLst>
          </p:nvPr>
        </p:nvGraphicFramePr>
        <p:xfrm>
          <a:off x="457200" y="1125539"/>
          <a:ext cx="8291264" cy="2087438"/>
        </p:xfrm>
        <a:graphic>
          <a:graphicData uri="http://schemas.openxmlformats.org/drawingml/2006/chart">
            <c:chart xmlns:c="http://schemas.openxmlformats.org/drawingml/2006/chart" xmlns:r="http://schemas.openxmlformats.org/officeDocument/2006/relationships" r:id="rId2"/>
          </a:graphicData>
        </a:graphic>
      </p:graphicFrame>
      <p:sp>
        <p:nvSpPr>
          <p:cNvPr id="5" name="4 Rectángulo"/>
          <p:cNvSpPr/>
          <p:nvPr/>
        </p:nvSpPr>
        <p:spPr>
          <a:xfrm>
            <a:off x="36" y="3212976"/>
            <a:ext cx="9036496" cy="646331"/>
          </a:xfrm>
          <a:prstGeom prst="rect">
            <a:avLst/>
          </a:prstGeom>
        </p:spPr>
        <p:txBody>
          <a:bodyPr wrap="square">
            <a:spAutoFit/>
          </a:bodyPr>
          <a:lstStyle/>
          <a:p>
            <a:pPr algn="just"/>
            <a:r>
              <a:rPr lang="en-US" b="1" dirty="0" smtClean="0"/>
              <a:t>Figure 8: Success </a:t>
            </a:r>
            <a:r>
              <a:rPr lang="en-US" b="1" dirty="0"/>
              <a:t>rate in obtaining loan finance by sources. Total business economy except financial and insurance activities. Percentage of requests accepted.</a:t>
            </a:r>
            <a:endParaRPr lang="es-ES" dirty="0"/>
          </a:p>
        </p:txBody>
      </p:sp>
      <p:graphicFrame>
        <p:nvGraphicFramePr>
          <p:cNvPr id="6" name="5 Gráfico"/>
          <p:cNvGraphicFramePr>
            <a:graphicFrameLocks/>
          </p:cNvGraphicFramePr>
          <p:nvPr>
            <p:extLst>
              <p:ext uri="{D42A27DB-BD31-4B8C-83A1-F6EECF244321}">
                <p14:modId xmlns:p14="http://schemas.microsoft.com/office/powerpoint/2010/main" val="2770380097"/>
              </p:ext>
            </p:extLst>
          </p:nvPr>
        </p:nvGraphicFramePr>
        <p:xfrm>
          <a:off x="2483768" y="3835405"/>
          <a:ext cx="4499919" cy="2376264"/>
        </p:xfrm>
        <a:graphic>
          <a:graphicData uri="http://schemas.openxmlformats.org/drawingml/2006/chart">
            <c:chart xmlns:c="http://schemas.openxmlformats.org/drawingml/2006/chart" xmlns:r="http://schemas.openxmlformats.org/officeDocument/2006/relationships" r:id="rId3"/>
          </a:graphicData>
        </a:graphic>
      </p:graphicFrame>
      <p:sp>
        <p:nvSpPr>
          <p:cNvPr id="8" name="7 Rectángulo"/>
          <p:cNvSpPr/>
          <p:nvPr/>
        </p:nvSpPr>
        <p:spPr>
          <a:xfrm>
            <a:off x="2775813" y="6381328"/>
            <a:ext cx="4172451" cy="369332"/>
          </a:xfrm>
          <a:prstGeom prst="rect">
            <a:avLst/>
          </a:prstGeom>
        </p:spPr>
        <p:txBody>
          <a:bodyPr wrap="square">
            <a:spAutoFit/>
          </a:bodyPr>
          <a:lstStyle/>
          <a:p>
            <a:r>
              <a:rPr lang="en-US" b="1" dirty="0" smtClean="0"/>
              <a:t>Figure 9: R&amp;D </a:t>
            </a:r>
            <a:r>
              <a:rPr lang="en-US" b="1" dirty="0"/>
              <a:t>expenditures in %</a:t>
            </a:r>
            <a:r>
              <a:rPr lang="en-US" b="1" dirty="0" smtClean="0"/>
              <a:t>GDP</a:t>
            </a:r>
            <a:endParaRPr lang="es-ES" dirty="0"/>
          </a:p>
        </p:txBody>
      </p:sp>
      <p:sp>
        <p:nvSpPr>
          <p:cNvPr id="10" name="1 Título"/>
          <p:cNvSpPr>
            <a:spLocks noGrp="1"/>
          </p:cNvSpPr>
          <p:nvPr>
            <p:ph type="title"/>
          </p:nvPr>
        </p:nvSpPr>
        <p:spPr>
          <a:xfrm>
            <a:off x="395536" y="116632"/>
            <a:ext cx="8229600" cy="1008112"/>
          </a:xfrm>
        </p:spPr>
        <p:txBody>
          <a:bodyPr/>
          <a:lstStyle/>
          <a:p>
            <a:r>
              <a:rPr lang="en-US" b="1" dirty="0" smtClean="0"/>
              <a:t>1.3 Access to credit</a:t>
            </a:r>
            <a:endParaRPr lang="es-ES" dirty="0"/>
          </a:p>
        </p:txBody>
      </p:sp>
      <p:sp>
        <p:nvSpPr>
          <p:cNvPr id="7" name="6 Rectángulo"/>
          <p:cNvSpPr/>
          <p:nvPr/>
        </p:nvSpPr>
        <p:spPr>
          <a:xfrm>
            <a:off x="2775813" y="6180891"/>
            <a:ext cx="712054" cy="215444"/>
          </a:xfrm>
          <a:prstGeom prst="rect">
            <a:avLst/>
          </a:prstGeom>
        </p:spPr>
        <p:txBody>
          <a:bodyPr wrap="none">
            <a:spAutoFit/>
          </a:bodyPr>
          <a:lstStyle/>
          <a:p>
            <a:r>
              <a:rPr lang="es-ES" sz="800" dirty="0" err="1" smtClean="0"/>
              <a:t>Source</a:t>
            </a:r>
            <a:r>
              <a:rPr lang="es-ES" sz="800" dirty="0" smtClean="0"/>
              <a:t>: INE</a:t>
            </a:r>
            <a:endParaRPr lang="en-US" sz="800" b="1" dirty="0"/>
          </a:p>
        </p:txBody>
      </p:sp>
      <p:sp>
        <p:nvSpPr>
          <p:cNvPr id="9" name="8 Rectángulo"/>
          <p:cNvSpPr/>
          <p:nvPr/>
        </p:nvSpPr>
        <p:spPr>
          <a:xfrm>
            <a:off x="691594" y="2996952"/>
            <a:ext cx="918841" cy="215444"/>
          </a:xfrm>
          <a:prstGeom prst="rect">
            <a:avLst/>
          </a:prstGeom>
        </p:spPr>
        <p:txBody>
          <a:bodyPr wrap="none">
            <a:spAutoFit/>
          </a:bodyPr>
          <a:lstStyle/>
          <a:p>
            <a:r>
              <a:rPr lang="es-ES" sz="800" dirty="0" err="1" smtClean="0"/>
              <a:t>Source</a:t>
            </a:r>
            <a:r>
              <a:rPr lang="es-ES" sz="800" dirty="0" smtClean="0"/>
              <a:t>: </a:t>
            </a:r>
            <a:r>
              <a:rPr lang="es-ES" sz="800" dirty="0" err="1" smtClean="0"/>
              <a:t>Eurostat</a:t>
            </a:r>
            <a:endParaRPr lang="en-US" sz="800" b="1" dirty="0"/>
          </a:p>
        </p:txBody>
      </p:sp>
    </p:spTree>
    <p:extLst>
      <p:ext uri="{BB962C8B-B14F-4D97-AF65-F5344CB8AC3E}">
        <p14:creationId xmlns:p14="http://schemas.microsoft.com/office/powerpoint/2010/main" val="3864292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008112"/>
          </a:xfrm>
        </p:spPr>
        <p:txBody>
          <a:bodyPr/>
          <a:lstStyle/>
          <a:p>
            <a:r>
              <a:rPr lang="es-ES" b="1" dirty="0" smtClean="0"/>
              <a:t>1.4 </a:t>
            </a:r>
            <a:r>
              <a:rPr lang="en-US" b="1" dirty="0"/>
              <a:t>The use of foreign markets</a:t>
            </a:r>
            <a:endParaRPr lang="es-ES" dirty="0"/>
          </a:p>
        </p:txBody>
      </p:sp>
      <p:sp>
        <p:nvSpPr>
          <p:cNvPr id="3" name="2 Marcador de contenido"/>
          <p:cNvSpPr>
            <a:spLocks noGrp="1"/>
          </p:cNvSpPr>
          <p:nvPr>
            <p:ph idx="1"/>
          </p:nvPr>
        </p:nvSpPr>
        <p:spPr>
          <a:xfrm>
            <a:off x="457200" y="1484784"/>
            <a:ext cx="8229600" cy="4839816"/>
          </a:xfrm>
        </p:spPr>
        <p:txBody>
          <a:bodyPr>
            <a:normAutofit lnSpcReduction="10000"/>
          </a:bodyPr>
          <a:lstStyle/>
          <a:p>
            <a:pPr algn="just"/>
            <a:r>
              <a:rPr lang="en-US" dirty="0"/>
              <a:t>Firms have the possibility to circumvent an economic crisis by exporting towards countries less affected by the recession or importing from cheaper suppliers abroad. </a:t>
            </a:r>
            <a:endParaRPr lang="en-US" dirty="0" smtClean="0"/>
          </a:p>
          <a:p>
            <a:pPr algn="just"/>
            <a:r>
              <a:rPr lang="en-US" dirty="0"/>
              <a:t>T</a:t>
            </a:r>
            <a:r>
              <a:rPr lang="en-US" dirty="0" smtClean="0"/>
              <a:t>he </a:t>
            </a:r>
            <a:r>
              <a:rPr lang="en-US" dirty="0"/>
              <a:t>balance of payment of the Spanish economy considerably improved during the crisis due to the relative increase in </a:t>
            </a:r>
            <a:r>
              <a:rPr lang="en-US" dirty="0" smtClean="0"/>
              <a:t>exports.</a:t>
            </a:r>
          </a:p>
          <a:p>
            <a:pPr marL="393192" lvl="1" indent="0" algn="just">
              <a:buNone/>
            </a:pPr>
            <a:r>
              <a:rPr lang="en-US" dirty="0" smtClean="0"/>
              <a:t>=&gt; </a:t>
            </a:r>
            <a:r>
              <a:rPr lang="en-US" dirty="0"/>
              <a:t>competitiveness gains seem to be largely explained by the reduction in unitary labor costs, rather than by an improvement in the efficiency of production </a:t>
            </a:r>
            <a:r>
              <a:rPr lang="en-US" dirty="0" smtClean="0"/>
              <a:t>methods =&gt; </a:t>
            </a:r>
            <a:r>
              <a:rPr lang="en-US" dirty="0"/>
              <a:t>competitiveness gains have been unable to create employment</a:t>
            </a:r>
            <a:endParaRPr lang="es-ES" dirty="0"/>
          </a:p>
        </p:txBody>
      </p:sp>
    </p:spTree>
    <p:extLst>
      <p:ext uri="{BB962C8B-B14F-4D97-AF65-F5344CB8AC3E}">
        <p14:creationId xmlns:p14="http://schemas.microsoft.com/office/powerpoint/2010/main" val="4228623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08920"/>
            <a:ext cx="8229600" cy="1143000"/>
          </a:xfrm>
        </p:spPr>
        <p:txBody>
          <a:bodyPr/>
          <a:lstStyle/>
          <a:p>
            <a:r>
              <a:rPr lang="es-ES" b="1" dirty="0" smtClean="0"/>
              <a:t>2. Micro </a:t>
            </a:r>
            <a:r>
              <a:rPr lang="es-ES" b="1" dirty="0" err="1" smtClean="0"/>
              <a:t>evidence</a:t>
            </a:r>
            <a:endParaRPr lang="es-ES" b="1" dirty="0"/>
          </a:p>
        </p:txBody>
      </p:sp>
    </p:spTree>
    <p:extLst>
      <p:ext uri="{BB962C8B-B14F-4D97-AF65-F5344CB8AC3E}">
        <p14:creationId xmlns:p14="http://schemas.microsoft.com/office/powerpoint/2010/main" val="3554828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080120"/>
          </a:xfrm>
        </p:spPr>
        <p:txBody>
          <a:bodyPr/>
          <a:lstStyle/>
          <a:p>
            <a:r>
              <a:rPr lang="es-ES" b="1" dirty="0" smtClean="0"/>
              <a:t>2.1 Data </a:t>
            </a:r>
            <a:r>
              <a:rPr lang="es-ES" b="1" dirty="0" err="1" smtClean="0"/>
              <a:t>sources</a:t>
            </a:r>
            <a:endParaRPr lang="es-ES" b="1" dirty="0"/>
          </a:p>
        </p:txBody>
      </p:sp>
      <p:sp>
        <p:nvSpPr>
          <p:cNvPr id="3" name="2 Marcador de contenido"/>
          <p:cNvSpPr>
            <a:spLocks noGrp="1"/>
          </p:cNvSpPr>
          <p:nvPr>
            <p:ph idx="1"/>
          </p:nvPr>
        </p:nvSpPr>
        <p:spPr>
          <a:xfrm>
            <a:off x="457200" y="1340768"/>
            <a:ext cx="8229600" cy="5256584"/>
          </a:xfrm>
        </p:spPr>
        <p:txBody>
          <a:bodyPr>
            <a:normAutofit/>
          </a:bodyPr>
          <a:lstStyle/>
          <a:p>
            <a:pPr algn="just"/>
            <a:r>
              <a:rPr lang="en-US" dirty="0" smtClean="0"/>
              <a:t>Our dataset combines information from several data sources:</a:t>
            </a:r>
          </a:p>
          <a:p>
            <a:pPr marL="514350" indent="-514350" algn="just">
              <a:buAutoNum type="arabicParenR"/>
            </a:pPr>
            <a:r>
              <a:rPr lang="en-US" dirty="0" smtClean="0"/>
              <a:t>Bank of Spain's Central Balance Sheet and the Mercantile </a:t>
            </a:r>
            <a:r>
              <a:rPr lang="es-ES" dirty="0" err="1"/>
              <a:t>Registries</a:t>
            </a:r>
            <a:r>
              <a:rPr lang="en-US" dirty="0" smtClean="0"/>
              <a:t>: data on the number of employees by type of contract, </a:t>
            </a:r>
            <a:r>
              <a:rPr lang="en-US" dirty="0"/>
              <a:t>business name, </a:t>
            </a:r>
            <a:r>
              <a:rPr lang="en-US" dirty="0" smtClean="0"/>
              <a:t>location, </a:t>
            </a:r>
            <a:r>
              <a:rPr lang="en-US" dirty="0"/>
              <a:t>several balance sheet items, profit and loss account items, standard financial ratios, and sector of activity at </a:t>
            </a:r>
            <a:r>
              <a:rPr lang="en-US"/>
              <a:t>the </a:t>
            </a:r>
            <a:r>
              <a:rPr lang="en-US" smtClean="0"/>
              <a:t>4-digit </a:t>
            </a:r>
            <a:r>
              <a:rPr lang="en-US" dirty="0"/>
              <a:t>level</a:t>
            </a:r>
            <a:endParaRPr lang="en-US" dirty="0" smtClean="0"/>
          </a:p>
          <a:p>
            <a:pPr marL="514350" indent="-514350" algn="just">
              <a:buAutoNum type="arabicParenR"/>
            </a:pPr>
            <a:r>
              <a:rPr lang="en-US" dirty="0" smtClean="0"/>
              <a:t>Collective Agreement Registries: data on the level of the collective agreements.</a:t>
            </a:r>
          </a:p>
          <a:p>
            <a:pPr marL="514350" indent="-514350" algn="just">
              <a:buAutoNum type="arabicParenR"/>
            </a:pPr>
            <a:r>
              <a:rPr lang="en-US" dirty="0" smtClean="0"/>
              <a:t>Balance of Payment Registries: data on  imports/exports</a:t>
            </a:r>
            <a:endParaRPr lang="en-US" dirty="0"/>
          </a:p>
          <a:p>
            <a:pPr algn="just"/>
            <a:endParaRPr lang="es-ES" dirty="0"/>
          </a:p>
        </p:txBody>
      </p:sp>
    </p:spTree>
    <p:extLst>
      <p:ext uri="{BB962C8B-B14F-4D97-AF65-F5344CB8AC3E}">
        <p14:creationId xmlns:p14="http://schemas.microsoft.com/office/powerpoint/2010/main" val="1292268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080120"/>
          </a:xfrm>
        </p:spPr>
        <p:txBody>
          <a:bodyPr>
            <a:normAutofit/>
          </a:bodyPr>
          <a:lstStyle/>
          <a:p>
            <a:r>
              <a:rPr lang="es-ES" sz="4000" b="1" dirty="0" smtClean="0"/>
              <a:t>2.1.a </a:t>
            </a:r>
            <a:r>
              <a:rPr lang="es-ES" sz="4000" b="1" dirty="0" err="1" smtClean="0"/>
              <a:t>Sample</a:t>
            </a:r>
            <a:r>
              <a:rPr lang="es-ES" sz="4000" b="1" dirty="0" smtClean="0"/>
              <a:t> </a:t>
            </a:r>
            <a:r>
              <a:rPr lang="es-ES" sz="4000" b="1" dirty="0" err="1" smtClean="0"/>
              <a:t>selection</a:t>
            </a:r>
            <a:endParaRPr lang="es-ES" sz="4000" b="1" dirty="0"/>
          </a:p>
        </p:txBody>
      </p:sp>
      <p:sp>
        <p:nvSpPr>
          <p:cNvPr id="3" name="2 Marcador de contenido"/>
          <p:cNvSpPr>
            <a:spLocks noGrp="1"/>
          </p:cNvSpPr>
          <p:nvPr>
            <p:ph idx="1"/>
          </p:nvPr>
        </p:nvSpPr>
        <p:spPr>
          <a:xfrm>
            <a:off x="457200" y="1340768"/>
            <a:ext cx="8229600" cy="5256584"/>
          </a:xfrm>
        </p:spPr>
        <p:txBody>
          <a:bodyPr>
            <a:normAutofit fontScale="85000" lnSpcReduction="10000"/>
          </a:bodyPr>
          <a:lstStyle/>
          <a:p>
            <a:pPr marL="514350" indent="-514350" algn="just">
              <a:buAutoNum type="alphaUcParenR"/>
            </a:pPr>
            <a:r>
              <a:rPr lang="en-US" dirty="0" smtClean="0"/>
              <a:t>Central Balance Sheet and Mercantile Registries: we </a:t>
            </a:r>
            <a:r>
              <a:rPr lang="en-US" dirty="0"/>
              <a:t>have dropped </a:t>
            </a:r>
            <a:r>
              <a:rPr lang="en-US" dirty="0" smtClean="0"/>
              <a:t>firms </a:t>
            </a:r>
            <a:r>
              <a:rPr lang="en-US" dirty="0"/>
              <a:t>with missing or </a:t>
            </a:r>
            <a:r>
              <a:rPr lang="en-US" dirty="0" smtClean="0"/>
              <a:t>non-positive </a:t>
            </a:r>
            <a:r>
              <a:rPr lang="en-US" dirty="0"/>
              <a:t>values for the number of employees, value added, intermediate inputs, physical capital, sector of activity, and year of firm </a:t>
            </a:r>
            <a:r>
              <a:rPr lang="en-US" dirty="0" smtClean="0"/>
              <a:t>creation.</a:t>
            </a:r>
          </a:p>
          <a:p>
            <a:pPr marL="514350" indent="-514350" algn="just">
              <a:buAutoNum type="alphaUcParenR"/>
            </a:pPr>
            <a:r>
              <a:rPr lang="en-US" dirty="0" smtClean="0"/>
              <a:t>Collective Agreement Registries:</a:t>
            </a:r>
          </a:p>
          <a:p>
            <a:pPr marL="857250" lvl="1" indent="-457200" algn="just">
              <a:buFontTx/>
              <a:buChar char="-"/>
            </a:pPr>
            <a:r>
              <a:rPr lang="en-US" dirty="0" smtClean="0"/>
              <a:t>Firms with “No Agreement”</a:t>
            </a:r>
          </a:p>
          <a:p>
            <a:pPr marL="857250" lvl="1" indent="-457200" algn="just">
              <a:buFontTx/>
              <a:buChar char="-"/>
            </a:pPr>
            <a:r>
              <a:rPr lang="en-US" dirty="0" smtClean="0"/>
              <a:t>The sample of firms with agreements at the firm level was merged with (A) using the Identifying Fiscal Code of the firm, the name of the firm or the name of the agreement.</a:t>
            </a:r>
          </a:p>
          <a:p>
            <a:pPr marL="857250" lvl="1" indent="-457200" algn="just">
              <a:buFontTx/>
              <a:buChar char="-"/>
            </a:pPr>
            <a:r>
              <a:rPr lang="en-US" dirty="0" smtClean="0"/>
              <a:t>The sample of firms with agreements at the </a:t>
            </a:r>
            <a:r>
              <a:rPr lang="en-US" dirty="0" err="1" smtClean="0"/>
              <a:t>sectoral</a:t>
            </a:r>
            <a:r>
              <a:rPr lang="en-US" dirty="0" smtClean="0"/>
              <a:t> level is merged to (A) using an indicator of the sector of activity plus the corresponding geographical location.</a:t>
            </a:r>
          </a:p>
          <a:p>
            <a:pPr marL="0" indent="0" algn="just">
              <a:buNone/>
            </a:pPr>
            <a:r>
              <a:rPr lang="es-ES" dirty="0" smtClean="0">
                <a:solidFill>
                  <a:schemeClr val="accent3">
                    <a:lumMod val="60000"/>
                    <a:lumOff val="40000"/>
                  </a:schemeClr>
                </a:solidFill>
              </a:rPr>
              <a:t>C) </a:t>
            </a:r>
            <a:r>
              <a:rPr lang="es-ES" dirty="0" smtClean="0"/>
              <a:t>Balance of </a:t>
            </a:r>
            <a:r>
              <a:rPr lang="es-ES" dirty="0" err="1" smtClean="0"/>
              <a:t>Payments</a:t>
            </a:r>
            <a:r>
              <a:rPr lang="es-ES" dirty="0" smtClean="0"/>
              <a:t>: </a:t>
            </a:r>
            <a:r>
              <a:rPr lang="en-US" dirty="0" smtClean="0"/>
              <a:t>add information on exports and</a:t>
            </a:r>
          </a:p>
          <a:p>
            <a:pPr marL="0" indent="0" algn="just">
              <a:buNone/>
            </a:pPr>
            <a:r>
              <a:rPr lang="en-US" dirty="0" smtClean="0"/>
              <a:t>imports.</a:t>
            </a:r>
          </a:p>
          <a:p>
            <a:pPr marL="0" indent="0" algn="just">
              <a:buNone/>
            </a:pPr>
            <a:r>
              <a:rPr lang="en-US" dirty="0" smtClean="0">
                <a:solidFill>
                  <a:schemeClr val="accent3">
                    <a:lumMod val="60000"/>
                    <a:lumOff val="40000"/>
                  </a:schemeClr>
                </a:solidFill>
              </a:rPr>
              <a:t>D) </a:t>
            </a:r>
            <a:r>
              <a:rPr lang="en-US" dirty="0" smtClean="0"/>
              <a:t>We keep 95% of the observations. We have an unbalanced panel of </a:t>
            </a:r>
            <a:r>
              <a:rPr lang="en-US" sz="2800" dirty="0" smtClean="0"/>
              <a:t>5,627,593 </a:t>
            </a:r>
            <a:r>
              <a:rPr lang="en-US" sz="2800" dirty="0" err="1" smtClean="0"/>
              <a:t>obs</a:t>
            </a:r>
            <a:r>
              <a:rPr lang="en-US" sz="2800" dirty="0"/>
              <a:t> </a:t>
            </a:r>
            <a:r>
              <a:rPr lang="en-US" sz="2800" dirty="0" smtClean="0"/>
              <a:t>for the period 1995-2012. </a:t>
            </a:r>
            <a:endParaRPr lang="es-ES" dirty="0"/>
          </a:p>
        </p:txBody>
      </p:sp>
    </p:spTree>
    <p:extLst>
      <p:ext uri="{BB962C8B-B14F-4D97-AF65-F5344CB8AC3E}">
        <p14:creationId xmlns:p14="http://schemas.microsoft.com/office/powerpoint/2010/main" val="3597047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080120"/>
          </a:xfrm>
        </p:spPr>
        <p:txBody>
          <a:bodyPr/>
          <a:lstStyle/>
          <a:p>
            <a:r>
              <a:rPr lang="es-ES" b="1" dirty="0" smtClean="0"/>
              <a:t>2.2 </a:t>
            </a:r>
            <a:r>
              <a:rPr lang="en-US" b="1" dirty="0"/>
              <a:t>Measuring TFP</a:t>
            </a:r>
            <a:endParaRPr lang="es-ES" b="1"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57200" y="1340768"/>
                <a:ext cx="8229600" cy="5517232"/>
              </a:xfrm>
            </p:spPr>
            <p:txBody>
              <a:bodyPr>
                <a:normAutofit fontScale="92500" lnSpcReduction="10000"/>
              </a:bodyPr>
              <a:lstStyle/>
              <a:p>
                <a:pPr algn="just"/>
                <a:r>
                  <a:rPr lang="en-US" b="1" u="sng" dirty="0"/>
                  <a:t>Estimation of the production </a:t>
                </a:r>
                <a:r>
                  <a:rPr lang="en-US" b="1" u="sng" dirty="0" smtClean="0"/>
                  <a:t>function</a:t>
                </a:r>
              </a:p>
              <a:p>
                <a:pPr marL="0" indent="0" algn="just">
                  <a:buNone/>
                </a:pPr>
                <a:endParaRPr lang="es-ES" sz="1100" dirty="0"/>
              </a:p>
              <a:p>
                <a:pPr marL="0" indent="0" algn="just">
                  <a:buNone/>
                </a:pPr>
                <a14:m>
                  <m:oMathPara xmlns:m="http://schemas.openxmlformats.org/officeDocument/2006/math">
                    <m:oMathParaPr>
                      <m:jc m:val="centerGroup"/>
                    </m:oMathParaPr>
                    <m:oMath xmlns:m="http://schemas.openxmlformats.org/officeDocument/2006/math">
                      <m:sSub>
                        <m:sSubPr>
                          <m:ctrlPr>
                            <a:rPr lang="es-ES" i="1">
                              <a:latin typeface="Cambria Math"/>
                            </a:rPr>
                          </m:ctrlPr>
                        </m:sSubPr>
                        <m:e>
                          <m:r>
                            <a:rPr lang="en-GB" i="1">
                              <a:latin typeface="Cambria Math"/>
                            </a:rPr>
                            <m:t>𝑦</m:t>
                          </m:r>
                        </m:e>
                        <m:sub>
                          <m:r>
                            <a:rPr lang="en-GB" i="1">
                              <a:latin typeface="Cambria Math"/>
                            </a:rPr>
                            <m:t>𝑖𝑡</m:t>
                          </m:r>
                        </m:sub>
                      </m:sSub>
                      <m:r>
                        <a:rPr lang="en-GB" i="1">
                          <a:latin typeface="Cambria Math"/>
                        </a:rPr>
                        <m:t>=</m:t>
                      </m:r>
                      <m:sSub>
                        <m:sSubPr>
                          <m:ctrlPr>
                            <a:rPr lang="es-ES" i="1">
                              <a:latin typeface="Cambria Math"/>
                            </a:rPr>
                          </m:ctrlPr>
                        </m:sSubPr>
                        <m:e>
                          <m:r>
                            <a:rPr lang="en-GB" i="1">
                              <a:latin typeface="Cambria Math"/>
                            </a:rPr>
                            <m:t>𝛽</m:t>
                          </m:r>
                        </m:e>
                        <m:sub>
                          <m:r>
                            <a:rPr lang="en-GB" i="1">
                              <a:latin typeface="Cambria Math"/>
                            </a:rPr>
                            <m:t>0</m:t>
                          </m:r>
                        </m:sub>
                      </m:sSub>
                      <m:r>
                        <a:rPr lang="en-GB" i="1">
                          <a:latin typeface="Cambria Math"/>
                        </a:rPr>
                        <m:t>+</m:t>
                      </m:r>
                      <m:sSub>
                        <m:sSubPr>
                          <m:ctrlPr>
                            <a:rPr lang="es-ES" i="1">
                              <a:latin typeface="Cambria Math"/>
                            </a:rPr>
                          </m:ctrlPr>
                        </m:sSubPr>
                        <m:e>
                          <m:r>
                            <a:rPr lang="en-GB" i="1">
                              <a:latin typeface="Cambria Math"/>
                            </a:rPr>
                            <m:t>𝛽</m:t>
                          </m:r>
                        </m:e>
                        <m:sub>
                          <m:r>
                            <a:rPr lang="en-GB" i="1">
                              <a:latin typeface="Cambria Math"/>
                            </a:rPr>
                            <m:t>𝐿</m:t>
                          </m:r>
                        </m:sub>
                      </m:sSub>
                      <m:sSub>
                        <m:sSubPr>
                          <m:ctrlPr>
                            <a:rPr lang="es-ES" i="1">
                              <a:latin typeface="Cambria Math"/>
                            </a:rPr>
                          </m:ctrlPr>
                        </m:sSubPr>
                        <m:e>
                          <m:r>
                            <a:rPr lang="en-GB" i="1">
                              <a:latin typeface="Cambria Math"/>
                            </a:rPr>
                            <m:t>𝑙</m:t>
                          </m:r>
                        </m:e>
                        <m:sub>
                          <m:r>
                            <a:rPr lang="en-GB" i="1">
                              <a:latin typeface="Cambria Math"/>
                            </a:rPr>
                            <m:t>𝑖𝑡</m:t>
                          </m:r>
                        </m:sub>
                      </m:sSub>
                      <m:r>
                        <a:rPr lang="en-GB" i="1">
                          <a:latin typeface="Cambria Math"/>
                        </a:rPr>
                        <m:t>+</m:t>
                      </m:r>
                      <m:sSub>
                        <m:sSubPr>
                          <m:ctrlPr>
                            <a:rPr lang="es-ES" i="1">
                              <a:latin typeface="Cambria Math"/>
                            </a:rPr>
                          </m:ctrlPr>
                        </m:sSubPr>
                        <m:e>
                          <m:r>
                            <a:rPr lang="en-GB" i="1">
                              <a:latin typeface="Cambria Math"/>
                            </a:rPr>
                            <m:t>𝛽</m:t>
                          </m:r>
                        </m:e>
                        <m:sub>
                          <m:r>
                            <a:rPr lang="en-GB" i="1">
                              <a:latin typeface="Cambria Math"/>
                            </a:rPr>
                            <m:t>𝑀</m:t>
                          </m:r>
                        </m:sub>
                      </m:sSub>
                      <m:sSub>
                        <m:sSubPr>
                          <m:ctrlPr>
                            <a:rPr lang="es-ES" i="1">
                              <a:latin typeface="Cambria Math"/>
                            </a:rPr>
                          </m:ctrlPr>
                        </m:sSubPr>
                        <m:e>
                          <m:r>
                            <a:rPr lang="en-GB" i="1">
                              <a:latin typeface="Cambria Math"/>
                            </a:rPr>
                            <m:t>𝑚</m:t>
                          </m:r>
                        </m:e>
                        <m:sub>
                          <m:r>
                            <a:rPr lang="en-GB" i="1">
                              <a:latin typeface="Cambria Math"/>
                            </a:rPr>
                            <m:t>𝑖𝑡</m:t>
                          </m:r>
                        </m:sub>
                      </m:sSub>
                      <m:r>
                        <a:rPr lang="en-GB" i="1">
                          <a:latin typeface="Cambria Math"/>
                        </a:rPr>
                        <m:t>+</m:t>
                      </m:r>
                      <m:sSub>
                        <m:sSubPr>
                          <m:ctrlPr>
                            <a:rPr lang="es-ES" i="1">
                              <a:latin typeface="Cambria Math"/>
                            </a:rPr>
                          </m:ctrlPr>
                        </m:sSubPr>
                        <m:e>
                          <m:r>
                            <a:rPr lang="en-GB" i="1">
                              <a:latin typeface="Cambria Math"/>
                            </a:rPr>
                            <m:t>𝛽</m:t>
                          </m:r>
                        </m:e>
                        <m:sub>
                          <m:r>
                            <a:rPr lang="en-GB" i="1">
                              <a:latin typeface="Cambria Math"/>
                            </a:rPr>
                            <m:t>𝐾</m:t>
                          </m:r>
                        </m:sub>
                      </m:sSub>
                      <m:sSub>
                        <m:sSubPr>
                          <m:ctrlPr>
                            <a:rPr lang="es-ES" i="1">
                              <a:latin typeface="Cambria Math"/>
                            </a:rPr>
                          </m:ctrlPr>
                        </m:sSubPr>
                        <m:e>
                          <m:r>
                            <a:rPr lang="en-GB" i="1">
                              <a:latin typeface="Cambria Math"/>
                            </a:rPr>
                            <m:t>𝑘</m:t>
                          </m:r>
                        </m:e>
                        <m:sub>
                          <m:r>
                            <a:rPr lang="en-GB" i="1">
                              <a:latin typeface="Cambria Math"/>
                            </a:rPr>
                            <m:t>𝑖𝑡</m:t>
                          </m:r>
                        </m:sub>
                      </m:sSub>
                      <m:r>
                        <a:rPr lang="en-GB" i="1">
                          <a:latin typeface="Cambria Math"/>
                        </a:rPr>
                        <m:t>+</m:t>
                      </m:r>
                      <m:sSub>
                        <m:sSubPr>
                          <m:ctrlPr>
                            <a:rPr lang="es-ES" i="1">
                              <a:latin typeface="Cambria Math"/>
                            </a:rPr>
                          </m:ctrlPr>
                        </m:sSubPr>
                        <m:e>
                          <m:r>
                            <a:rPr lang="en-GB" i="1">
                              <a:latin typeface="Cambria Math"/>
                            </a:rPr>
                            <m:t>𝑢</m:t>
                          </m:r>
                        </m:e>
                        <m:sub>
                          <m:r>
                            <a:rPr lang="en-GB" i="1">
                              <a:latin typeface="Cambria Math"/>
                            </a:rPr>
                            <m:t>𝑖𝑡</m:t>
                          </m:r>
                        </m:sub>
                      </m:sSub>
                      <m:r>
                        <a:rPr lang="en-GB" i="1">
                          <a:latin typeface="Cambria Math"/>
                        </a:rPr>
                        <m:t>,</m:t>
                      </m:r>
                    </m:oMath>
                  </m:oMathPara>
                </a14:m>
                <a:endParaRPr lang="es-ES" dirty="0"/>
              </a:p>
              <a:p>
                <a:pPr marL="0" indent="0" algn="just">
                  <a:buNone/>
                </a:pPr>
                <a14:m>
                  <m:oMathPara xmlns:m="http://schemas.openxmlformats.org/officeDocument/2006/math">
                    <m:oMathParaPr>
                      <m:jc m:val="centerGroup"/>
                    </m:oMathParaPr>
                    <m:oMath xmlns:m="http://schemas.openxmlformats.org/officeDocument/2006/math">
                      <m:sSub>
                        <m:sSubPr>
                          <m:ctrlPr>
                            <a:rPr lang="es-ES" i="1">
                              <a:latin typeface="Cambria Math"/>
                            </a:rPr>
                          </m:ctrlPr>
                        </m:sSubPr>
                        <m:e>
                          <m:r>
                            <a:rPr lang="en-GB" i="1">
                              <a:latin typeface="Cambria Math"/>
                            </a:rPr>
                            <m:t>𝑢</m:t>
                          </m:r>
                        </m:e>
                        <m:sub>
                          <m:r>
                            <a:rPr lang="en-GB" i="1">
                              <a:latin typeface="Cambria Math"/>
                            </a:rPr>
                            <m:t>𝑖𝑡</m:t>
                          </m:r>
                        </m:sub>
                      </m:sSub>
                      <m:r>
                        <a:rPr lang="en-GB" i="1">
                          <a:latin typeface="Cambria Math"/>
                        </a:rPr>
                        <m:t>=</m:t>
                      </m:r>
                      <m:sSub>
                        <m:sSubPr>
                          <m:ctrlPr>
                            <a:rPr lang="es-ES" i="1">
                              <a:latin typeface="Cambria Math"/>
                            </a:rPr>
                          </m:ctrlPr>
                        </m:sSubPr>
                        <m:e>
                          <m:r>
                            <a:rPr lang="en-GB" i="1">
                              <a:latin typeface="Cambria Math"/>
                            </a:rPr>
                            <m:t>𝜔</m:t>
                          </m:r>
                        </m:e>
                        <m:sub>
                          <m:r>
                            <a:rPr lang="en-GB" i="1">
                              <a:latin typeface="Cambria Math"/>
                            </a:rPr>
                            <m:t>𝑖𝑡</m:t>
                          </m:r>
                        </m:sub>
                      </m:sSub>
                      <m:r>
                        <a:rPr lang="en-GB" i="1">
                          <a:latin typeface="Cambria Math"/>
                        </a:rPr>
                        <m:t>+</m:t>
                      </m:r>
                      <m:sSub>
                        <m:sSubPr>
                          <m:ctrlPr>
                            <a:rPr lang="es-ES" i="1">
                              <a:latin typeface="Cambria Math"/>
                            </a:rPr>
                          </m:ctrlPr>
                        </m:sSubPr>
                        <m:e>
                          <m:r>
                            <a:rPr lang="en-GB" i="1">
                              <a:latin typeface="Cambria Math"/>
                            </a:rPr>
                            <m:t>𝜀</m:t>
                          </m:r>
                        </m:e>
                        <m:sub>
                          <m:r>
                            <a:rPr lang="en-GB" i="1">
                              <a:latin typeface="Cambria Math"/>
                            </a:rPr>
                            <m:t>𝑖𝑡</m:t>
                          </m:r>
                        </m:sub>
                      </m:sSub>
                    </m:oMath>
                  </m:oMathPara>
                </a14:m>
                <a:endParaRPr lang="es-ES" dirty="0"/>
              </a:p>
              <a:p>
                <a:pPr algn="just"/>
                <a14:m>
                  <m:oMath xmlns:m="http://schemas.openxmlformats.org/officeDocument/2006/math">
                    <m:sSub>
                      <m:sSubPr>
                        <m:ctrlPr>
                          <a:rPr lang="es-ES" i="1">
                            <a:latin typeface="Cambria Math"/>
                          </a:rPr>
                        </m:ctrlPr>
                      </m:sSubPr>
                      <m:e>
                        <m:r>
                          <a:rPr lang="en-GB" i="1">
                            <a:latin typeface="Cambria Math"/>
                          </a:rPr>
                          <m:t>𝑦</m:t>
                        </m:r>
                      </m:e>
                      <m:sub>
                        <m:r>
                          <a:rPr lang="en-GB" i="1">
                            <a:latin typeface="Cambria Math"/>
                          </a:rPr>
                          <m:t>𝑖𝑡</m:t>
                        </m:r>
                      </m:sub>
                    </m:sSub>
                  </m:oMath>
                </a14:m>
                <a:r>
                  <a:rPr lang="en-US" dirty="0"/>
                  <a:t> </a:t>
                </a:r>
                <a:r>
                  <a:rPr lang="en-US" dirty="0" smtClean="0"/>
                  <a:t>= log </a:t>
                </a:r>
                <a:r>
                  <a:rPr lang="en-US" dirty="0"/>
                  <a:t>of gross real output, </a:t>
                </a:r>
                <a:endParaRPr lang="en-US" dirty="0" smtClean="0"/>
              </a:p>
              <a:p>
                <a:pPr algn="just"/>
                <a14:m>
                  <m:oMath xmlns:m="http://schemas.openxmlformats.org/officeDocument/2006/math">
                    <m:sSub>
                      <m:sSubPr>
                        <m:ctrlPr>
                          <a:rPr lang="es-ES" i="1">
                            <a:latin typeface="Cambria Math"/>
                          </a:rPr>
                        </m:ctrlPr>
                      </m:sSubPr>
                      <m:e>
                        <m:r>
                          <a:rPr lang="en-GB" i="1">
                            <a:latin typeface="Cambria Math"/>
                          </a:rPr>
                          <m:t>𝑙</m:t>
                        </m:r>
                      </m:e>
                      <m:sub>
                        <m:r>
                          <a:rPr lang="en-GB" i="1">
                            <a:latin typeface="Cambria Math"/>
                          </a:rPr>
                          <m:t>𝑖𝑡</m:t>
                        </m:r>
                      </m:sub>
                    </m:sSub>
                  </m:oMath>
                </a14:m>
                <a:r>
                  <a:rPr lang="en-US" dirty="0"/>
                  <a:t>, </a:t>
                </a:r>
                <a14:m>
                  <m:oMath xmlns:m="http://schemas.openxmlformats.org/officeDocument/2006/math">
                    <m:sSub>
                      <m:sSubPr>
                        <m:ctrlPr>
                          <a:rPr lang="es-ES" i="1">
                            <a:latin typeface="Cambria Math"/>
                          </a:rPr>
                        </m:ctrlPr>
                      </m:sSubPr>
                      <m:e>
                        <m:r>
                          <a:rPr lang="en-GB" i="1">
                            <a:latin typeface="Cambria Math"/>
                          </a:rPr>
                          <m:t>𝑚</m:t>
                        </m:r>
                      </m:e>
                      <m:sub>
                        <m:r>
                          <a:rPr lang="en-GB" i="1">
                            <a:latin typeface="Cambria Math"/>
                          </a:rPr>
                          <m:t>𝑖𝑡</m:t>
                        </m:r>
                      </m:sub>
                    </m:sSub>
                  </m:oMath>
                </a14:m>
                <a:r>
                  <a:rPr lang="en-US" dirty="0" smtClean="0"/>
                  <a:t>= log of labor </a:t>
                </a:r>
                <a:r>
                  <a:rPr lang="en-US" dirty="0"/>
                  <a:t>and intermediate inputs, </a:t>
                </a:r>
                <a:endParaRPr lang="en-US" dirty="0" smtClean="0"/>
              </a:p>
              <a:p>
                <a:pPr algn="just"/>
                <a14:m>
                  <m:oMath xmlns:m="http://schemas.openxmlformats.org/officeDocument/2006/math">
                    <m:sSub>
                      <m:sSubPr>
                        <m:ctrlPr>
                          <a:rPr lang="es-ES" i="1">
                            <a:latin typeface="Cambria Math"/>
                          </a:rPr>
                        </m:ctrlPr>
                      </m:sSubPr>
                      <m:e>
                        <m:r>
                          <a:rPr lang="en-GB" i="1">
                            <a:latin typeface="Cambria Math"/>
                          </a:rPr>
                          <m:t>𝑘</m:t>
                        </m:r>
                      </m:e>
                      <m:sub>
                        <m:r>
                          <a:rPr lang="en-GB" i="1">
                            <a:latin typeface="Cambria Math"/>
                          </a:rPr>
                          <m:t>𝑖𝑡</m:t>
                        </m:r>
                      </m:sub>
                    </m:sSub>
                  </m:oMath>
                </a14:m>
                <a:r>
                  <a:rPr lang="en-US" dirty="0"/>
                  <a:t> </a:t>
                </a:r>
                <a:r>
                  <a:rPr lang="en-US" dirty="0" smtClean="0"/>
                  <a:t>= </a:t>
                </a:r>
                <a:r>
                  <a:rPr lang="en-US" dirty="0"/>
                  <a:t>log of fixed capital stock, </a:t>
                </a:r>
                <a:r>
                  <a:rPr lang="en-US" dirty="0" smtClean="0"/>
                  <a:t>and</a:t>
                </a:r>
              </a:p>
              <a:p>
                <a:pPr algn="just"/>
                <a14:m>
                  <m:oMath xmlns:m="http://schemas.openxmlformats.org/officeDocument/2006/math">
                    <m:sSub>
                      <m:sSubPr>
                        <m:ctrlPr>
                          <a:rPr lang="es-ES" i="1">
                            <a:latin typeface="Cambria Math"/>
                          </a:rPr>
                        </m:ctrlPr>
                      </m:sSubPr>
                      <m:e>
                        <m:r>
                          <a:rPr lang="en-GB" i="1">
                            <a:latin typeface="Cambria Math"/>
                          </a:rPr>
                          <m:t>𝑢</m:t>
                        </m:r>
                      </m:e>
                      <m:sub>
                        <m:r>
                          <a:rPr lang="en-GB" i="1">
                            <a:latin typeface="Cambria Math"/>
                          </a:rPr>
                          <m:t>𝑖𝑡</m:t>
                        </m:r>
                      </m:sub>
                    </m:sSub>
                  </m:oMath>
                </a14:m>
                <a:r>
                  <a:rPr lang="en-US" dirty="0"/>
                  <a:t> is a random term containing any unobserved factors affecting </a:t>
                </a:r>
                <a:r>
                  <a:rPr lang="en-US" dirty="0" smtClean="0"/>
                  <a:t>production:</a:t>
                </a:r>
              </a:p>
              <a:p>
                <a:pPr lvl="1" algn="just"/>
                <a14:m>
                  <m:oMath xmlns:m="http://schemas.openxmlformats.org/officeDocument/2006/math">
                    <m:sSub>
                      <m:sSubPr>
                        <m:ctrlPr>
                          <a:rPr lang="es-ES" i="1" smtClean="0">
                            <a:latin typeface="Cambria Math"/>
                          </a:rPr>
                        </m:ctrlPr>
                      </m:sSubPr>
                      <m:e>
                        <m:r>
                          <a:rPr lang="en-GB" i="1">
                            <a:latin typeface="Cambria Math"/>
                          </a:rPr>
                          <m:t>𝜔</m:t>
                        </m:r>
                      </m:e>
                      <m:sub>
                        <m:r>
                          <a:rPr lang="en-GB" i="1">
                            <a:latin typeface="Cambria Math"/>
                          </a:rPr>
                          <m:t>𝑖𝑡</m:t>
                        </m:r>
                      </m:sub>
                    </m:sSub>
                  </m:oMath>
                </a14:m>
                <a:r>
                  <a:rPr lang="en-US" smtClean="0"/>
                  <a:t>: firm-specific </a:t>
                </a:r>
                <a:r>
                  <a:rPr lang="en-US" dirty="0" smtClean="0"/>
                  <a:t>factors which affect productivity (managerial ability, firm specific human capital, efficiency) known by the firm but unobserved to the econometrician.</a:t>
                </a:r>
              </a:p>
              <a:p>
                <a:pPr lvl="1" algn="just"/>
                <a14:m>
                  <m:oMath xmlns:m="http://schemas.openxmlformats.org/officeDocument/2006/math">
                    <m:sSub>
                      <m:sSubPr>
                        <m:ctrlPr>
                          <a:rPr lang="es-ES" i="1" smtClean="0">
                            <a:latin typeface="Cambria Math"/>
                          </a:rPr>
                        </m:ctrlPr>
                      </m:sSubPr>
                      <m:e>
                        <m:r>
                          <a:rPr lang="en-GB" i="1">
                            <a:latin typeface="Cambria Math"/>
                          </a:rPr>
                          <m:t>𝜀</m:t>
                        </m:r>
                      </m:e>
                      <m:sub>
                        <m:r>
                          <a:rPr lang="en-GB" i="1">
                            <a:latin typeface="Cambria Math"/>
                          </a:rPr>
                          <m:t>𝑖𝑡</m:t>
                        </m:r>
                      </m:sub>
                    </m:sSub>
                  </m:oMath>
                </a14:m>
                <a:r>
                  <a:rPr lang="es-ES" dirty="0" smtClean="0"/>
                  <a:t>: </a:t>
                </a:r>
                <a:r>
                  <a:rPr lang="en-US" dirty="0" smtClean="0"/>
                  <a:t>idiosyncratic term (measurement error or shocks affecting output) unknown when firms make decisions. Assumed to be independent of </a:t>
                </a:r>
                <a14:m>
                  <m:oMath xmlns:m="http://schemas.openxmlformats.org/officeDocument/2006/math">
                    <m:sSub>
                      <m:sSubPr>
                        <m:ctrlPr>
                          <a:rPr lang="es-ES" i="1" smtClean="0">
                            <a:latin typeface="Cambria Math"/>
                          </a:rPr>
                        </m:ctrlPr>
                      </m:sSubPr>
                      <m:e>
                        <m:r>
                          <a:rPr lang="en-GB" i="1">
                            <a:latin typeface="Cambria Math"/>
                          </a:rPr>
                          <m:t>𝜔</m:t>
                        </m:r>
                      </m:e>
                      <m:sub>
                        <m:r>
                          <a:rPr lang="en-GB" i="1">
                            <a:latin typeface="Cambria Math"/>
                          </a:rPr>
                          <m:t>𝑖𝑡</m:t>
                        </m:r>
                      </m:sub>
                    </m:sSub>
                    <m:r>
                      <a:rPr lang="en-GB" i="1">
                        <a:latin typeface="Cambria Math"/>
                      </a:rPr>
                      <m:t> </m:t>
                    </m:r>
                  </m:oMath>
                </a14:m>
                <a:r>
                  <a:rPr lang="en-US" dirty="0" smtClean="0"/>
                  <a:t>and other inputs </a:t>
                </a: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57200" y="1340768"/>
                <a:ext cx="8229600" cy="5517232"/>
              </a:xfrm>
              <a:blipFill rotWithShape="1">
                <a:blip r:embed="rId2"/>
                <a:stretch>
                  <a:fillRect l="-741" t="-1547" r="-1111"/>
                </a:stretch>
              </a:blipFill>
            </p:spPr>
            <p:txBody>
              <a:bodyPr/>
              <a:lstStyle/>
              <a:p>
                <a:r>
                  <a:rPr lang="es-ES">
                    <a:noFill/>
                  </a:rPr>
                  <a:t> </a:t>
                </a:r>
              </a:p>
            </p:txBody>
          </p:sp>
        </mc:Fallback>
      </mc:AlternateContent>
    </p:spTree>
    <p:extLst>
      <p:ext uri="{BB962C8B-B14F-4D97-AF65-F5344CB8AC3E}">
        <p14:creationId xmlns:p14="http://schemas.microsoft.com/office/powerpoint/2010/main" val="4228587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922114"/>
          </a:xfrm>
        </p:spPr>
        <p:txBody>
          <a:bodyPr/>
          <a:lstStyle/>
          <a:p>
            <a:r>
              <a:rPr lang="es-ES" b="1" dirty="0" smtClean="0"/>
              <a:t>2.2 </a:t>
            </a:r>
            <a:r>
              <a:rPr lang="en-US" b="1" dirty="0" smtClean="0"/>
              <a:t>Measuring TFP</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457200" y="1052736"/>
                <a:ext cx="8363272" cy="5472608"/>
              </a:xfrm>
            </p:spPr>
            <p:txBody>
              <a:bodyPr>
                <a:normAutofit fontScale="92500"/>
              </a:bodyPr>
              <a:lstStyle/>
              <a:p>
                <a:pPr algn="just"/>
                <a:r>
                  <a:rPr lang="en-US" b="1" u="sng" dirty="0" err="1" smtClean="0"/>
                  <a:t>Endogeneity</a:t>
                </a:r>
                <a:endParaRPr lang="en-US" b="1" u="sng" dirty="0" smtClean="0"/>
              </a:p>
              <a:p>
                <a:pPr algn="just"/>
                <a:r>
                  <a:rPr lang="en-US" dirty="0" smtClean="0"/>
                  <a:t>The main difficulty for estimation is the </a:t>
                </a:r>
                <a:r>
                  <a:rPr lang="en-US" dirty="0" err="1" smtClean="0"/>
                  <a:t>endogeneity</a:t>
                </a:r>
                <a:r>
                  <a:rPr lang="en-US" dirty="0" smtClean="0"/>
                  <a:t> due to the correlation between </a:t>
                </a:r>
                <a14:m>
                  <m:oMath xmlns:m="http://schemas.openxmlformats.org/officeDocument/2006/math">
                    <m:sSub>
                      <m:sSubPr>
                        <m:ctrlPr>
                          <a:rPr lang="es-ES" i="1" smtClean="0">
                            <a:latin typeface="Cambria Math"/>
                          </a:rPr>
                        </m:ctrlPr>
                      </m:sSubPr>
                      <m:e>
                        <m:r>
                          <a:rPr lang="en-GB" i="1">
                            <a:latin typeface="Cambria Math"/>
                          </a:rPr>
                          <m:t>𝜔</m:t>
                        </m:r>
                      </m:e>
                      <m:sub>
                        <m:r>
                          <a:rPr lang="en-GB" i="1">
                            <a:latin typeface="Cambria Math"/>
                          </a:rPr>
                          <m:t>𝑖𝑡</m:t>
                        </m:r>
                      </m:sub>
                    </m:sSub>
                  </m:oMath>
                </a14:m>
                <a:r>
                  <a:rPr lang="en-US" dirty="0" smtClean="0"/>
                  <a:t> and observed inputs (</a:t>
                </a:r>
                <a:r>
                  <a:rPr lang="en-US" dirty="0" err="1" smtClean="0"/>
                  <a:t>Griliches</a:t>
                </a:r>
                <a:r>
                  <a:rPr lang="en-US" dirty="0" smtClean="0"/>
                  <a:t> and </a:t>
                </a:r>
                <a:r>
                  <a:rPr lang="en-US" dirty="0" err="1" smtClean="0"/>
                  <a:t>Mairesse</a:t>
                </a:r>
                <a:r>
                  <a:rPr lang="en-US" dirty="0" smtClean="0"/>
                  <a:t>, 1995). OLS generates inconsistent estimates.</a:t>
                </a:r>
              </a:p>
              <a:p>
                <a:pPr algn="just"/>
                <a:r>
                  <a:rPr lang="en-US" u="sng" dirty="0" smtClean="0"/>
                  <a:t>Fixed effects approach</a:t>
                </a:r>
                <a:r>
                  <a:rPr lang="en-US" dirty="0" smtClean="0"/>
                  <a:t>: </a:t>
                </a:r>
                <a:r>
                  <a:rPr lang="en-US" smtClean="0"/>
                  <a:t>unobserved firm-specific </a:t>
                </a:r>
                <a:r>
                  <a:rPr lang="en-US" dirty="0" smtClean="0"/>
                  <a:t>shocks are assumed to be invariant over time. Any fixed effects transformation allows to recover the parameter estimates.</a:t>
                </a:r>
              </a:p>
              <a:p>
                <a:pPr algn="just"/>
                <a:r>
                  <a:rPr lang="en-US" u="sng" dirty="0" smtClean="0"/>
                  <a:t>Control function approach </a:t>
                </a:r>
                <a:r>
                  <a:rPr lang="en-US" dirty="0" smtClean="0"/>
                  <a:t>(</a:t>
                </a:r>
                <a:r>
                  <a:rPr lang="en-US" dirty="0" err="1" smtClean="0"/>
                  <a:t>Olley</a:t>
                </a:r>
                <a:r>
                  <a:rPr lang="en-US" dirty="0" smtClean="0"/>
                  <a:t> and </a:t>
                </a:r>
                <a:r>
                  <a:rPr lang="en-US" dirty="0" err="1" smtClean="0"/>
                  <a:t>Pakes</a:t>
                </a:r>
                <a:r>
                  <a:rPr lang="en-US" dirty="0" smtClean="0"/>
                  <a:t>, 1996; </a:t>
                </a:r>
                <a:r>
                  <a:rPr lang="en-US" dirty="0" err="1" smtClean="0"/>
                  <a:t>Levinsohn</a:t>
                </a:r>
                <a:r>
                  <a:rPr lang="en-US" dirty="0" smtClean="0"/>
                  <a:t> and </a:t>
                </a:r>
                <a:r>
                  <a:rPr lang="en-US" dirty="0" err="1" smtClean="0"/>
                  <a:t>Petrin</a:t>
                </a:r>
                <a:r>
                  <a:rPr lang="en-US" dirty="0" smtClean="0"/>
                  <a:t>, 2003): </a:t>
                </a:r>
                <a:r>
                  <a:rPr lang="en-US" smtClean="0"/>
                  <a:t>unobserved firm-specific </a:t>
                </a:r>
                <a:r>
                  <a:rPr lang="en-US" dirty="0" smtClean="0"/>
                  <a:t>shocks are assumed to follow a Markov process so as they can be obtained by means of a variable which keeps a monotonic relationship with them (e.g. capital investment or intermediate inputs).</a:t>
                </a: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457200" y="1052736"/>
                <a:ext cx="8363272" cy="5472608"/>
              </a:xfrm>
              <a:blipFill rotWithShape="1">
                <a:blip r:embed="rId2"/>
                <a:stretch>
                  <a:fillRect l="-1166" t="-2230" r="-1385"/>
                </a:stretch>
              </a:blipFill>
            </p:spPr>
            <p:txBody>
              <a:bodyPr/>
              <a:lstStyle/>
              <a:p>
                <a:r>
                  <a:rPr lang="es-ES">
                    <a:noFill/>
                  </a:rPr>
                  <a:t> </a:t>
                </a:r>
              </a:p>
            </p:txBody>
          </p:sp>
        </mc:Fallback>
      </mc:AlternateContent>
    </p:spTree>
    <p:extLst>
      <p:ext uri="{BB962C8B-B14F-4D97-AF65-F5344CB8AC3E}">
        <p14:creationId xmlns:p14="http://schemas.microsoft.com/office/powerpoint/2010/main" val="1670227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504056"/>
          </a:xfrm>
        </p:spPr>
        <p:txBody>
          <a:bodyPr>
            <a:noAutofit/>
          </a:bodyPr>
          <a:lstStyle/>
          <a:p>
            <a:r>
              <a:rPr lang="es-ES" sz="4000" b="1" dirty="0" smtClean="0"/>
              <a:t>2.2.a </a:t>
            </a:r>
            <a:r>
              <a:rPr lang="en-US" sz="4000" b="1" dirty="0" smtClean="0"/>
              <a:t>Estimation results</a:t>
            </a:r>
            <a:endParaRPr lang="es-ES" sz="4000" b="1" dirty="0"/>
          </a:p>
        </p:txBody>
      </p:sp>
      <p:graphicFrame>
        <p:nvGraphicFramePr>
          <p:cNvPr id="4" name="3 Tabla"/>
          <p:cNvGraphicFramePr>
            <a:graphicFrameLocks noGrp="1"/>
          </p:cNvGraphicFramePr>
          <p:nvPr>
            <p:extLst>
              <p:ext uri="{D42A27DB-BD31-4B8C-83A1-F6EECF244321}">
                <p14:modId xmlns:p14="http://schemas.microsoft.com/office/powerpoint/2010/main" val="3356834291"/>
              </p:ext>
            </p:extLst>
          </p:nvPr>
        </p:nvGraphicFramePr>
        <p:xfrm>
          <a:off x="323532" y="620691"/>
          <a:ext cx="8712963" cy="5988600"/>
        </p:xfrm>
        <a:graphic>
          <a:graphicData uri="http://schemas.openxmlformats.org/drawingml/2006/table">
            <a:tbl>
              <a:tblPr firstRow="1" firstCol="1" bandRow="1">
                <a:tableStyleId>{5C22544A-7EE6-4342-B048-85BDC9FD1C3A}</a:tableStyleId>
              </a:tblPr>
              <a:tblGrid>
                <a:gridCol w="1440156"/>
                <a:gridCol w="1049262"/>
                <a:gridCol w="1244709"/>
                <a:gridCol w="1244709"/>
                <a:gridCol w="1244709"/>
                <a:gridCol w="1244709"/>
                <a:gridCol w="1244709"/>
              </a:tblGrid>
              <a:tr h="175778">
                <a:tc>
                  <a:txBody>
                    <a:bodyPr/>
                    <a:lstStyle/>
                    <a:p>
                      <a:pPr algn="ctr" rtl="0" fontAlgn="ctr"/>
                      <a:r>
                        <a:rPr lang="es-ES" sz="1500" u="none" strike="noStrike" dirty="0">
                          <a:effectLst/>
                        </a:rPr>
                        <a:t> </a:t>
                      </a:r>
                      <a:endParaRPr lang="es-ES" sz="1500" b="1" i="0" u="none" strike="noStrike" dirty="0">
                        <a:solidFill>
                          <a:srgbClr val="FFFFFF"/>
                        </a:solidFill>
                        <a:effectLst/>
                        <a:latin typeface="Constantia"/>
                      </a:endParaRPr>
                    </a:p>
                  </a:txBody>
                  <a:tcPr marL="3990" marR="3990" marT="3990" marB="0" anchor="ctr"/>
                </a:tc>
                <a:tc gridSpan="2">
                  <a:txBody>
                    <a:bodyPr/>
                    <a:lstStyle/>
                    <a:p>
                      <a:pPr algn="ctr" rtl="0" fontAlgn="ctr"/>
                      <a:r>
                        <a:rPr lang="es-ES" sz="1500" u="none" strike="noStrike">
                          <a:effectLst/>
                        </a:rPr>
                        <a:t>OLS</a:t>
                      </a:r>
                      <a:endParaRPr lang="es-ES" sz="1500" b="1" i="0" u="none" strike="noStrike">
                        <a:solidFill>
                          <a:srgbClr val="FFFFFF"/>
                        </a:solidFill>
                        <a:effectLst/>
                        <a:latin typeface="Constantia"/>
                      </a:endParaRPr>
                    </a:p>
                  </a:txBody>
                  <a:tcPr marL="3990" marR="3990" marT="3990" marB="0" anchor="ctr"/>
                </a:tc>
                <a:tc hMerge="1">
                  <a:txBody>
                    <a:bodyPr/>
                    <a:lstStyle/>
                    <a:p>
                      <a:endParaRPr lang="es-ES"/>
                    </a:p>
                  </a:txBody>
                  <a:tcPr/>
                </a:tc>
                <a:tc gridSpan="2">
                  <a:txBody>
                    <a:bodyPr/>
                    <a:lstStyle/>
                    <a:p>
                      <a:pPr algn="ctr" rtl="0" fontAlgn="ctr"/>
                      <a:r>
                        <a:rPr lang="es-ES" sz="1500" u="none" strike="noStrike">
                          <a:effectLst/>
                        </a:rPr>
                        <a:t>FE</a:t>
                      </a:r>
                      <a:endParaRPr lang="es-ES" sz="1500" b="1" i="0" u="none" strike="noStrike">
                        <a:solidFill>
                          <a:srgbClr val="FFFFFF"/>
                        </a:solidFill>
                        <a:effectLst/>
                        <a:latin typeface="Constantia"/>
                      </a:endParaRPr>
                    </a:p>
                  </a:txBody>
                  <a:tcPr marL="3990" marR="3990" marT="3990" marB="0" anchor="ctr"/>
                </a:tc>
                <a:tc hMerge="1">
                  <a:txBody>
                    <a:bodyPr/>
                    <a:lstStyle/>
                    <a:p>
                      <a:endParaRPr lang="es-ES"/>
                    </a:p>
                  </a:txBody>
                  <a:tcPr/>
                </a:tc>
                <a:tc gridSpan="2">
                  <a:txBody>
                    <a:bodyPr/>
                    <a:lstStyle/>
                    <a:p>
                      <a:pPr algn="ctr" rtl="0" fontAlgn="ctr"/>
                      <a:r>
                        <a:rPr lang="es-ES" sz="1500" u="none" strike="noStrike" dirty="0">
                          <a:effectLst/>
                        </a:rPr>
                        <a:t>LP</a:t>
                      </a:r>
                      <a:endParaRPr lang="es-ES" sz="1500" b="1" i="0" u="none" strike="noStrike" dirty="0">
                        <a:solidFill>
                          <a:srgbClr val="FFFFFF"/>
                        </a:solidFill>
                        <a:effectLst/>
                        <a:latin typeface="Constantia"/>
                      </a:endParaRPr>
                    </a:p>
                  </a:txBody>
                  <a:tcPr marL="3990" marR="3990" marT="3990" marB="0" anchor="ctr"/>
                </a:tc>
                <a:tc hMerge="1">
                  <a:txBody>
                    <a:bodyPr/>
                    <a:lstStyle/>
                    <a:p>
                      <a:endParaRPr lang="es-ES"/>
                    </a:p>
                  </a:txBody>
                  <a:tcPr/>
                </a:tc>
              </a:tr>
              <a:tr h="181449">
                <a:tc>
                  <a:txBody>
                    <a:bodyPr/>
                    <a:lstStyle/>
                    <a:p>
                      <a:pPr algn="l" rtl="0" fontAlgn="ctr"/>
                      <a:r>
                        <a:rPr lang="es-ES" sz="1500" u="none" strike="noStrike">
                          <a:effectLst/>
                        </a:rPr>
                        <a:t> </a:t>
                      </a:r>
                      <a:endParaRPr lang="es-ES" sz="1500" b="1" i="0" u="none" strike="noStrike">
                        <a:solidFill>
                          <a:srgbClr val="FFFFFF"/>
                        </a:solidFill>
                        <a:effectLst/>
                        <a:latin typeface="Constantia"/>
                      </a:endParaRPr>
                    </a:p>
                  </a:txBody>
                  <a:tcPr marL="3990" marR="3990" marT="3990" marB="0" anchor="ctr"/>
                </a:tc>
                <a:tc>
                  <a:txBody>
                    <a:bodyPr/>
                    <a:lstStyle/>
                    <a:p>
                      <a:pPr algn="ctr" rtl="0" fontAlgn="ctr"/>
                      <a:r>
                        <a:rPr lang="el-GR" sz="1500" u="none" strike="noStrike">
                          <a:effectLst/>
                        </a:rPr>
                        <a:t>β</a:t>
                      </a:r>
                      <a:r>
                        <a:rPr lang="es-ES" sz="1500" u="none" strike="noStrike">
                          <a:effectLst/>
                        </a:rPr>
                        <a:t>L</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l-GR" sz="1500" u="none" strike="noStrike">
                          <a:effectLst/>
                        </a:rPr>
                        <a:t>β</a:t>
                      </a:r>
                      <a:r>
                        <a:rPr lang="es-ES" sz="1500" u="none" strike="noStrike">
                          <a:effectLst/>
                        </a:rPr>
                        <a:t>K</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l-GR" sz="1500" u="none" strike="noStrike">
                          <a:effectLst/>
                        </a:rPr>
                        <a:t>β</a:t>
                      </a:r>
                      <a:r>
                        <a:rPr lang="es-ES" sz="1500" u="none" strike="noStrike">
                          <a:effectLst/>
                        </a:rPr>
                        <a:t>L</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l-GR" sz="1500" u="none" strike="noStrike">
                          <a:effectLst/>
                        </a:rPr>
                        <a:t>Β</a:t>
                      </a:r>
                      <a:r>
                        <a:rPr lang="es-ES" sz="1500" u="none" strike="noStrike">
                          <a:effectLst/>
                        </a:rPr>
                        <a:t>k</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l-GR" sz="1500" u="none" strike="noStrike">
                          <a:effectLst/>
                        </a:rPr>
                        <a:t>β</a:t>
                      </a:r>
                      <a:r>
                        <a:rPr lang="es-ES" sz="1500" u="none" strike="noStrike">
                          <a:effectLst/>
                        </a:rPr>
                        <a:t>L</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l-GR" sz="1500" u="none" strike="noStrike" dirty="0">
                          <a:effectLst/>
                        </a:rPr>
                        <a:t>β</a:t>
                      </a:r>
                      <a:r>
                        <a:rPr lang="es-ES" sz="1500" u="none" strike="noStrike" dirty="0">
                          <a:effectLst/>
                        </a:rPr>
                        <a:t>K</a:t>
                      </a:r>
                      <a:endParaRPr lang="es-ES" sz="1500" b="0" i="0" u="none" strike="noStrike" dirty="0">
                        <a:solidFill>
                          <a:srgbClr val="000000"/>
                        </a:solidFill>
                        <a:effectLst/>
                        <a:latin typeface="Constantia"/>
                      </a:endParaRPr>
                    </a:p>
                  </a:txBody>
                  <a:tcPr marL="3990" marR="3990" marT="3990" marB="0" anchor="ctr"/>
                </a:tc>
              </a:tr>
              <a:tr h="254897">
                <a:tc>
                  <a:txBody>
                    <a:bodyPr/>
                    <a:lstStyle/>
                    <a:p>
                      <a:pPr algn="l" rtl="0" fontAlgn="ctr"/>
                      <a:r>
                        <a:rPr lang="es-ES" sz="1500" u="none" strike="noStrike">
                          <a:effectLst/>
                        </a:rPr>
                        <a:t>Agriculture</a:t>
                      </a:r>
                      <a:endParaRPr lang="es-ES" sz="1500" b="1" i="0" u="none" strike="noStrike">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0,704</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0,168</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0,368</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0,161</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0,551</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0,065</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0,007)</a:t>
                      </a:r>
                      <a:endParaRPr lang="es-ES" sz="800" b="0" i="0" u="none" strike="noStrike" dirty="0">
                        <a:solidFill>
                          <a:srgbClr val="000000"/>
                        </a:solidFill>
                        <a:effectLst/>
                        <a:latin typeface="Constantia"/>
                      </a:endParaRPr>
                    </a:p>
                  </a:txBody>
                  <a:tcPr marL="3990" marR="3990" marT="3990" marB="0" anchor="ctr"/>
                </a:tc>
              </a:tr>
              <a:tr h="328278">
                <a:tc>
                  <a:txBody>
                    <a:bodyPr/>
                    <a:lstStyle/>
                    <a:p>
                      <a:pPr algn="l" rtl="0" fontAlgn="ctr"/>
                      <a:r>
                        <a:rPr lang="es-ES" sz="1500" u="none" strike="noStrike">
                          <a:effectLst/>
                        </a:rPr>
                        <a:t>Extractive</a:t>
                      </a:r>
                      <a:endParaRPr lang="es-ES" sz="1500" b="1" i="0" u="none" strike="noStrike">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0,804</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0,224</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0,647</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0,187</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0,586</a:t>
                      </a:r>
                      <a:endParaRPr lang="es-ES" sz="1500" b="0" i="0" u="none" strike="noStrike" dirty="0">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0,142</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0,015)</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0,009)</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0,012)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0,008)</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0,018)</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0,020)</a:t>
                      </a:r>
                      <a:endParaRPr lang="es-ES" sz="800" b="0" i="0" u="none" strike="noStrike" dirty="0">
                        <a:solidFill>
                          <a:srgbClr val="000000"/>
                        </a:solidFill>
                        <a:effectLst/>
                        <a:latin typeface="Constantia"/>
                      </a:endParaRPr>
                    </a:p>
                  </a:txBody>
                  <a:tcPr marL="3990" marR="3990" marT="3990" marB="0" anchor="ctr"/>
                </a:tc>
              </a:tr>
              <a:tr h="328278">
                <a:tc>
                  <a:txBody>
                    <a:bodyPr/>
                    <a:lstStyle/>
                    <a:p>
                      <a:pPr algn="l" rtl="0" fontAlgn="ctr"/>
                      <a:r>
                        <a:rPr lang="es-ES" sz="1500" u="none" strike="noStrike" dirty="0">
                          <a:effectLst/>
                        </a:rPr>
                        <a:t>Manufacture</a:t>
                      </a:r>
                      <a:endParaRPr lang="es-ES" sz="1500" b="1" i="0" u="none" strike="noStrike" dirty="0">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0,871</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0,16</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0,639</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0,134</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0,682</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0,063</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r>
              <a:tr h="192790">
                <a:tc>
                  <a:txBody>
                    <a:bodyPr/>
                    <a:lstStyle/>
                    <a:p>
                      <a:pPr algn="l" rtl="0" fontAlgn="ctr"/>
                      <a:r>
                        <a:rPr lang="es-ES" sz="1500" u="none" strike="noStrike">
                          <a:effectLst/>
                        </a:rPr>
                        <a:t>Energy</a:t>
                      </a:r>
                      <a:endParaRPr lang="es-ES" sz="1500" b="1" i="0" u="none" strike="noStrike">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0,751</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0,232</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0,532</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0,158</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0,566</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0,106</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0,009)</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0,006)</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0,009)</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0,006)</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0,011)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0,014)</a:t>
                      </a:r>
                      <a:endParaRPr lang="es-ES" sz="800" b="0" i="0" u="none" strike="noStrike" dirty="0">
                        <a:solidFill>
                          <a:srgbClr val="000000"/>
                        </a:solidFill>
                        <a:effectLst/>
                        <a:latin typeface="Constantia"/>
                      </a:endParaRPr>
                    </a:p>
                  </a:txBody>
                  <a:tcPr marL="3990" marR="3990" marT="3990" marB="0" anchor="ctr"/>
                </a:tc>
              </a:tr>
              <a:tr h="279950">
                <a:tc>
                  <a:txBody>
                    <a:bodyPr/>
                    <a:lstStyle/>
                    <a:p>
                      <a:pPr algn="l" rtl="0" fontAlgn="ctr"/>
                      <a:r>
                        <a:rPr lang="es-ES" sz="1500" u="none" strike="noStrike">
                          <a:effectLst/>
                        </a:rPr>
                        <a:t>Construction</a:t>
                      </a:r>
                      <a:endParaRPr lang="es-ES" sz="1500" b="1" i="0" u="none" strike="noStrike">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0,784</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0,156</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0,68</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0,093</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0,591</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0,106</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r>
              <a:tr h="175778">
                <a:tc>
                  <a:txBody>
                    <a:bodyPr/>
                    <a:lstStyle/>
                    <a:p>
                      <a:pPr algn="l" rtl="0" fontAlgn="ctr"/>
                      <a:r>
                        <a:rPr lang="es-ES" sz="1500" u="none" strike="noStrike">
                          <a:effectLst/>
                        </a:rPr>
                        <a:t>Sales</a:t>
                      </a:r>
                      <a:endParaRPr lang="es-ES" sz="1500" b="1" i="0" u="none" strike="noStrike">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0,85</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0,149</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0,562</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0,114</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0,645</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0,075</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r>
              <a:tr h="351958">
                <a:tc>
                  <a:txBody>
                    <a:bodyPr/>
                    <a:lstStyle/>
                    <a:p>
                      <a:pPr algn="l" rtl="0" fontAlgn="ctr"/>
                      <a:r>
                        <a:rPr lang="es-ES" sz="1500" u="none" strike="noStrike">
                          <a:effectLst/>
                        </a:rPr>
                        <a:t>Transport</a:t>
                      </a:r>
                      <a:endParaRPr lang="es-ES" sz="1500" b="1" i="0" u="none" strike="noStrike">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0,842</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0,182</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0,588</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0,167</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0,67</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0,094</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90" marR="3990" marT="3990" marB="0" anchor="ctr"/>
                </a:tc>
              </a:tr>
              <a:tr h="379910">
                <a:tc>
                  <a:txBody>
                    <a:bodyPr/>
                    <a:lstStyle/>
                    <a:p>
                      <a:pPr algn="l" rtl="0" fontAlgn="ctr"/>
                      <a:r>
                        <a:rPr lang="es-ES" sz="1500" u="none" strike="noStrike">
                          <a:effectLst/>
                        </a:rPr>
                        <a:t>Tourism</a:t>
                      </a:r>
                      <a:endParaRPr lang="es-ES" sz="1500" b="1" i="0" u="none" strike="noStrike">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0,857</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0,138</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0,483</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0,106</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0,466</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0,084</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r>
              <a:tr h="567028">
                <a:tc>
                  <a:txBody>
                    <a:bodyPr/>
                    <a:lstStyle/>
                    <a:p>
                      <a:pPr algn="l" rtl="0" fontAlgn="ctr"/>
                      <a:r>
                        <a:rPr lang="es-ES" sz="1500" u="none" strike="noStrike" dirty="0" err="1" smtClean="0">
                          <a:effectLst/>
                        </a:rPr>
                        <a:t>Education-Health</a:t>
                      </a:r>
                      <a:endParaRPr lang="es-ES" sz="1500" b="1" i="0" u="none" strike="noStrike" dirty="0">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0,765</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0,142</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0,517</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0,095</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0,57</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0,077</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90" marR="3990" marT="3990" marB="0" anchor="ctr"/>
                </a:tc>
              </a:tr>
              <a:tr h="469944">
                <a:tc>
                  <a:txBody>
                    <a:bodyPr/>
                    <a:lstStyle/>
                    <a:p>
                      <a:pPr algn="l" rtl="0" fontAlgn="ctr"/>
                      <a:r>
                        <a:rPr lang="es-ES" sz="1500" u="none" strike="noStrike">
                          <a:effectLst/>
                        </a:rPr>
                        <a:t>Non financial</a:t>
                      </a:r>
                      <a:endParaRPr lang="es-ES" sz="1500" b="1" i="0" u="none" strike="noStrike">
                        <a:solidFill>
                          <a:srgbClr val="FFFFFF"/>
                        </a:solidFill>
                        <a:effectLst/>
                        <a:latin typeface="Constantia"/>
                      </a:endParaRPr>
                    </a:p>
                  </a:txBody>
                  <a:tcPr marL="3990" marR="3990" marT="3990" marB="0" anchor="ctr"/>
                </a:tc>
                <a:tc>
                  <a:txBody>
                    <a:bodyPr/>
                    <a:lstStyle/>
                    <a:p>
                      <a:pPr algn="ctr" rtl="0" fontAlgn="ctr"/>
                      <a:r>
                        <a:rPr lang="es-ES" sz="1500" u="none" strike="noStrike">
                          <a:effectLst/>
                        </a:rPr>
                        <a:t>0,773</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0,16</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0,552</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0,094</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a:effectLst/>
                        </a:rPr>
                        <a:t>0,614</a:t>
                      </a:r>
                      <a:endParaRPr lang="es-ES" sz="1500" b="0" i="0" u="none" strike="noStrike">
                        <a:solidFill>
                          <a:srgbClr val="000000"/>
                        </a:solidFill>
                        <a:effectLst/>
                        <a:latin typeface="Constantia"/>
                      </a:endParaRPr>
                    </a:p>
                  </a:txBody>
                  <a:tcPr marL="3990" marR="3990" marT="3990" marB="0" anchor="ctr"/>
                </a:tc>
                <a:tc>
                  <a:txBody>
                    <a:bodyPr/>
                    <a:lstStyle/>
                    <a:p>
                      <a:pPr algn="ctr" rtl="0" fontAlgn="ctr"/>
                      <a:r>
                        <a:rPr lang="es-ES" sz="1500" u="none" strike="noStrike" dirty="0">
                          <a:effectLst/>
                        </a:rPr>
                        <a:t>0,081</a:t>
                      </a:r>
                      <a:endParaRPr lang="es-ES" sz="1500" b="0" i="0" u="none" strike="noStrike" dirty="0">
                        <a:solidFill>
                          <a:srgbClr val="000000"/>
                        </a:solidFill>
                        <a:effectLst/>
                        <a:latin typeface="Constantia"/>
                      </a:endParaRPr>
                    </a:p>
                  </a:txBody>
                  <a:tcPr marL="3990" marR="3990" marT="3990" marB="0" anchor="ctr"/>
                </a:tc>
              </a:tr>
              <a:tr h="17577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90" marR="3990" marT="3990" marB="0" anchor="b"/>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90" marR="3990" marT="3990" marB="0" anchor="ctr"/>
                </a:tc>
              </a:tr>
              <a:tr h="340217">
                <a:tc gridSpan="7">
                  <a:txBody>
                    <a:bodyPr/>
                    <a:lstStyle/>
                    <a:p>
                      <a:pPr algn="l" rtl="0" fontAlgn="ctr"/>
                      <a:r>
                        <a:rPr lang="es-ES" sz="1500" u="none" strike="noStrike" dirty="0">
                          <a:effectLst/>
                        </a:rPr>
                        <a:t>Notes: </a:t>
                      </a:r>
                      <a:r>
                        <a:rPr lang="es-ES" sz="1500" u="none" strike="noStrike" dirty="0" err="1">
                          <a:effectLst/>
                        </a:rPr>
                        <a:t>Observations</a:t>
                      </a:r>
                      <a:r>
                        <a:rPr lang="es-ES" sz="1500" u="none" strike="noStrike" dirty="0">
                          <a:effectLst/>
                        </a:rPr>
                        <a:t>=5,627,593. </a:t>
                      </a:r>
                      <a:r>
                        <a:rPr lang="es-ES" sz="1500" u="none" strike="noStrike" dirty="0" err="1">
                          <a:effectLst/>
                        </a:rPr>
                        <a:t>Bootstrap</a:t>
                      </a:r>
                      <a:r>
                        <a:rPr lang="es-ES" sz="1500" u="none" strike="noStrike" dirty="0">
                          <a:effectLst/>
                        </a:rPr>
                        <a:t> standard </a:t>
                      </a:r>
                      <a:r>
                        <a:rPr lang="es-ES" sz="1500" u="none" strike="noStrike" dirty="0" err="1">
                          <a:effectLst/>
                        </a:rPr>
                        <a:t>errors</a:t>
                      </a:r>
                      <a:r>
                        <a:rPr lang="es-ES" sz="1500" u="none" strike="noStrike" dirty="0">
                          <a:effectLst/>
                        </a:rPr>
                        <a:t> in </a:t>
                      </a:r>
                      <a:r>
                        <a:rPr lang="es-ES" sz="1500" u="none" strike="noStrike" dirty="0" err="1">
                          <a:effectLst/>
                        </a:rPr>
                        <a:t>parentheses</a:t>
                      </a:r>
                      <a:r>
                        <a:rPr lang="es-ES" sz="1500" u="none" strike="noStrike" dirty="0">
                          <a:effectLst/>
                        </a:rPr>
                        <a:t> (100 </a:t>
                      </a:r>
                      <a:r>
                        <a:rPr lang="es-ES" sz="1500" u="none" strike="noStrike" dirty="0" err="1">
                          <a:effectLst/>
                        </a:rPr>
                        <a:t>replications</a:t>
                      </a:r>
                      <a:r>
                        <a:rPr lang="es-ES" sz="1500" u="none" strike="noStrike" dirty="0">
                          <a:effectLst/>
                        </a:rPr>
                        <a:t>).</a:t>
                      </a:r>
                      <a:endParaRPr lang="es-ES" sz="1500" b="1" i="0" u="none" strike="noStrike" dirty="0">
                        <a:solidFill>
                          <a:srgbClr val="FFFFFF"/>
                        </a:solidFill>
                        <a:effectLst/>
                        <a:latin typeface="Constantia"/>
                      </a:endParaRPr>
                    </a:p>
                  </a:txBody>
                  <a:tcPr marL="3990" marR="3990" marT="399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Tree>
    <p:extLst>
      <p:ext uri="{BB962C8B-B14F-4D97-AF65-F5344CB8AC3E}">
        <p14:creationId xmlns:p14="http://schemas.microsoft.com/office/powerpoint/2010/main" val="590682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504056"/>
          </a:xfrm>
        </p:spPr>
        <p:txBody>
          <a:bodyPr>
            <a:noAutofit/>
          </a:bodyPr>
          <a:lstStyle/>
          <a:p>
            <a:r>
              <a:rPr lang="es-ES" sz="4000" b="1" dirty="0" smtClean="0"/>
              <a:t>2.2.a </a:t>
            </a:r>
            <a:r>
              <a:rPr lang="en-US" sz="4000" b="1" dirty="0" smtClean="0"/>
              <a:t>Estimation results</a:t>
            </a:r>
            <a:endParaRPr lang="es-ES" sz="4000" b="1" dirty="0"/>
          </a:p>
        </p:txBody>
      </p:sp>
      <p:graphicFrame>
        <p:nvGraphicFramePr>
          <p:cNvPr id="3" name="2 Tabla"/>
          <p:cNvGraphicFramePr>
            <a:graphicFrameLocks noGrp="1"/>
          </p:cNvGraphicFramePr>
          <p:nvPr>
            <p:extLst>
              <p:ext uri="{D42A27DB-BD31-4B8C-83A1-F6EECF244321}">
                <p14:modId xmlns:p14="http://schemas.microsoft.com/office/powerpoint/2010/main" val="1647403591"/>
              </p:ext>
            </p:extLst>
          </p:nvPr>
        </p:nvGraphicFramePr>
        <p:xfrm>
          <a:off x="395538" y="692696"/>
          <a:ext cx="8496940" cy="6176312"/>
        </p:xfrm>
        <a:graphic>
          <a:graphicData uri="http://schemas.openxmlformats.org/drawingml/2006/table">
            <a:tbl>
              <a:tblPr firstRow="1" firstCol="1" bandRow="1">
                <a:tableStyleId>{5C22544A-7EE6-4342-B048-85BDC9FD1C3A}</a:tableStyleId>
              </a:tblPr>
              <a:tblGrid>
                <a:gridCol w="1699388"/>
                <a:gridCol w="1699388"/>
                <a:gridCol w="1699388"/>
                <a:gridCol w="1699388"/>
                <a:gridCol w="1699388"/>
              </a:tblGrid>
              <a:tr h="181272">
                <a:tc>
                  <a:txBody>
                    <a:bodyPr/>
                    <a:lstStyle/>
                    <a:p>
                      <a:pPr algn="l" rtl="0" fontAlgn="ctr"/>
                      <a:r>
                        <a:rPr lang="es-ES" sz="1500" u="none" strike="noStrike" dirty="0">
                          <a:effectLst/>
                        </a:rPr>
                        <a:t> </a:t>
                      </a:r>
                      <a:endParaRPr lang="es-ES" sz="1500" b="1" i="0" u="none" strike="noStrike" dirty="0">
                        <a:solidFill>
                          <a:srgbClr val="FFFFFF"/>
                        </a:solidFill>
                        <a:effectLst/>
                        <a:latin typeface="Constantia"/>
                      </a:endParaRPr>
                    </a:p>
                  </a:txBody>
                  <a:tcPr marL="3916" marR="3916" marT="3916" marB="0" anchor="ctr"/>
                </a:tc>
                <a:tc gridSpan="2">
                  <a:txBody>
                    <a:bodyPr/>
                    <a:lstStyle/>
                    <a:p>
                      <a:pPr algn="ctr" rtl="0" fontAlgn="ctr"/>
                      <a:r>
                        <a:rPr lang="es-ES" sz="1500" u="none" strike="noStrike" dirty="0" smtClean="0">
                          <a:effectLst/>
                        </a:rPr>
                        <a:t>1995-2007</a:t>
                      </a:r>
                      <a:endParaRPr lang="es-ES" sz="1500" b="1" i="0" u="none" strike="noStrike" dirty="0">
                        <a:solidFill>
                          <a:srgbClr val="FFFFFF"/>
                        </a:solidFill>
                        <a:effectLst/>
                        <a:latin typeface="Constantia"/>
                      </a:endParaRPr>
                    </a:p>
                  </a:txBody>
                  <a:tcPr marL="3916" marR="3916" marT="3916" marB="0" anchor="ctr"/>
                </a:tc>
                <a:tc hMerge="1">
                  <a:txBody>
                    <a:bodyPr/>
                    <a:lstStyle/>
                    <a:p>
                      <a:endParaRPr lang="es-ES"/>
                    </a:p>
                  </a:txBody>
                  <a:tcPr/>
                </a:tc>
                <a:tc gridSpan="2">
                  <a:txBody>
                    <a:bodyPr/>
                    <a:lstStyle/>
                    <a:p>
                      <a:pPr algn="ctr" rtl="0" fontAlgn="ctr"/>
                      <a:r>
                        <a:rPr lang="es-ES" sz="1500" u="none" strike="noStrike" dirty="0" smtClean="0">
                          <a:effectLst/>
                        </a:rPr>
                        <a:t>2008-2012</a:t>
                      </a:r>
                      <a:endParaRPr lang="es-ES" sz="1500" b="1" i="0" u="none" strike="noStrike" dirty="0">
                        <a:solidFill>
                          <a:srgbClr val="FFFFFF"/>
                        </a:solidFill>
                        <a:effectLst/>
                        <a:latin typeface="Constantia"/>
                      </a:endParaRPr>
                    </a:p>
                  </a:txBody>
                  <a:tcPr marL="3916" marR="3916" marT="3916" marB="0" anchor="ctr"/>
                </a:tc>
                <a:tc hMerge="1">
                  <a:txBody>
                    <a:bodyPr/>
                    <a:lstStyle/>
                    <a:p>
                      <a:endParaRPr lang="es-ES"/>
                    </a:p>
                  </a:txBody>
                  <a:tcPr/>
                </a:tc>
              </a:tr>
              <a:tr h="186604">
                <a:tc>
                  <a:txBody>
                    <a:bodyPr/>
                    <a:lstStyle/>
                    <a:p>
                      <a:pPr algn="l" rtl="0" fontAlgn="ctr"/>
                      <a:r>
                        <a:rPr lang="es-ES" sz="1500" u="none" strike="noStrike">
                          <a:effectLst/>
                        </a:rPr>
                        <a:t> </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l-GR" sz="1500" u="none" strike="noStrike">
                          <a:effectLst/>
                        </a:rPr>
                        <a:t>β</a:t>
                      </a:r>
                      <a:r>
                        <a:rPr lang="es-ES" sz="1500" u="none" strike="noStrike">
                          <a:effectLst/>
                        </a:rPr>
                        <a:t>L</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l-GR" sz="1500" u="none" strike="noStrike">
                          <a:effectLst/>
                        </a:rPr>
                        <a:t>β</a:t>
                      </a:r>
                      <a:r>
                        <a:rPr lang="es-ES" sz="1500" u="none" strike="noStrike">
                          <a:effectLst/>
                        </a:rPr>
                        <a:t>K</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l-GR" sz="1500" u="none" strike="noStrike">
                          <a:effectLst/>
                        </a:rPr>
                        <a:t>β</a:t>
                      </a:r>
                      <a:r>
                        <a:rPr lang="es-ES" sz="1500" u="none" strike="noStrike">
                          <a:effectLst/>
                        </a:rPr>
                        <a:t>L</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l-GR" sz="1500" u="none" strike="noStrike" dirty="0">
                          <a:effectLst/>
                        </a:rPr>
                        <a:t>β</a:t>
                      </a:r>
                      <a:r>
                        <a:rPr lang="es-ES" sz="1500" u="none" strike="noStrike" dirty="0">
                          <a:effectLst/>
                        </a:rPr>
                        <a:t>K</a:t>
                      </a:r>
                      <a:endParaRPr lang="es-ES" sz="1500" b="0" i="0" u="none" strike="noStrike" dirty="0">
                        <a:solidFill>
                          <a:srgbClr val="000000"/>
                        </a:solidFill>
                        <a:effectLst/>
                        <a:latin typeface="Constantia"/>
                      </a:endParaRPr>
                    </a:p>
                  </a:txBody>
                  <a:tcPr marL="3916" marR="3916" marT="3916" marB="0" anchor="ctr"/>
                </a:tc>
              </a:tr>
              <a:tr h="357214">
                <a:tc>
                  <a:txBody>
                    <a:bodyPr/>
                    <a:lstStyle/>
                    <a:p>
                      <a:pPr algn="l" rtl="0" fontAlgn="ctr"/>
                      <a:r>
                        <a:rPr lang="es-ES" sz="1500" u="none" strike="noStrike">
                          <a:effectLst/>
                        </a:rPr>
                        <a:t>Agriculture</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0,535</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0,102</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0,574</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0,041</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0,006)</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0,011)</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0,006)</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0,011)</a:t>
                      </a:r>
                      <a:endParaRPr lang="es-ES" sz="800" b="0" i="0" u="none" strike="noStrike" dirty="0">
                        <a:solidFill>
                          <a:srgbClr val="000000"/>
                        </a:solidFill>
                        <a:effectLst/>
                        <a:latin typeface="Constantia"/>
                      </a:endParaRPr>
                    </a:p>
                  </a:txBody>
                  <a:tcPr marL="3916" marR="3916" marT="3916" marB="0" anchor="ctr"/>
                </a:tc>
              </a:tr>
              <a:tr h="357214">
                <a:tc>
                  <a:txBody>
                    <a:bodyPr/>
                    <a:lstStyle/>
                    <a:p>
                      <a:pPr algn="l" rtl="0" fontAlgn="ctr"/>
                      <a:r>
                        <a:rPr lang="es-ES" sz="1500" u="none" strike="noStrike">
                          <a:effectLst/>
                        </a:rPr>
                        <a:t>Extractive</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0,557</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0,127</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0,614</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0,064</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0,023)</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0,016)</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0,023)</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0,039)</a:t>
                      </a:r>
                      <a:endParaRPr lang="es-ES" sz="800" b="0" i="0" u="none" strike="noStrike" dirty="0">
                        <a:solidFill>
                          <a:srgbClr val="000000"/>
                        </a:solidFill>
                        <a:effectLst/>
                        <a:latin typeface="Constantia"/>
                      </a:endParaRPr>
                    </a:p>
                  </a:txBody>
                  <a:tcPr marL="3916" marR="3916" marT="3916" marB="0" anchor="ctr"/>
                </a:tc>
              </a:tr>
              <a:tr h="357214">
                <a:tc>
                  <a:txBody>
                    <a:bodyPr/>
                    <a:lstStyle/>
                    <a:p>
                      <a:pPr algn="l" rtl="0" fontAlgn="ctr"/>
                      <a:r>
                        <a:rPr lang="es-ES" sz="1500" u="none" strike="noStrike">
                          <a:effectLst/>
                        </a:rPr>
                        <a:t>Manufacture</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0,665</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0,058</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0,707</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0,058</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16" marR="3916" marT="3916" marB="0" anchor="ctr"/>
                </a:tc>
              </a:tr>
              <a:tr h="181272">
                <a:tc>
                  <a:txBody>
                    <a:bodyPr/>
                    <a:lstStyle/>
                    <a:p>
                      <a:pPr algn="l" rtl="0" fontAlgn="ctr"/>
                      <a:r>
                        <a:rPr lang="es-ES" sz="1500" u="none" strike="noStrike">
                          <a:effectLst/>
                        </a:rPr>
                        <a:t>Energy</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0,58</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0,084</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0,543</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0,129</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0,011)</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0,015)</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0,016)</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0,024)</a:t>
                      </a:r>
                      <a:endParaRPr lang="es-ES" sz="800" b="0" i="0" u="none" strike="noStrike" dirty="0">
                        <a:solidFill>
                          <a:srgbClr val="000000"/>
                        </a:solidFill>
                        <a:effectLst/>
                        <a:latin typeface="Constantia"/>
                      </a:endParaRPr>
                    </a:p>
                  </a:txBody>
                  <a:tcPr marL="3916" marR="3916" marT="3916" marB="0" anchor="ctr"/>
                </a:tc>
              </a:tr>
              <a:tr h="357214">
                <a:tc>
                  <a:txBody>
                    <a:bodyPr/>
                    <a:lstStyle/>
                    <a:p>
                      <a:pPr algn="l" rtl="0" fontAlgn="ctr"/>
                      <a:r>
                        <a:rPr lang="es-ES" sz="1500" u="none" strike="noStrike">
                          <a:effectLst/>
                        </a:rPr>
                        <a:t>Construction</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0,556</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0,087</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0,611</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0,059</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16" marR="3916" marT="3916" marB="0" anchor="ctr"/>
                </a:tc>
              </a:tr>
              <a:tr h="181272">
                <a:tc>
                  <a:txBody>
                    <a:bodyPr/>
                    <a:lstStyle/>
                    <a:p>
                      <a:pPr algn="l" rtl="0" fontAlgn="ctr"/>
                      <a:r>
                        <a:rPr lang="es-ES" sz="1500" u="none" strike="noStrike">
                          <a:effectLst/>
                        </a:rPr>
                        <a:t>Sales</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0,632</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0,08</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0,664</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0,063</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16" marR="3916" marT="3916" marB="0" anchor="ctr"/>
                </a:tc>
              </a:tr>
              <a:tr h="357214">
                <a:tc>
                  <a:txBody>
                    <a:bodyPr/>
                    <a:lstStyle/>
                    <a:p>
                      <a:pPr algn="l" rtl="0" fontAlgn="ctr"/>
                      <a:r>
                        <a:rPr lang="es-ES" sz="1500" u="none" strike="noStrike">
                          <a:effectLst/>
                        </a:rPr>
                        <a:t>Transport</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0,636</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0,097</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0,736</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0,063</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0,005)</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0,007)</a:t>
                      </a:r>
                      <a:endParaRPr lang="es-ES" sz="800" b="0" i="0" u="none" strike="noStrike" dirty="0">
                        <a:solidFill>
                          <a:srgbClr val="000000"/>
                        </a:solidFill>
                        <a:effectLst/>
                        <a:latin typeface="Constantia"/>
                      </a:endParaRPr>
                    </a:p>
                  </a:txBody>
                  <a:tcPr marL="3916" marR="3916" marT="3916" marB="0" anchor="ctr"/>
                </a:tc>
              </a:tr>
              <a:tr h="357214">
                <a:tc>
                  <a:txBody>
                    <a:bodyPr/>
                    <a:lstStyle/>
                    <a:p>
                      <a:pPr algn="l" rtl="0" fontAlgn="ctr"/>
                      <a:r>
                        <a:rPr lang="es-ES" sz="1500" u="none" strike="noStrike">
                          <a:effectLst/>
                        </a:rPr>
                        <a:t>Tourism</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0,438</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0,078</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0,49</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0,084</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0,005)</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0,005)</a:t>
                      </a:r>
                      <a:endParaRPr lang="es-ES" sz="800" b="0" i="0" u="none" strike="noStrike" dirty="0">
                        <a:solidFill>
                          <a:srgbClr val="000000"/>
                        </a:solidFill>
                        <a:effectLst/>
                        <a:latin typeface="Constantia"/>
                      </a:endParaRPr>
                    </a:p>
                  </a:txBody>
                  <a:tcPr marL="3916" marR="3916" marT="3916" marB="0" anchor="ctr"/>
                </a:tc>
              </a:tr>
              <a:tr h="533155">
                <a:tc>
                  <a:txBody>
                    <a:bodyPr/>
                    <a:lstStyle/>
                    <a:p>
                      <a:pPr algn="l" rtl="0" fontAlgn="ctr"/>
                      <a:r>
                        <a:rPr lang="es-ES" sz="1500" u="none" strike="noStrike" dirty="0" err="1" smtClean="0">
                          <a:effectLst/>
                        </a:rPr>
                        <a:t>Education-Health</a:t>
                      </a:r>
                      <a:endParaRPr lang="es-ES" sz="1500" b="1" i="0" u="none" strike="noStrike" dirty="0">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0,553</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0,083</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0,595</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0,075</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0,005)</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0,005)</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0,006)</a:t>
                      </a:r>
                      <a:endParaRPr lang="es-ES" sz="800" b="0" i="0" u="none" strike="noStrike" dirty="0">
                        <a:solidFill>
                          <a:srgbClr val="000000"/>
                        </a:solidFill>
                        <a:effectLst/>
                        <a:latin typeface="Constantia"/>
                      </a:endParaRPr>
                    </a:p>
                  </a:txBody>
                  <a:tcPr marL="3916" marR="3916" marT="3916" marB="0" anchor="ctr"/>
                </a:tc>
              </a:tr>
              <a:tr h="533155">
                <a:tc>
                  <a:txBody>
                    <a:bodyPr/>
                    <a:lstStyle/>
                    <a:p>
                      <a:pPr algn="l" rtl="0" fontAlgn="ctr"/>
                      <a:r>
                        <a:rPr lang="es-ES" sz="1500" u="none" strike="noStrike">
                          <a:effectLst/>
                        </a:rPr>
                        <a:t>Non financial</a:t>
                      </a:r>
                      <a:endParaRPr lang="es-ES" sz="1500" b="1" i="0" u="none" strike="noStrike">
                        <a:solidFill>
                          <a:srgbClr val="FFFFFF"/>
                        </a:solidFill>
                        <a:effectLst/>
                        <a:latin typeface="Constantia"/>
                      </a:endParaRPr>
                    </a:p>
                  </a:txBody>
                  <a:tcPr marL="3916" marR="3916" marT="3916" marB="0" anchor="ctr"/>
                </a:tc>
                <a:tc>
                  <a:txBody>
                    <a:bodyPr/>
                    <a:lstStyle/>
                    <a:p>
                      <a:pPr algn="ctr" rtl="0" fontAlgn="ctr"/>
                      <a:r>
                        <a:rPr lang="es-ES" sz="1500" u="none" strike="noStrike">
                          <a:effectLst/>
                        </a:rPr>
                        <a:t>0,597</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0,104</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a:effectLst/>
                        </a:rPr>
                        <a:t>0,637</a:t>
                      </a:r>
                      <a:endParaRPr lang="es-ES" sz="1500" b="0" i="0" u="none" strike="noStrike">
                        <a:solidFill>
                          <a:srgbClr val="000000"/>
                        </a:solidFill>
                        <a:effectLst/>
                        <a:latin typeface="Constantia"/>
                      </a:endParaRPr>
                    </a:p>
                  </a:txBody>
                  <a:tcPr marL="3916" marR="3916" marT="3916" marB="0" anchor="ctr"/>
                </a:tc>
                <a:tc>
                  <a:txBody>
                    <a:bodyPr/>
                    <a:lstStyle/>
                    <a:p>
                      <a:pPr algn="ctr" rtl="0" fontAlgn="ctr"/>
                      <a:r>
                        <a:rPr lang="es-ES" sz="1500" u="none" strike="noStrike" dirty="0">
                          <a:effectLst/>
                        </a:rPr>
                        <a:t>0,063</a:t>
                      </a:r>
                      <a:endParaRPr lang="es-ES" sz="1500" b="0" i="0" u="none" strike="noStrike" dirty="0">
                        <a:solidFill>
                          <a:srgbClr val="000000"/>
                        </a:solidFill>
                        <a:effectLst/>
                        <a:latin typeface="Constantia"/>
                      </a:endParaRPr>
                    </a:p>
                  </a:txBody>
                  <a:tcPr marL="3916" marR="3916" marT="3916" marB="0" anchor="ctr"/>
                </a:tc>
              </a:tr>
              <a:tr h="133289">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3916" marR="3916" marT="3916"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3916" marR="3916" marT="3916" marB="0" anchor="ctr"/>
                </a:tc>
              </a:tr>
              <a:tr h="703764">
                <a:tc gridSpan="5">
                  <a:txBody>
                    <a:bodyPr/>
                    <a:lstStyle/>
                    <a:p>
                      <a:pPr algn="just" rtl="0" fontAlgn="ctr"/>
                      <a:r>
                        <a:rPr lang="en-US" sz="1500" u="none" strike="noStrike" dirty="0">
                          <a:effectLst/>
                        </a:rPr>
                        <a:t>Notes: Observations=3,519,864 for </a:t>
                      </a:r>
                      <a:r>
                        <a:rPr lang="en-US" sz="1500" u="none" strike="noStrike" dirty="0" smtClean="0">
                          <a:effectLst/>
                        </a:rPr>
                        <a:t>1995-2007 </a:t>
                      </a:r>
                      <a:r>
                        <a:rPr lang="en-US" sz="1500" u="none" strike="noStrike" dirty="0">
                          <a:effectLst/>
                        </a:rPr>
                        <a:t>and 2,098,140 for </a:t>
                      </a:r>
                      <a:r>
                        <a:rPr lang="en-US" sz="1500" u="none" strike="noStrike" dirty="0" smtClean="0">
                          <a:effectLst/>
                        </a:rPr>
                        <a:t>2008-2012</a:t>
                      </a:r>
                      <a:r>
                        <a:rPr lang="en-US" sz="1500" u="none" strike="noStrike" dirty="0">
                          <a:effectLst/>
                        </a:rPr>
                        <a:t>. Bootstrap standard errors in parentheses (100 replications).</a:t>
                      </a:r>
                      <a:endParaRPr lang="en-US" sz="1500" b="1" i="0" u="none" strike="noStrike" dirty="0">
                        <a:solidFill>
                          <a:srgbClr val="FFFFFF"/>
                        </a:solidFill>
                        <a:effectLst/>
                        <a:latin typeface="Constantia"/>
                      </a:endParaRPr>
                    </a:p>
                  </a:txBody>
                  <a:tcPr marL="3916" marR="3916" marT="3916"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Tree>
    <p:extLst>
      <p:ext uri="{BB962C8B-B14F-4D97-AF65-F5344CB8AC3E}">
        <p14:creationId xmlns:p14="http://schemas.microsoft.com/office/powerpoint/2010/main" val="1119457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792088"/>
          </a:xfrm>
        </p:spPr>
        <p:txBody>
          <a:bodyPr>
            <a:normAutofit fontScale="90000"/>
          </a:bodyPr>
          <a:lstStyle/>
          <a:p>
            <a:r>
              <a:rPr lang="es-ES" b="1" dirty="0" err="1" smtClean="0"/>
              <a:t>Motivation</a:t>
            </a:r>
            <a:endParaRPr lang="es-ES" b="1" dirty="0"/>
          </a:p>
        </p:txBody>
      </p:sp>
      <p:sp>
        <p:nvSpPr>
          <p:cNvPr id="3" name="2 Marcador de contenido"/>
          <p:cNvSpPr>
            <a:spLocks noGrp="1"/>
          </p:cNvSpPr>
          <p:nvPr>
            <p:ph idx="1"/>
          </p:nvPr>
        </p:nvSpPr>
        <p:spPr>
          <a:xfrm>
            <a:off x="457200" y="1052736"/>
            <a:ext cx="8507288" cy="5544616"/>
          </a:xfrm>
        </p:spPr>
        <p:txBody>
          <a:bodyPr>
            <a:normAutofit lnSpcReduction="10000"/>
          </a:bodyPr>
          <a:lstStyle/>
          <a:p>
            <a:pPr algn="just"/>
            <a:r>
              <a:rPr lang="en-US" dirty="0" smtClean="0"/>
              <a:t>The divergent experiences in the US and in Europe have increased the interest in understanding productivity growth.</a:t>
            </a:r>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endParaRPr lang="en-US" dirty="0" smtClean="0"/>
          </a:p>
          <a:p>
            <a:pPr algn="just"/>
            <a:endParaRPr lang="es-ES" dirty="0" smtClean="0"/>
          </a:p>
          <a:p>
            <a:pPr algn="just"/>
            <a:endParaRPr lang="es-ES" dirty="0"/>
          </a:p>
          <a:p>
            <a:pPr marL="0" indent="0" algn="just">
              <a:buNone/>
            </a:pPr>
            <a:r>
              <a:rPr lang="es-ES" dirty="0" smtClean="0"/>
              <a:t>	</a:t>
            </a:r>
            <a:r>
              <a:rPr lang="es-ES" sz="800" dirty="0" err="1" smtClean="0"/>
              <a:t>Source</a:t>
            </a:r>
            <a:r>
              <a:rPr lang="es-ES" sz="800" dirty="0" smtClean="0"/>
              <a:t>: OECD </a:t>
            </a:r>
            <a:r>
              <a:rPr lang="es-ES" sz="800" dirty="0" err="1" smtClean="0"/>
              <a:t>Statistics</a:t>
            </a:r>
            <a:r>
              <a:rPr lang="es-ES" dirty="0" smtClean="0"/>
              <a:t>	</a:t>
            </a:r>
          </a:p>
          <a:p>
            <a:pPr marL="0" indent="0" algn="just">
              <a:buNone/>
            </a:pPr>
            <a:r>
              <a:rPr lang="es-ES" b="1" dirty="0"/>
              <a:t>	 </a:t>
            </a:r>
            <a:r>
              <a:rPr lang="es-ES" b="1" dirty="0" smtClean="0"/>
              <a:t>       Figure 1: Labor </a:t>
            </a:r>
            <a:r>
              <a:rPr lang="es-ES" b="1" dirty="0" err="1" smtClean="0"/>
              <a:t>productivity</a:t>
            </a:r>
            <a:r>
              <a:rPr lang="es-ES" b="1" dirty="0" smtClean="0"/>
              <a:t> </a:t>
            </a:r>
            <a:r>
              <a:rPr lang="es-ES" b="1" dirty="0" err="1" smtClean="0"/>
              <a:t>growth</a:t>
            </a:r>
            <a:endParaRPr lang="es-ES" b="1"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624" y="2204864"/>
            <a:ext cx="6840760" cy="3657600"/>
          </a:xfrm>
          <a:prstGeom prst="rect">
            <a:avLst/>
          </a:prstGeom>
        </p:spPr>
      </p:pic>
    </p:spTree>
    <p:extLst>
      <p:ext uri="{BB962C8B-B14F-4D97-AF65-F5344CB8AC3E}">
        <p14:creationId xmlns:p14="http://schemas.microsoft.com/office/powerpoint/2010/main" val="919793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504056"/>
          </a:xfrm>
        </p:spPr>
        <p:txBody>
          <a:bodyPr>
            <a:noAutofit/>
          </a:bodyPr>
          <a:lstStyle/>
          <a:p>
            <a:r>
              <a:rPr lang="es-ES" sz="4000" b="1" dirty="0" smtClean="0"/>
              <a:t>2.2.a </a:t>
            </a:r>
            <a:r>
              <a:rPr lang="en-US" sz="4000" b="1" dirty="0" smtClean="0"/>
              <a:t>Estimation results</a:t>
            </a:r>
            <a:endParaRPr lang="es-ES" sz="4000" b="1" dirty="0"/>
          </a:p>
        </p:txBody>
      </p:sp>
      <p:graphicFrame>
        <p:nvGraphicFramePr>
          <p:cNvPr id="4" name="3 Tabla"/>
          <p:cNvGraphicFramePr>
            <a:graphicFrameLocks noGrp="1"/>
          </p:cNvGraphicFramePr>
          <p:nvPr>
            <p:extLst>
              <p:ext uri="{D42A27DB-BD31-4B8C-83A1-F6EECF244321}">
                <p14:modId xmlns:p14="http://schemas.microsoft.com/office/powerpoint/2010/main" val="104344486"/>
              </p:ext>
            </p:extLst>
          </p:nvPr>
        </p:nvGraphicFramePr>
        <p:xfrm>
          <a:off x="395535" y="836708"/>
          <a:ext cx="8136904" cy="5901457"/>
        </p:xfrm>
        <a:graphic>
          <a:graphicData uri="http://schemas.openxmlformats.org/drawingml/2006/table">
            <a:tbl>
              <a:tblPr firstRow="1" firstCol="1" bandRow="1">
                <a:tableStyleId>{5C22544A-7EE6-4342-B048-85BDC9FD1C3A}</a:tableStyleId>
              </a:tblPr>
              <a:tblGrid>
                <a:gridCol w="2034226"/>
                <a:gridCol w="2034226"/>
                <a:gridCol w="2034226"/>
                <a:gridCol w="2034226"/>
              </a:tblGrid>
              <a:tr h="185827">
                <a:tc>
                  <a:txBody>
                    <a:bodyPr/>
                    <a:lstStyle/>
                    <a:p>
                      <a:pPr algn="l" rtl="0" fontAlgn="ctr"/>
                      <a:r>
                        <a:rPr lang="es-ES" sz="1500" u="none" strike="noStrike" dirty="0">
                          <a:effectLst/>
                        </a:rPr>
                        <a:t> </a:t>
                      </a:r>
                      <a:endParaRPr lang="es-ES" sz="1500" b="1" i="0" u="none" strike="noStrike" dirty="0">
                        <a:solidFill>
                          <a:srgbClr val="FFFFFF"/>
                        </a:solidFill>
                        <a:effectLst/>
                        <a:latin typeface="Constantia"/>
                      </a:endParaRPr>
                    </a:p>
                  </a:txBody>
                  <a:tcPr marL="4165" marR="4165" marT="4165" marB="0" anchor="ctr"/>
                </a:tc>
                <a:tc>
                  <a:txBody>
                    <a:bodyPr/>
                    <a:lstStyle/>
                    <a:p>
                      <a:pPr algn="ctr" rtl="0" fontAlgn="ctr"/>
                      <a:r>
                        <a:rPr lang="el-GR" sz="1500" u="none" strike="noStrike" dirty="0">
                          <a:effectLst/>
                        </a:rPr>
                        <a:t>β</a:t>
                      </a:r>
                      <a:r>
                        <a:rPr lang="es-ES" sz="1500" u="none" strike="noStrike" dirty="0" err="1">
                          <a:effectLst/>
                        </a:rPr>
                        <a:t>Lp</a:t>
                      </a:r>
                      <a:endParaRPr lang="es-ES" sz="1500" b="1" i="0" u="none" strike="noStrike" dirty="0">
                        <a:solidFill>
                          <a:srgbClr val="FFFFFF"/>
                        </a:solidFill>
                        <a:effectLst/>
                        <a:latin typeface="Constantia"/>
                      </a:endParaRPr>
                    </a:p>
                  </a:txBody>
                  <a:tcPr marL="4165" marR="4165" marT="4165" marB="0" anchor="ctr"/>
                </a:tc>
                <a:tc>
                  <a:txBody>
                    <a:bodyPr/>
                    <a:lstStyle/>
                    <a:p>
                      <a:pPr algn="ctr" rtl="0" fontAlgn="ctr"/>
                      <a:r>
                        <a:rPr lang="el-GR" sz="1500" u="none" strike="noStrike" dirty="0" smtClean="0">
                          <a:effectLst/>
                        </a:rPr>
                        <a:t>β</a:t>
                      </a:r>
                      <a:r>
                        <a:rPr lang="es-ES" sz="1500" u="none" strike="noStrike" dirty="0" err="1" smtClean="0">
                          <a:effectLst/>
                        </a:rPr>
                        <a:t>Lt</a:t>
                      </a:r>
                      <a:endParaRPr lang="es-ES" sz="1500" b="1" i="0" u="none" strike="noStrike" dirty="0">
                        <a:solidFill>
                          <a:srgbClr val="FFFFFF"/>
                        </a:solidFill>
                        <a:effectLst/>
                        <a:latin typeface="Constantia"/>
                      </a:endParaRPr>
                    </a:p>
                  </a:txBody>
                  <a:tcPr marL="4165" marR="4165" marT="4165" marB="0" anchor="ctr"/>
                </a:tc>
                <a:tc>
                  <a:txBody>
                    <a:bodyPr/>
                    <a:lstStyle/>
                    <a:p>
                      <a:pPr algn="ctr" rtl="0" fontAlgn="ctr"/>
                      <a:r>
                        <a:rPr lang="el-GR" sz="1500" u="none" strike="noStrike" dirty="0">
                          <a:effectLst/>
                        </a:rPr>
                        <a:t>β</a:t>
                      </a:r>
                      <a:r>
                        <a:rPr lang="es-ES" sz="1500" u="none" strike="noStrike" dirty="0">
                          <a:effectLst/>
                        </a:rPr>
                        <a:t>K</a:t>
                      </a:r>
                      <a:endParaRPr lang="es-ES" sz="1500" b="1" i="0" u="none" strike="noStrike" dirty="0">
                        <a:solidFill>
                          <a:srgbClr val="FFFFFF"/>
                        </a:solidFill>
                        <a:effectLst/>
                        <a:latin typeface="Constantia"/>
                      </a:endParaRPr>
                    </a:p>
                  </a:txBody>
                  <a:tcPr marL="4165" marR="4165" marT="4165" marB="0" anchor="ctr"/>
                </a:tc>
              </a:tr>
              <a:tr h="371654">
                <a:tc>
                  <a:txBody>
                    <a:bodyPr/>
                    <a:lstStyle/>
                    <a:p>
                      <a:pPr algn="l" rtl="0" fontAlgn="ctr"/>
                      <a:r>
                        <a:rPr lang="es-ES" sz="1500" u="none" strike="noStrike">
                          <a:effectLst/>
                        </a:rPr>
                        <a:t>Agriculture</a:t>
                      </a:r>
                      <a:endParaRPr lang="es-ES" sz="1500" b="1" i="0" u="none" strike="noStrike">
                        <a:solidFill>
                          <a:srgbClr val="FFFFFF"/>
                        </a:solidFill>
                        <a:effectLst/>
                        <a:latin typeface="Constantia"/>
                      </a:endParaRPr>
                    </a:p>
                  </a:txBody>
                  <a:tcPr marL="4165" marR="4165" marT="4165" marB="0" anchor="ctr"/>
                </a:tc>
                <a:tc>
                  <a:txBody>
                    <a:bodyPr/>
                    <a:lstStyle/>
                    <a:p>
                      <a:pPr algn="ctr" rtl="0" fontAlgn="ctr"/>
                      <a:r>
                        <a:rPr lang="es-ES" sz="1500" u="none" strike="noStrike" dirty="0">
                          <a:effectLst/>
                        </a:rPr>
                        <a:t>0,136</a:t>
                      </a:r>
                      <a:endParaRPr lang="es-ES" sz="1500" b="0" i="0" u="none" strike="noStrike" dirty="0">
                        <a:solidFill>
                          <a:srgbClr val="000000"/>
                        </a:solidFill>
                        <a:effectLst/>
                        <a:latin typeface="Constantia"/>
                      </a:endParaRPr>
                    </a:p>
                  </a:txBody>
                  <a:tcPr marL="4165" marR="4165" marT="4165" marB="0" anchor="ctr"/>
                </a:tc>
                <a:tc>
                  <a:txBody>
                    <a:bodyPr/>
                    <a:lstStyle/>
                    <a:p>
                      <a:pPr algn="ctr" rtl="0" fontAlgn="ctr"/>
                      <a:r>
                        <a:rPr lang="es-ES" sz="1500" u="none" strike="noStrike">
                          <a:effectLst/>
                        </a:rPr>
                        <a:t>0,113</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0,089</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4165" marR="4165" marT="4165"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0,008)</a:t>
                      </a:r>
                      <a:endParaRPr lang="es-ES" sz="800" b="0" i="0" u="none" strike="noStrike" dirty="0">
                        <a:solidFill>
                          <a:srgbClr val="000000"/>
                        </a:solidFill>
                        <a:effectLst/>
                        <a:latin typeface="Constantia"/>
                      </a:endParaRPr>
                    </a:p>
                  </a:txBody>
                  <a:tcPr marL="4165" marR="4165" marT="4165" marB="0" anchor="ctr"/>
                </a:tc>
              </a:tr>
              <a:tr h="366189">
                <a:tc>
                  <a:txBody>
                    <a:bodyPr/>
                    <a:lstStyle/>
                    <a:p>
                      <a:pPr algn="l" rtl="0" fontAlgn="ctr"/>
                      <a:r>
                        <a:rPr lang="es-ES" sz="1500" u="none" strike="noStrike">
                          <a:effectLst/>
                        </a:rPr>
                        <a:t>Extractive</a:t>
                      </a:r>
                      <a:endParaRPr lang="es-ES" sz="1500" b="1" i="0" u="none" strike="noStrike">
                        <a:solidFill>
                          <a:srgbClr val="FFFFFF"/>
                        </a:solidFill>
                        <a:effectLst/>
                        <a:latin typeface="Constantia"/>
                      </a:endParaRPr>
                    </a:p>
                  </a:txBody>
                  <a:tcPr marL="4165" marR="4165" marT="4165" marB="0" anchor="ctr"/>
                </a:tc>
                <a:tc>
                  <a:txBody>
                    <a:bodyPr/>
                    <a:lstStyle/>
                    <a:p>
                      <a:pPr algn="ctr" rtl="0" fontAlgn="ctr"/>
                      <a:r>
                        <a:rPr lang="es-ES" sz="1500" u="none" strike="noStrike">
                          <a:effectLst/>
                        </a:rPr>
                        <a:t>0,155</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0,06</a:t>
                      </a:r>
                      <a:endParaRPr lang="es-ES" sz="1500" b="0" i="0" u="none" strike="noStrike" dirty="0">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0,172</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4165" marR="4165" marT="4165" marB="0" anchor="b"/>
                </a:tc>
                <a:tc>
                  <a:txBody>
                    <a:bodyPr/>
                    <a:lstStyle/>
                    <a:p>
                      <a:pPr algn="ctr" rtl="0" fontAlgn="ctr"/>
                      <a:r>
                        <a:rPr lang="es-ES" sz="800" u="none" strike="noStrike" dirty="0" smtClean="0">
                          <a:effectLst/>
                        </a:rPr>
                        <a:t>(</a:t>
                      </a:r>
                      <a:r>
                        <a:rPr lang="es-ES" sz="800" u="none" strike="noStrike" dirty="0">
                          <a:effectLst/>
                        </a:rPr>
                        <a:t>0,011)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0,021)</a:t>
                      </a:r>
                      <a:endParaRPr lang="es-ES" sz="800" b="0" i="0" u="none" strike="noStrike" dirty="0">
                        <a:solidFill>
                          <a:srgbClr val="000000"/>
                        </a:solidFill>
                        <a:effectLst/>
                        <a:latin typeface="Constantia"/>
                      </a:endParaRPr>
                    </a:p>
                  </a:txBody>
                  <a:tcPr marL="4165" marR="4165" marT="4165" marB="0" anchor="ctr"/>
                </a:tc>
              </a:tr>
              <a:tr h="366189">
                <a:tc>
                  <a:txBody>
                    <a:bodyPr/>
                    <a:lstStyle/>
                    <a:p>
                      <a:pPr algn="l" rtl="0" fontAlgn="ctr"/>
                      <a:r>
                        <a:rPr lang="es-ES" sz="1500" u="none" strike="noStrike">
                          <a:effectLst/>
                        </a:rPr>
                        <a:t>Manufacture</a:t>
                      </a:r>
                      <a:endParaRPr lang="es-ES" sz="1500" b="1" i="0" u="none" strike="noStrike">
                        <a:solidFill>
                          <a:srgbClr val="FFFFFF"/>
                        </a:solidFill>
                        <a:effectLst/>
                        <a:latin typeface="Constantia"/>
                      </a:endParaRPr>
                    </a:p>
                  </a:txBody>
                  <a:tcPr marL="4165" marR="4165" marT="4165" marB="0" anchor="ctr"/>
                </a:tc>
                <a:tc>
                  <a:txBody>
                    <a:bodyPr/>
                    <a:lstStyle/>
                    <a:p>
                      <a:pPr algn="ctr" rtl="0" fontAlgn="ctr"/>
                      <a:r>
                        <a:rPr lang="es-ES" sz="1500" u="none" strike="noStrike">
                          <a:effectLst/>
                        </a:rPr>
                        <a:t>0,276</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0,072</a:t>
                      </a:r>
                      <a:endParaRPr lang="es-ES" sz="1500" b="0" i="0" u="none" strike="noStrike" dirty="0">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0,094</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4165" marR="4165" marT="4165"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a:effectLst/>
                        </a:rPr>
                        <a:t>(0,000)</a:t>
                      </a:r>
                      <a:endParaRPr lang="es-ES" sz="800" b="0" i="0" u="none" strike="noStrike">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4165" marR="4165" marT="4165" marB="0" anchor="ctr"/>
                </a:tc>
              </a:tr>
              <a:tr h="185827">
                <a:tc>
                  <a:txBody>
                    <a:bodyPr/>
                    <a:lstStyle/>
                    <a:p>
                      <a:pPr algn="l" rtl="0" fontAlgn="ctr"/>
                      <a:r>
                        <a:rPr lang="es-ES" sz="1500" u="none" strike="noStrike">
                          <a:effectLst/>
                        </a:rPr>
                        <a:t>Energy</a:t>
                      </a:r>
                      <a:endParaRPr lang="es-ES" sz="1500" b="1" i="0" u="none" strike="noStrike">
                        <a:solidFill>
                          <a:srgbClr val="FFFFFF"/>
                        </a:solidFill>
                        <a:effectLst/>
                        <a:latin typeface="Constantia"/>
                      </a:endParaRPr>
                    </a:p>
                  </a:txBody>
                  <a:tcPr marL="4165" marR="4165" marT="4165" marB="0" anchor="ctr"/>
                </a:tc>
                <a:tc>
                  <a:txBody>
                    <a:bodyPr/>
                    <a:lstStyle/>
                    <a:p>
                      <a:pPr algn="ctr" rtl="0" fontAlgn="ctr"/>
                      <a:r>
                        <a:rPr lang="es-ES" sz="1500" u="none" strike="noStrike">
                          <a:effectLst/>
                        </a:rPr>
                        <a:t>0,218</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a:effectLst/>
                        </a:rPr>
                        <a:t>0,089</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0,132</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400" u="none" strike="noStrike">
                          <a:effectLst/>
                        </a:rPr>
                        <a:t> </a:t>
                      </a:r>
                      <a:endParaRPr lang="es-ES" sz="400" b="1" i="0" u="none" strike="noStrike">
                        <a:solidFill>
                          <a:srgbClr val="FFFFFF"/>
                        </a:solidFill>
                        <a:effectLst/>
                        <a:latin typeface="Constantia"/>
                      </a:endParaRPr>
                    </a:p>
                  </a:txBody>
                  <a:tcPr marL="4165" marR="4165" marT="4165" marB="0" anchor="b"/>
                </a:tc>
                <a:tc>
                  <a:txBody>
                    <a:bodyPr/>
                    <a:lstStyle/>
                    <a:p>
                      <a:pPr algn="ctr" rtl="0" fontAlgn="ctr"/>
                      <a:r>
                        <a:rPr lang="es-ES" sz="400" u="none" strike="noStrike" dirty="0" smtClean="0">
                          <a:effectLst/>
                        </a:rPr>
                        <a:t>(</a:t>
                      </a:r>
                      <a:r>
                        <a:rPr lang="es-ES" sz="400" u="none" strike="noStrike" dirty="0">
                          <a:effectLst/>
                        </a:rPr>
                        <a:t>0,007)</a:t>
                      </a:r>
                      <a:endParaRPr lang="es-ES" sz="400" b="0" i="0" u="none" strike="noStrike" dirty="0">
                        <a:solidFill>
                          <a:srgbClr val="000000"/>
                        </a:solidFill>
                        <a:effectLst/>
                        <a:latin typeface="Constantia"/>
                      </a:endParaRPr>
                    </a:p>
                  </a:txBody>
                  <a:tcPr marL="4165" marR="4165" marT="4165" marB="0" anchor="ctr"/>
                </a:tc>
                <a:tc>
                  <a:txBody>
                    <a:bodyPr/>
                    <a:lstStyle/>
                    <a:p>
                      <a:pPr algn="ctr" rtl="0" fontAlgn="ctr"/>
                      <a:r>
                        <a:rPr lang="es-ES" sz="400" u="none" strike="noStrike" dirty="0" smtClean="0">
                          <a:effectLst/>
                        </a:rPr>
                        <a:t>(</a:t>
                      </a:r>
                      <a:r>
                        <a:rPr lang="es-ES" sz="400" u="none" strike="noStrike" dirty="0">
                          <a:effectLst/>
                        </a:rPr>
                        <a:t>0,002)</a:t>
                      </a:r>
                      <a:endParaRPr lang="es-ES" sz="400" b="0" i="0" u="none" strike="noStrike" dirty="0">
                        <a:solidFill>
                          <a:srgbClr val="000000"/>
                        </a:solidFill>
                        <a:effectLst/>
                        <a:latin typeface="Constantia"/>
                      </a:endParaRPr>
                    </a:p>
                  </a:txBody>
                  <a:tcPr marL="4165" marR="4165" marT="4165" marB="0" anchor="ctr"/>
                </a:tc>
                <a:tc>
                  <a:txBody>
                    <a:bodyPr/>
                    <a:lstStyle/>
                    <a:p>
                      <a:pPr algn="ctr" rtl="0" fontAlgn="ctr"/>
                      <a:r>
                        <a:rPr lang="es-ES" sz="400" u="none" strike="noStrike" dirty="0" smtClean="0">
                          <a:effectLst/>
                        </a:rPr>
                        <a:t>(</a:t>
                      </a:r>
                      <a:r>
                        <a:rPr lang="es-ES" sz="400" u="none" strike="noStrike" dirty="0">
                          <a:effectLst/>
                        </a:rPr>
                        <a:t>0,013)</a:t>
                      </a:r>
                      <a:endParaRPr lang="es-ES" sz="400" b="0" i="0" u="none" strike="noStrike" dirty="0">
                        <a:solidFill>
                          <a:srgbClr val="000000"/>
                        </a:solidFill>
                        <a:effectLst/>
                        <a:latin typeface="Constantia"/>
                      </a:endParaRPr>
                    </a:p>
                  </a:txBody>
                  <a:tcPr marL="4165" marR="4165" marT="4165" marB="0" anchor="ctr"/>
                </a:tc>
              </a:tr>
              <a:tr h="366189">
                <a:tc>
                  <a:txBody>
                    <a:bodyPr/>
                    <a:lstStyle/>
                    <a:p>
                      <a:pPr algn="l" rtl="0" fontAlgn="ctr"/>
                      <a:r>
                        <a:rPr lang="es-ES" sz="1500" u="none" strike="noStrike">
                          <a:effectLst/>
                        </a:rPr>
                        <a:t>Construction</a:t>
                      </a:r>
                      <a:endParaRPr lang="es-ES" sz="1500" b="1" i="0" u="none" strike="noStrike">
                        <a:solidFill>
                          <a:srgbClr val="FFFFFF"/>
                        </a:solidFill>
                        <a:effectLst/>
                        <a:latin typeface="Constantia"/>
                      </a:endParaRPr>
                    </a:p>
                  </a:txBody>
                  <a:tcPr marL="4165" marR="4165" marT="4165" marB="0" anchor="ctr"/>
                </a:tc>
                <a:tc>
                  <a:txBody>
                    <a:bodyPr/>
                    <a:lstStyle/>
                    <a:p>
                      <a:pPr algn="ctr" rtl="0" fontAlgn="ctr"/>
                      <a:r>
                        <a:rPr lang="es-ES" sz="1500" u="none" strike="noStrike">
                          <a:effectLst/>
                        </a:rPr>
                        <a:t>0,141</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a:effectLst/>
                        </a:rPr>
                        <a:t>0,106</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0,145</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4165" marR="4165" marT="4165" marB="0" anchor="b"/>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4165" marR="4165" marT="4165" marB="0" anchor="ctr"/>
                </a:tc>
              </a:tr>
              <a:tr h="185827">
                <a:tc>
                  <a:txBody>
                    <a:bodyPr/>
                    <a:lstStyle/>
                    <a:p>
                      <a:pPr algn="l" rtl="0" fontAlgn="ctr"/>
                      <a:r>
                        <a:rPr lang="es-ES" sz="1500" u="none" strike="noStrike">
                          <a:effectLst/>
                        </a:rPr>
                        <a:t>Sales</a:t>
                      </a:r>
                      <a:endParaRPr lang="es-ES" sz="1500" b="1" i="0" u="none" strike="noStrike">
                        <a:solidFill>
                          <a:srgbClr val="FFFFFF"/>
                        </a:solidFill>
                        <a:effectLst/>
                        <a:latin typeface="Constantia"/>
                      </a:endParaRPr>
                    </a:p>
                  </a:txBody>
                  <a:tcPr marL="4165" marR="4165" marT="4165" marB="0" anchor="ctr"/>
                </a:tc>
                <a:tc>
                  <a:txBody>
                    <a:bodyPr/>
                    <a:lstStyle/>
                    <a:p>
                      <a:pPr algn="ctr" rtl="0" fontAlgn="ctr"/>
                      <a:r>
                        <a:rPr lang="es-ES" sz="1500" u="none" strike="noStrike">
                          <a:effectLst/>
                        </a:rPr>
                        <a:t>0,266</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a:effectLst/>
                        </a:rPr>
                        <a:t>0,069</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0,099</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4165" marR="4165" marT="4165" marB="0" anchor="b"/>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a:effectLst/>
                        </a:rPr>
                        <a:t>(0,000)</a:t>
                      </a:r>
                      <a:endParaRPr lang="es-ES" sz="800" b="0" i="0" u="none" strike="noStrike">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r>
              <a:tr h="366189">
                <a:tc>
                  <a:txBody>
                    <a:bodyPr/>
                    <a:lstStyle/>
                    <a:p>
                      <a:pPr algn="l" rtl="0" fontAlgn="ctr"/>
                      <a:r>
                        <a:rPr lang="es-ES" sz="1500" u="none" strike="noStrike">
                          <a:effectLst/>
                        </a:rPr>
                        <a:t>Transport</a:t>
                      </a:r>
                      <a:endParaRPr lang="es-ES" sz="1500" b="1" i="0" u="none" strike="noStrike">
                        <a:solidFill>
                          <a:srgbClr val="FFFFFF"/>
                        </a:solidFill>
                        <a:effectLst/>
                        <a:latin typeface="Constantia"/>
                      </a:endParaRPr>
                    </a:p>
                  </a:txBody>
                  <a:tcPr marL="4165" marR="4165" marT="4165" marB="0" anchor="ctr"/>
                </a:tc>
                <a:tc>
                  <a:txBody>
                    <a:bodyPr/>
                    <a:lstStyle/>
                    <a:p>
                      <a:pPr algn="ctr" rtl="0" fontAlgn="ctr"/>
                      <a:r>
                        <a:rPr lang="es-ES" sz="1500" u="none" strike="noStrike">
                          <a:effectLst/>
                        </a:rPr>
                        <a:t>0,225</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a:effectLst/>
                        </a:rPr>
                        <a:t>0,078</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0,139</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4165" marR="4165" marT="4165"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4165" marR="4165" marT="4165" marB="0" anchor="ctr"/>
                </a:tc>
              </a:tr>
              <a:tr h="366189">
                <a:tc>
                  <a:txBody>
                    <a:bodyPr/>
                    <a:lstStyle/>
                    <a:p>
                      <a:pPr algn="l" rtl="0" fontAlgn="ctr"/>
                      <a:r>
                        <a:rPr lang="es-ES" sz="1500" u="none" strike="noStrike">
                          <a:effectLst/>
                        </a:rPr>
                        <a:t>Tourism</a:t>
                      </a:r>
                      <a:endParaRPr lang="es-ES" sz="1500" b="1" i="0" u="none" strike="noStrike">
                        <a:solidFill>
                          <a:srgbClr val="FFFFFF"/>
                        </a:solidFill>
                        <a:effectLst/>
                        <a:latin typeface="Constantia"/>
                      </a:endParaRPr>
                    </a:p>
                  </a:txBody>
                  <a:tcPr marL="4165" marR="4165" marT="4165" marB="0" anchor="ctr"/>
                </a:tc>
                <a:tc>
                  <a:txBody>
                    <a:bodyPr/>
                    <a:lstStyle/>
                    <a:p>
                      <a:pPr algn="ctr" rtl="0" fontAlgn="ctr"/>
                      <a:r>
                        <a:rPr lang="es-ES" sz="1500" u="none" strike="noStrike">
                          <a:effectLst/>
                        </a:rPr>
                        <a:t>0,116</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a:effectLst/>
                        </a:rPr>
                        <a:t>0,047</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0,114</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4165" marR="4165" marT="4165" marB="0" anchor="b"/>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0,003)</a:t>
                      </a:r>
                      <a:endParaRPr lang="es-ES" sz="800" b="0" i="0" u="none" strike="noStrike" dirty="0">
                        <a:solidFill>
                          <a:srgbClr val="000000"/>
                        </a:solidFill>
                        <a:effectLst/>
                        <a:latin typeface="Constantia"/>
                      </a:endParaRPr>
                    </a:p>
                  </a:txBody>
                  <a:tcPr marL="4165" marR="4165" marT="4165" marB="0" anchor="ctr"/>
                </a:tc>
              </a:tr>
              <a:tr h="546549">
                <a:tc>
                  <a:txBody>
                    <a:bodyPr/>
                    <a:lstStyle/>
                    <a:p>
                      <a:pPr algn="l" rtl="0" fontAlgn="ctr"/>
                      <a:r>
                        <a:rPr lang="es-ES" sz="1500" u="none" strike="noStrike" dirty="0" err="1" smtClean="0">
                          <a:effectLst/>
                        </a:rPr>
                        <a:t>Education-Health</a:t>
                      </a:r>
                      <a:endParaRPr lang="es-ES" sz="1500" b="1" i="0" u="none" strike="noStrike" dirty="0">
                        <a:solidFill>
                          <a:srgbClr val="FFFFFF"/>
                        </a:solidFill>
                        <a:effectLst/>
                        <a:latin typeface="Constantia"/>
                      </a:endParaRPr>
                    </a:p>
                  </a:txBody>
                  <a:tcPr marL="4165" marR="4165" marT="4165" marB="0" anchor="ctr"/>
                </a:tc>
                <a:tc>
                  <a:txBody>
                    <a:bodyPr/>
                    <a:lstStyle/>
                    <a:p>
                      <a:pPr algn="ctr" rtl="0" fontAlgn="ctr"/>
                      <a:r>
                        <a:rPr lang="es-ES" sz="1500" u="none" strike="noStrike">
                          <a:effectLst/>
                        </a:rPr>
                        <a:t>0,222</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a:effectLst/>
                        </a:rPr>
                        <a:t>0,086</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0,092</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4165" marR="4165" marT="4165" marB="0" anchor="b"/>
                </a:tc>
                <a:tc>
                  <a:txBody>
                    <a:bodyPr/>
                    <a:lstStyle/>
                    <a:p>
                      <a:pPr algn="ctr" rtl="0" fontAlgn="ctr"/>
                      <a:r>
                        <a:rPr lang="es-ES" sz="800" u="none" strike="noStrike" dirty="0" smtClean="0">
                          <a:effectLst/>
                        </a:rPr>
                        <a:t>(</a:t>
                      </a:r>
                      <a:r>
                        <a:rPr lang="es-ES" sz="800" u="none" strike="noStrike" dirty="0">
                          <a:effectLst/>
                        </a:rPr>
                        <a:t>0,002)</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0,004)</a:t>
                      </a:r>
                      <a:endParaRPr lang="es-ES" sz="800" b="0" i="0" u="none" strike="noStrike" dirty="0">
                        <a:solidFill>
                          <a:srgbClr val="000000"/>
                        </a:solidFill>
                        <a:effectLst/>
                        <a:latin typeface="Constantia"/>
                      </a:endParaRPr>
                    </a:p>
                  </a:txBody>
                  <a:tcPr marL="4165" marR="4165" marT="4165" marB="0" anchor="ctr"/>
                </a:tc>
              </a:tr>
              <a:tr h="546549">
                <a:tc>
                  <a:txBody>
                    <a:bodyPr/>
                    <a:lstStyle/>
                    <a:p>
                      <a:pPr algn="l" rtl="0" fontAlgn="ctr"/>
                      <a:r>
                        <a:rPr lang="es-ES" sz="1500" u="none" strike="noStrike">
                          <a:effectLst/>
                        </a:rPr>
                        <a:t>Non financial</a:t>
                      </a:r>
                      <a:endParaRPr lang="es-ES" sz="1500" b="1" i="0" u="none" strike="noStrike">
                        <a:solidFill>
                          <a:srgbClr val="FFFFFF"/>
                        </a:solidFill>
                        <a:effectLst/>
                        <a:latin typeface="Constantia"/>
                      </a:endParaRPr>
                    </a:p>
                  </a:txBody>
                  <a:tcPr marL="4165" marR="4165" marT="4165" marB="0" anchor="ctr"/>
                </a:tc>
                <a:tc>
                  <a:txBody>
                    <a:bodyPr/>
                    <a:lstStyle/>
                    <a:p>
                      <a:pPr algn="ctr" rtl="0" fontAlgn="ctr"/>
                      <a:r>
                        <a:rPr lang="es-ES" sz="1500" u="none" strike="noStrike">
                          <a:effectLst/>
                        </a:rPr>
                        <a:t>0,268</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a:effectLst/>
                        </a:rPr>
                        <a:t>0,093</a:t>
                      </a:r>
                      <a:endParaRPr lang="es-ES" sz="1500" b="0" i="0" u="none" strike="noStrike">
                        <a:solidFill>
                          <a:srgbClr val="000000"/>
                        </a:solidFill>
                        <a:effectLst/>
                        <a:latin typeface="Constantia"/>
                      </a:endParaRPr>
                    </a:p>
                  </a:txBody>
                  <a:tcPr marL="4165" marR="4165" marT="4165" marB="0" anchor="ctr"/>
                </a:tc>
                <a:tc>
                  <a:txBody>
                    <a:bodyPr/>
                    <a:lstStyle/>
                    <a:p>
                      <a:pPr algn="ctr" rtl="0" fontAlgn="ctr"/>
                      <a:r>
                        <a:rPr lang="es-ES" sz="1500" u="none" strike="noStrike" dirty="0">
                          <a:effectLst/>
                        </a:rPr>
                        <a:t>0,095</a:t>
                      </a:r>
                      <a:endParaRPr lang="es-ES" sz="1500" b="0" i="0" u="none" strike="noStrike" dirty="0">
                        <a:solidFill>
                          <a:srgbClr val="000000"/>
                        </a:solidFill>
                        <a:effectLst/>
                        <a:latin typeface="Constantia"/>
                      </a:endParaRPr>
                    </a:p>
                  </a:txBody>
                  <a:tcPr marL="4165" marR="4165" marT="4165" marB="0" anchor="ctr"/>
                </a:tc>
              </a:tr>
              <a:tr h="136638">
                <a:tc>
                  <a:txBody>
                    <a:bodyPr/>
                    <a:lstStyle/>
                    <a:p>
                      <a:pPr algn="l" rtl="0" fontAlgn="b"/>
                      <a:r>
                        <a:rPr lang="es-ES" sz="800" u="none" strike="noStrike">
                          <a:effectLst/>
                        </a:rPr>
                        <a:t> </a:t>
                      </a:r>
                      <a:endParaRPr lang="es-ES" sz="800" b="1" i="0" u="none" strike="noStrike">
                        <a:solidFill>
                          <a:srgbClr val="FFFFFF"/>
                        </a:solidFill>
                        <a:effectLst/>
                        <a:latin typeface="Constantia"/>
                      </a:endParaRPr>
                    </a:p>
                  </a:txBody>
                  <a:tcPr marL="4165" marR="4165" marT="4165" marB="0" anchor="b"/>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a:effectLst/>
                        </a:rPr>
                        <a:t>(0,000)</a:t>
                      </a:r>
                      <a:endParaRPr lang="es-ES" sz="800" b="0" i="0" u="none" strike="noStrike" dirty="0">
                        <a:solidFill>
                          <a:srgbClr val="000000"/>
                        </a:solidFill>
                        <a:effectLst/>
                        <a:latin typeface="Constantia"/>
                      </a:endParaRPr>
                    </a:p>
                  </a:txBody>
                  <a:tcPr marL="4165" marR="4165" marT="4165" marB="0" anchor="ctr"/>
                </a:tc>
                <a:tc>
                  <a:txBody>
                    <a:bodyPr/>
                    <a:lstStyle/>
                    <a:p>
                      <a:pPr algn="ctr" rtl="0" fontAlgn="ctr"/>
                      <a:r>
                        <a:rPr lang="es-ES" sz="800" u="none" strike="noStrike" dirty="0" smtClean="0">
                          <a:effectLst/>
                        </a:rPr>
                        <a:t>(</a:t>
                      </a:r>
                      <a:r>
                        <a:rPr lang="es-ES" sz="800" u="none" strike="noStrike" dirty="0">
                          <a:effectLst/>
                        </a:rPr>
                        <a:t>0,001)</a:t>
                      </a:r>
                      <a:endParaRPr lang="es-ES" sz="800" b="0" i="0" u="none" strike="noStrike" dirty="0">
                        <a:solidFill>
                          <a:srgbClr val="000000"/>
                        </a:solidFill>
                        <a:effectLst/>
                        <a:latin typeface="Constantia"/>
                      </a:endParaRPr>
                    </a:p>
                  </a:txBody>
                  <a:tcPr marL="4165" marR="4165" marT="4165" marB="0" anchor="ctr"/>
                </a:tc>
              </a:tr>
              <a:tr h="541085">
                <a:tc gridSpan="4">
                  <a:txBody>
                    <a:bodyPr/>
                    <a:lstStyle/>
                    <a:p>
                      <a:pPr algn="l" rtl="0" fontAlgn="ctr"/>
                      <a:r>
                        <a:rPr lang="es-ES" sz="1500" u="none" strike="noStrike" dirty="0">
                          <a:effectLst/>
                        </a:rPr>
                        <a:t>Notes: </a:t>
                      </a:r>
                      <a:r>
                        <a:rPr lang="es-ES" sz="1500" u="none" strike="noStrike" dirty="0" err="1">
                          <a:effectLst/>
                        </a:rPr>
                        <a:t>Observations</a:t>
                      </a:r>
                      <a:r>
                        <a:rPr lang="es-ES" sz="1500" u="none" strike="noStrike" dirty="0">
                          <a:effectLst/>
                        </a:rPr>
                        <a:t>=5,627,593. </a:t>
                      </a:r>
                      <a:r>
                        <a:rPr lang="es-ES" sz="1500" u="none" strike="noStrike" dirty="0" err="1">
                          <a:effectLst/>
                        </a:rPr>
                        <a:t>Bootstrap</a:t>
                      </a:r>
                      <a:r>
                        <a:rPr lang="es-ES" sz="1500" u="none" strike="noStrike" dirty="0">
                          <a:effectLst/>
                        </a:rPr>
                        <a:t> standard </a:t>
                      </a:r>
                      <a:r>
                        <a:rPr lang="es-ES" sz="1500" u="none" strike="noStrike" dirty="0" err="1">
                          <a:effectLst/>
                        </a:rPr>
                        <a:t>errors</a:t>
                      </a:r>
                      <a:r>
                        <a:rPr lang="es-ES" sz="1500" u="none" strike="noStrike" dirty="0">
                          <a:effectLst/>
                        </a:rPr>
                        <a:t> in </a:t>
                      </a:r>
                      <a:r>
                        <a:rPr lang="es-ES" sz="1500" u="none" strike="noStrike" dirty="0" err="1">
                          <a:effectLst/>
                        </a:rPr>
                        <a:t>parentheses</a:t>
                      </a:r>
                      <a:r>
                        <a:rPr lang="es-ES" sz="1500" u="none" strike="noStrike" dirty="0">
                          <a:effectLst/>
                        </a:rPr>
                        <a:t> (100 </a:t>
                      </a:r>
                      <a:r>
                        <a:rPr lang="es-ES" sz="1500" u="none" strike="noStrike" dirty="0" err="1">
                          <a:effectLst/>
                        </a:rPr>
                        <a:t>replications</a:t>
                      </a:r>
                      <a:r>
                        <a:rPr lang="es-ES" sz="1500" u="none" strike="noStrike" dirty="0">
                          <a:effectLst/>
                        </a:rPr>
                        <a:t>).</a:t>
                      </a:r>
                      <a:endParaRPr lang="es-ES" sz="1500" b="1" i="0" u="none" strike="noStrike" dirty="0">
                        <a:solidFill>
                          <a:srgbClr val="FFFFFF"/>
                        </a:solidFill>
                        <a:effectLst/>
                        <a:latin typeface="Constantia"/>
                      </a:endParaRPr>
                    </a:p>
                  </a:txBody>
                  <a:tcPr marL="4165" marR="4165" marT="4165" marB="0" anchor="ct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Tree>
    <p:extLst>
      <p:ext uri="{BB962C8B-B14F-4D97-AF65-F5344CB8AC3E}">
        <p14:creationId xmlns:p14="http://schemas.microsoft.com/office/powerpoint/2010/main" val="3645758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864096"/>
          </a:xfrm>
        </p:spPr>
        <p:txBody>
          <a:bodyPr>
            <a:normAutofit/>
          </a:bodyPr>
          <a:lstStyle/>
          <a:p>
            <a:r>
              <a:rPr lang="es-ES" sz="4000" b="1" dirty="0" smtClean="0"/>
              <a:t>2.2.b </a:t>
            </a:r>
            <a:r>
              <a:rPr lang="en-US" sz="4000" b="1" dirty="0"/>
              <a:t>The evolution of </a:t>
            </a:r>
            <a:r>
              <a:rPr lang="en-US" sz="4000" b="1" dirty="0" smtClean="0"/>
              <a:t>TFP</a:t>
            </a:r>
            <a:endParaRPr lang="es-ES" sz="4000" b="1" dirty="0"/>
          </a:p>
        </p:txBody>
      </p:sp>
      <mc:AlternateContent xmlns:mc="http://schemas.openxmlformats.org/markup-compatibility/2006" xmlns:a14="http://schemas.microsoft.com/office/drawing/2010/main">
        <mc:Choice Requires="a14">
          <p:sp>
            <p:nvSpPr>
              <p:cNvPr id="4" name="3 Rectángulo"/>
              <p:cNvSpPr/>
              <p:nvPr/>
            </p:nvSpPr>
            <p:spPr>
              <a:xfrm>
                <a:off x="1259185" y="1102162"/>
                <a:ext cx="6336704" cy="45512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ES" sz="2000" i="1">
                              <a:latin typeface="Cambria Math"/>
                            </a:rPr>
                          </m:ctrlPr>
                        </m:sSubPr>
                        <m:e>
                          <m:acc>
                            <m:accPr>
                              <m:chr m:val="̂"/>
                              <m:ctrlPr>
                                <a:rPr lang="es-ES" sz="2000" i="1">
                                  <a:latin typeface="Cambria Math"/>
                                </a:rPr>
                              </m:ctrlPr>
                            </m:accPr>
                            <m:e>
                              <m:r>
                                <a:rPr lang="en-GB" sz="2000" i="1">
                                  <a:latin typeface="Cambria Math"/>
                                </a:rPr>
                                <m:t>𝑇𝐹𝑃</m:t>
                              </m:r>
                            </m:e>
                          </m:acc>
                        </m:e>
                        <m:sub>
                          <m:r>
                            <a:rPr lang="en-GB" sz="2000" i="1">
                              <a:latin typeface="Cambria Math"/>
                            </a:rPr>
                            <m:t>𝑖𝑡</m:t>
                          </m:r>
                        </m:sub>
                      </m:sSub>
                      <m:r>
                        <a:rPr lang="en-GB" sz="2000" i="1">
                          <a:latin typeface="Cambria Math"/>
                        </a:rPr>
                        <m:t>≡</m:t>
                      </m:r>
                      <m:func>
                        <m:funcPr>
                          <m:ctrlPr>
                            <a:rPr lang="es-ES" sz="2000" i="1">
                              <a:latin typeface="Cambria Math"/>
                            </a:rPr>
                          </m:ctrlPr>
                        </m:funcPr>
                        <m:fName>
                          <m:r>
                            <m:rPr>
                              <m:sty m:val="p"/>
                            </m:rPr>
                            <a:rPr lang="en-GB" sz="2000">
                              <a:latin typeface="Cambria Math"/>
                            </a:rPr>
                            <m:t>exp</m:t>
                          </m:r>
                        </m:fName>
                        <m:e>
                          <m:d>
                            <m:dPr>
                              <m:ctrlPr>
                                <a:rPr lang="es-ES" sz="2000" i="1">
                                  <a:latin typeface="Cambria Math"/>
                                </a:rPr>
                              </m:ctrlPr>
                            </m:dPr>
                            <m:e>
                              <m:sSub>
                                <m:sSubPr>
                                  <m:ctrlPr>
                                    <a:rPr lang="es-ES" sz="2000" i="1">
                                      <a:latin typeface="Cambria Math"/>
                                    </a:rPr>
                                  </m:ctrlPr>
                                </m:sSubPr>
                                <m:e>
                                  <m:acc>
                                    <m:accPr>
                                      <m:chr m:val="̂"/>
                                      <m:ctrlPr>
                                        <a:rPr lang="es-ES" sz="2000" i="1">
                                          <a:latin typeface="Cambria Math"/>
                                        </a:rPr>
                                      </m:ctrlPr>
                                    </m:accPr>
                                    <m:e>
                                      <m:r>
                                        <a:rPr lang="en-GB" sz="2000" i="1">
                                          <a:latin typeface="Cambria Math"/>
                                        </a:rPr>
                                        <m:t>𝜔</m:t>
                                      </m:r>
                                    </m:e>
                                  </m:acc>
                                </m:e>
                                <m:sub>
                                  <m:r>
                                    <a:rPr lang="en-GB" sz="2000" i="1">
                                      <a:latin typeface="Cambria Math"/>
                                    </a:rPr>
                                    <m:t>𝑖𝑡</m:t>
                                  </m:r>
                                </m:sub>
                              </m:sSub>
                            </m:e>
                          </m:d>
                        </m:e>
                      </m:func>
                      <m:r>
                        <a:rPr lang="en-GB" sz="2000" i="1">
                          <a:latin typeface="Cambria Math"/>
                        </a:rPr>
                        <m:t>=</m:t>
                      </m:r>
                      <m:r>
                        <m:rPr>
                          <m:sty m:val="p"/>
                        </m:rPr>
                        <a:rPr lang="en-GB" sz="2000">
                          <a:latin typeface="Cambria Math"/>
                        </a:rPr>
                        <m:t>exp</m:t>
                      </m:r>
                      <m:r>
                        <a:rPr lang="en-GB" sz="2000" i="1">
                          <a:latin typeface="Cambria Math"/>
                        </a:rPr>
                        <m:t>(</m:t>
                      </m:r>
                      <m:sSub>
                        <m:sSubPr>
                          <m:ctrlPr>
                            <a:rPr lang="es-ES" sz="2000" i="1">
                              <a:latin typeface="Cambria Math"/>
                            </a:rPr>
                          </m:ctrlPr>
                        </m:sSubPr>
                        <m:e>
                          <m:r>
                            <a:rPr lang="en-GB" sz="2000" i="1">
                              <a:latin typeface="Cambria Math"/>
                            </a:rPr>
                            <m:t>𝑣</m:t>
                          </m:r>
                        </m:e>
                        <m:sub>
                          <m:r>
                            <a:rPr lang="en-GB" sz="2000" i="1">
                              <a:latin typeface="Cambria Math"/>
                            </a:rPr>
                            <m:t>𝑖𝑡</m:t>
                          </m:r>
                        </m:sub>
                      </m:sSub>
                      <m:r>
                        <a:rPr lang="en-GB" sz="2000" i="1">
                          <a:latin typeface="Cambria Math"/>
                        </a:rPr>
                        <m:t>−</m:t>
                      </m:r>
                      <m:sSub>
                        <m:sSubPr>
                          <m:ctrlPr>
                            <a:rPr lang="es-ES" sz="2000" i="1">
                              <a:latin typeface="Cambria Math"/>
                            </a:rPr>
                          </m:ctrlPr>
                        </m:sSubPr>
                        <m:e>
                          <m:acc>
                            <m:accPr>
                              <m:chr m:val="̂"/>
                              <m:ctrlPr>
                                <a:rPr lang="es-ES" sz="2000" i="1">
                                  <a:latin typeface="Cambria Math"/>
                                </a:rPr>
                              </m:ctrlPr>
                            </m:accPr>
                            <m:e>
                              <m:r>
                                <a:rPr lang="en-GB" sz="2000" i="1">
                                  <a:latin typeface="Cambria Math"/>
                                </a:rPr>
                                <m:t>𝛽</m:t>
                              </m:r>
                            </m:e>
                          </m:acc>
                        </m:e>
                        <m:sub>
                          <m:r>
                            <a:rPr lang="en-GB" sz="2000" i="1">
                              <a:latin typeface="Cambria Math"/>
                            </a:rPr>
                            <m:t>0</m:t>
                          </m:r>
                        </m:sub>
                      </m:sSub>
                      <m:r>
                        <a:rPr lang="en-GB" sz="2000" i="1">
                          <a:latin typeface="Cambria Math"/>
                        </a:rPr>
                        <m:t>−</m:t>
                      </m:r>
                      <m:sSub>
                        <m:sSubPr>
                          <m:ctrlPr>
                            <a:rPr lang="es-ES" sz="2000" i="1">
                              <a:latin typeface="Cambria Math"/>
                            </a:rPr>
                          </m:ctrlPr>
                        </m:sSubPr>
                        <m:e>
                          <m:acc>
                            <m:accPr>
                              <m:chr m:val="̂"/>
                              <m:ctrlPr>
                                <a:rPr lang="es-ES" sz="2000" i="1">
                                  <a:latin typeface="Cambria Math"/>
                                </a:rPr>
                              </m:ctrlPr>
                            </m:accPr>
                            <m:e>
                              <m:r>
                                <a:rPr lang="en-GB" sz="2000" i="1">
                                  <a:latin typeface="Cambria Math"/>
                                </a:rPr>
                                <m:t>𝛽</m:t>
                              </m:r>
                            </m:e>
                          </m:acc>
                        </m:e>
                        <m:sub>
                          <m:r>
                            <a:rPr lang="en-GB" sz="2000" i="1">
                              <a:latin typeface="Cambria Math"/>
                            </a:rPr>
                            <m:t>𝐿</m:t>
                          </m:r>
                        </m:sub>
                      </m:sSub>
                      <m:sSub>
                        <m:sSubPr>
                          <m:ctrlPr>
                            <a:rPr lang="es-ES" sz="2000" i="1">
                              <a:latin typeface="Cambria Math"/>
                            </a:rPr>
                          </m:ctrlPr>
                        </m:sSubPr>
                        <m:e>
                          <m:r>
                            <a:rPr lang="en-GB" sz="2000" i="1">
                              <a:latin typeface="Cambria Math"/>
                            </a:rPr>
                            <m:t>𝑙</m:t>
                          </m:r>
                        </m:e>
                        <m:sub>
                          <m:r>
                            <a:rPr lang="en-GB" sz="2000" i="1">
                              <a:latin typeface="Cambria Math"/>
                            </a:rPr>
                            <m:t>𝑖𝑡</m:t>
                          </m:r>
                        </m:sub>
                      </m:sSub>
                      <m:r>
                        <a:rPr lang="en-GB" sz="2000" i="1">
                          <a:latin typeface="Cambria Math"/>
                        </a:rPr>
                        <m:t>−</m:t>
                      </m:r>
                      <m:sSub>
                        <m:sSubPr>
                          <m:ctrlPr>
                            <a:rPr lang="es-ES" sz="2000" i="1">
                              <a:latin typeface="Cambria Math"/>
                            </a:rPr>
                          </m:ctrlPr>
                        </m:sSubPr>
                        <m:e>
                          <m:acc>
                            <m:accPr>
                              <m:chr m:val="̂"/>
                              <m:ctrlPr>
                                <a:rPr lang="es-ES" sz="2000" i="1">
                                  <a:latin typeface="Cambria Math"/>
                                </a:rPr>
                              </m:ctrlPr>
                            </m:accPr>
                            <m:e>
                              <m:r>
                                <a:rPr lang="en-GB" sz="2000" i="1">
                                  <a:latin typeface="Cambria Math"/>
                                </a:rPr>
                                <m:t>𝛽</m:t>
                              </m:r>
                            </m:e>
                          </m:acc>
                        </m:e>
                        <m:sub>
                          <m:r>
                            <a:rPr lang="en-GB" sz="2000" i="1">
                              <a:latin typeface="Cambria Math"/>
                            </a:rPr>
                            <m:t>𝐾</m:t>
                          </m:r>
                        </m:sub>
                      </m:sSub>
                      <m:sSub>
                        <m:sSubPr>
                          <m:ctrlPr>
                            <a:rPr lang="es-ES" sz="2000" i="1">
                              <a:latin typeface="Cambria Math"/>
                            </a:rPr>
                          </m:ctrlPr>
                        </m:sSubPr>
                        <m:e>
                          <m:r>
                            <a:rPr lang="en-GB" sz="2000" i="1">
                              <a:latin typeface="Cambria Math"/>
                            </a:rPr>
                            <m:t>𝑘</m:t>
                          </m:r>
                        </m:e>
                        <m:sub>
                          <m:r>
                            <a:rPr lang="en-GB" sz="2000" i="1">
                              <a:latin typeface="Cambria Math"/>
                            </a:rPr>
                            <m:t>𝑖𝑡</m:t>
                          </m:r>
                        </m:sub>
                      </m:sSub>
                      <m:r>
                        <a:rPr lang="en-GB" sz="2000" i="1">
                          <a:latin typeface="Cambria Math"/>
                        </a:rPr>
                        <m:t>)</m:t>
                      </m:r>
                    </m:oMath>
                  </m:oMathPara>
                </a14:m>
                <a:endParaRPr lang="es-ES" sz="2000" dirty="0"/>
              </a:p>
            </p:txBody>
          </p:sp>
        </mc:Choice>
        <mc:Fallback xmlns="">
          <p:sp>
            <p:nvSpPr>
              <p:cNvPr id="4" name="3 Rectángulo"/>
              <p:cNvSpPr>
                <a:spLocks noRot="1" noChangeAspect="1" noMove="1" noResize="1" noEditPoints="1" noAdjustHandles="1" noChangeArrowheads="1" noChangeShapeType="1" noTextEdit="1"/>
              </p:cNvSpPr>
              <p:nvPr/>
            </p:nvSpPr>
            <p:spPr>
              <a:xfrm>
                <a:off x="1259185" y="1102162"/>
                <a:ext cx="6336704" cy="455125"/>
              </a:xfrm>
              <a:prstGeom prst="rect">
                <a:avLst/>
              </a:prstGeom>
              <a:blipFill rotWithShape="1">
                <a:blip r:embed="rId2"/>
                <a:stretch>
                  <a:fillRect t="-6757" b="-5405"/>
                </a:stretch>
              </a:blipFill>
            </p:spPr>
            <p:txBody>
              <a:bodyPr/>
              <a:lstStyle/>
              <a:p>
                <a:r>
                  <a:rPr lang="es-ES">
                    <a:noFill/>
                  </a:rPr>
                  <a:t> </a:t>
                </a:r>
              </a:p>
            </p:txBody>
          </p:sp>
        </mc:Fallback>
      </mc:AlternateContent>
      <p:graphicFrame>
        <p:nvGraphicFramePr>
          <p:cNvPr id="5" name="4 Gráfico"/>
          <p:cNvGraphicFramePr/>
          <p:nvPr>
            <p:extLst>
              <p:ext uri="{D42A27DB-BD31-4B8C-83A1-F6EECF244321}">
                <p14:modId xmlns:p14="http://schemas.microsoft.com/office/powerpoint/2010/main" val="823795566"/>
              </p:ext>
            </p:extLst>
          </p:nvPr>
        </p:nvGraphicFramePr>
        <p:xfrm>
          <a:off x="107504" y="2132856"/>
          <a:ext cx="4464496" cy="43924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5 Gráfico"/>
          <p:cNvGraphicFramePr/>
          <p:nvPr>
            <p:extLst>
              <p:ext uri="{D42A27DB-BD31-4B8C-83A1-F6EECF244321}">
                <p14:modId xmlns:p14="http://schemas.microsoft.com/office/powerpoint/2010/main" val="1599024460"/>
              </p:ext>
            </p:extLst>
          </p:nvPr>
        </p:nvGraphicFramePr>
        <p:xfrm>
          <a:off x="4716016" y="2204864"/>
          <a:ext cx="4427984" cy="4320480"/>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s-ES" sz="1000" b="0" i="0" u="none" strike="noStrike" cap="none" normalizeH="0" baseline="0" smtClean="0">
                <a:ln>
                  <a:noFill/>
                </a:ln>
                <a:solidFill>
                  <a:schemeClr val="tx1"/>
                </a:solidFill>
                <a:effectLst/>
                <a:latin typeface="Arial" pitchFamily="34" charset="0"/>
                <a:ea typeface="Times New Roman" pitchFamily="18" charset="0"/>
                <a:cs typeface="Calibri" pitchFamily="34" charset="0"/>
              </a:rPr>
              <a:t>  </a:t>
            </a:r>
            <a:endParaRPr kumimoji="0" lang="en-U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4"/>
          <p:cNvSpPr>
            <a:spLocks noChangeArrowheads="1"/>
          </p:cNvSpPr>
          <p:nvPr/>
        </p:nvSpPr>
        <p:spPr bwMode="auto">
          <a:xfrm>
            <a:off x="-144463" y="4359275"/>
            <a:ext cx="9144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s-ES" sz="1000" b="0" i="0" u="none" strike="noStrike" cap="none" normalizeH="0" baseline="0" smtClean="0">
                <a:ln>
                  <a:noFill/>
                </a:ln>
                <a:solidFill>
                  <a:schemeClr val="tx1"/>
                </a:solidFill>
                <a:effectLst/>
                <a:latin typeface="Arial" pitchFamily="34" charset="0"/>
                <a:ea typeface="Times New Roman" pitchFamily="18" charset="0"/>
                <a:cs typeface="Calibri" pitchFamily="34" charset="0"/>
              </a:rPr>
              <a:t> </a:t>
            </a:r>
            <a:endParaRPr kumimoji="0" lang="en-U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5"/>
          <p:cNvSpPr>
            <a:spLocks noChangeArrowheads="1"/>
          </p:cNvSpPr>
          <p:nvPr/>
        </p:nvSpPr>
        <p:spPr bwMode="auto">
          <a:xfrm>
            <a:off x="-144463" y="8207375"/>
            <a:ext cx="9144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9 Rectángulo"/>
          <p:cNvSpPr/>
          <p:nvPr/>
        </p:nvSpPr>
        <p:spPr>
          <a:xfrm>
            <a:off x="849470" y="1809691"/>
            <a:ext cx="3380363" cy="323165"/>
          </a:xfrm>
          <a:prstGeom prst="rect">
            <a:avLst/>
          </a:prstGeom>
        </p:spPr>
        <p:txBody>
          <a:bodyPr wrap="square">
            <a:spAutoFit/>
          </a:bodyPr>
          <a:lstStyle/>
          <a:p>
            <a:pPr algn="ctr"/>
            <a:r>
              <a:rPr lang="en-US" sz="1500" b="1" dirty="0" smtClean="0"/>
              <a:t>Figure 10: Firms’ TFP growth</a:t>
            </a:r>
            <a:endParaRPr lang="es-ES" sz="1500" dirty="0"/>
          </a:p>
        </p:txBody>
      </p:sp>
      <p:sp>
        <p:nvSpPr>
          <p:cNvPr id="11" name="10 Rectángulo"/>
          <p:cNvSpPr/>
          <p:nvPr/>
        </p:nvSpPr>
        <p:spPr>
          <a:xfrm>
            <a:off x="5436096" y="1650866"/>
            <a:ext cx="3380363" cy="553998"/>
          </a:xfrm>
          <a:prstGeom prst="rect">
            <a:avLst/>
          </a:prstGeom>
        </p:spPr>
        <p:txBody>
          <a:bodyPr wrap="square">
            <a:spAutoFit/>
          </a:bodyPr>
          <a:lstStyle/>
          <a:p>
            <a:pPr algn="ctr"/>
            <a:r>
              <a:rPr lang="en-US" sz="1500" b="1" dirty="0" smtClean="0"/>
              <a:t>Figure 11: Aggregate TFP growth (employment shares)</a:t>
            </a:r>
            <a:endParaRPr lang="es-ES" sz="1500" dirty="0"/>
          </a:p>
        </p:txBody>
      </p:sp>
    </p:spTree>
    <p:extLst>
      <p:ext uri="{BB962C8B-B14F-4D97-AF65-F5344CB8AC3E}">
        <p14:creationId xmlns:p14="http://schemas.microsoft.com/office/powerpoint/2010/main" val="1720629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2.3 </a:t>
            </a:r>
            <a:r>
              <a:rPr lang="en-US" b="1" dirty="0"/>
              <a:t>Margins of adjustment used by the firms</a:t>
            </a:r>
            <a:endParaRPr lang="es-ES" b="1"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normAutofit/>
              </a:bodyPr>
              <a:lstStyle/>
              <a:p>
                <a:pPr marL="0" indent="0" algn="just">
                  <a:buNone/>
                </a:pPr>
                <a14:m>
                  <m:oMathPara xmlns:m="http://schemas.openxmlformats.org/officeDocument/2006/math">
                    <m:oMathParaPr>
                      <m:jc m:val="centerGroup"/>
                    </m:oMathParaPr>
                    <m:oMath xmlns:m="http://schemas.openxmlformats.org/officeDocument/2006/math">
                      <m:sSub>
                        <m:sSubPr>
                          <m:ctrlPr>
                            <a:rPr lang="es-ES" i="1" smtClean="0">
                              <a:latin typeface="Cambria Math"/>
                            </a:rPr>
                          </m:ctrlPr>
                        </m:sSubPr>
                        <m:e>
                          <m:acc>
                            <m:accPr>
                              <m:chr m:val="̂"/>
                              <m:ctrlPr>
                                <a:rPr lang="es-ES" i="1">
                                  <a:latin typeface="Cambria Math"/>
                                </a:rPr>
                              </m:ctrlPr>
                            </m:accPr>
                            <m:e>
                              <m:r>
                                <a:rPr lang="en-GB" i="1">
                                  <a:latin typeface="Cambria Math"/>
                                </a:rPr>
                                <m:t>𝜔</m:t>
                              </m:r>
                            </m:e>
                          </m:acc>
                        </m:e>
                        <m:sub>
                          <m:r>
                            <a:rPr lang="en-GB" i="1">
                              <a:latin typeface="Cambria Math"/>
                            </a:rPr>
                            <m:t>𝑖𝑡</m:t>
                          </m:r>
                        </m:sub>
                      </m:sSub>
                      <m:r>
                        <a:rPr lang="en-GB" i="1">
                          <a:latin typeface="Cambria Math"/>
                        </a:rPr>
                        <m:t>=</m:t>
                      </m:r>
                      <m:sSub>
                        <m:sSubPr>
                          <m:ctrlPr>
                            <a:rPr lang="es-ES" i="1">
                              <a:latin typeface="Cambria Math"/>
                            </a:rPr>
                          </m:ctrlPr>
                        </m:sSubPr>
                        <m:e>
                          <m:r>
                            <a:rPr lang="en-GB" i="1">
                              <a:latin typeface="Cambria Math"/>
                            </a:rPr>
                            <m:t>𝜂</m:t>
                          </m:r>
                        </m:e>
                        <m:sub>
                          <m:r>
                            <a:rPr lang="en-GB" i="1">
                              <a:latin typeface="Cambria Math"/>
                            </a:rPr>
                            <m:t>𝑖</m:t>
                          </m:r>
                        </m:sub>
                      </m:sSub>
                      <m:r>
                        <a:rPr lang="en-GB" i="1">
                          <a:latin typeface="Cambria Math"/>
                        </a:rPr>
                        <m:t>+</m:t>
                      </m:r>
                      <m:sSub>
                        <m:sSubPr>
                          <m:ctrlPr>
                            <a:rPr lang="es-ES" i="1">
                              <a:latin typeface="Cambria Math"/>
                            </a:rPr>
                          </m:ctrlPr>
                        </m:sSubPr>
                        <m:e>
                          <m:r>
                            <a:rPr lang="en-GB" i="1">
                              <a:latin typeface="Cambria Math"/>
                            </a:rPr>
                            <m:t>𝜂</m:t>
                          </m:r>
                        </m:e>
                        <m:sub>
                          <m:r>
                            <a:rPr lang="en-GB" i="1">
                              <a:latin typeface="Cambria Math"/>
                            </a:rPr>
                            <m:t>𝑡</m:t>
                          </m:r>
                        </m:sub>
                      </m:sSub>
                      <m:r>
                        <a:rPr lang="en-GB" i="1">
                          <a:latin typeface="Cambria Math"/>
                        </a:rPr>
                        <m:t>+</m:t>
                      </m:r>
                      <m:sSub>
                        <m:sSubPr>
                          <m:ctrlPr>
                            <a:rPr lang="es-ES" i="1">
                              <a:latin typeface="Cambria Math"/>
                            </a:rPr>
                          </m:ctrlPr>
                        </m:sSubPr>
                        <m:e>
                          <m:r>
                            <a:rPr lang="en-GB" i="1">
                              <a:latin typeface="Cambria Math"/>
                            </a:rPr>
                            <m:t>𝛾</m:t>
                          </m:r>
                        </m:e>
                        <m:sub>
                          <m:r>
                            <a:rPr lang="en-GB" i="1">
                              <a:latin typeface="Cambria Math"/>
                            </a:rPr>
                            <m:t>𝑎</m:t>
                          </m:r>
                        </m:sub>
                      </m:sSub>
                      <m:sSub>
                        <m:sSubPr>
                          <m:ctrlPr>
                            <a:rPr lang="es-ES" i="1">
                              <a:latin typeface="Cambria Math"/>
                            </a:rPr>
                          </m:ctrlPr>
                        </m:sSubPr>
                        <m:e>
                          <m:r>
                            <a:rPr lang="en-GB" i="1">
                              <a:latin typeface="Cambria Math"/>
                            </a:rPr>
                            <m:t>𝑎</m:t>
                          </m:r>
                        </m:e>
                        <m:sub>
                          <m:r>
                            <a:rPr lang="en-GB" i="1">
                              <a:latin typeface="Cambria Math"/>
                            </a:rPr>
                            <m:t>𝑖𝑡</m:t>
                          </m:r>
                        </m:sub>
                      </m:sSub>
                      <m:r>
                        <a:rPr lang="en-GB" i="1">
                          <a:latin typeface="Cambria Math"/>
                        </a:rPr>
                        <m:t>+</m:t>
                      </m:r>
                      <m:sSub>
                        <m:sSubPr>
                          <m:ctrlPr>
                            <a:rPr lang="es-ES" i="1">
                              <a:latin typeface="Cambria Math"/>
                            </a:rPr>
                          </m:ctrlPr>
                        </m:sSubPr>
                        <m:e>
                          <m:r>
                            <a:rPr lang="en-GB" i="1">
                              <a:latin typeface="Cambria Math"/>
                            </a:rPr>
                            <m:t>𝛾</m:t>
                          </m:r>
                        </m:e>
                        <m:sub>
                          <m:r>
                            <a:rPr lang="en-GB" i="1">
                              <a:latin typeface="Cambria Math"/>
                            </a:rPr>
                            <m:t>𝑧</m:t>
                          </m:r>
                        </m:sub>
                      </m:sSub>
                      <m:sSub>
                        <m:sSubPr>
                          <m:ctrlPr>
                            <a:rPr lang="es-ES" i="1">
                              <a:latin typeface="Cambria Math"/>
                            </a:rPr>
                          </m:ctrlPr>
                        </m:sSubPr>
                        <m:e>
                          <m:r>
                            <a:rPr lang="en-GB" i="1">
                              <a:latin typeface="Cambria Math"/>
                            </a:rPr>
                            <m:t>𝑧</m:t>
                          </m:r>
                        </m:e>
                        <m:sub>
                          <m:r>
                            <a:rPr lang="en-GB" i="1">
                              <a:latin typeface="Cambria Math"/>
                            </a:rPr>
                            <m:t>𝑖𝑡</m:t>
                          </m:r>
                        </m:sub>
                      </m:sSub>
                      <m:r>
                        <a:rPr lang="en-GB" i="1">
                          <a:latin typeface="Cambria Math"/>
                        </a:rPr>
                        <m:t>+</m:t>
                      </m:r>
                      <m:sSub>
                        <m:sSubPr>
                          <m:ctrlPr>
                            <a:rPr lang="es-ES" i="1">
                              <a:latin typeface="Cambria Math"/>
                            </a:rPr>
                          </m:ctrlPr>
                        </m:sSubPr>
                        <m:e>
                          <m:r>
                            <a:rPr lang="en-GB" i="1">
                              <a:latin typeface="Cambria Math"/>
                            </a:rPr>
                            <m:t>𝜏</m:t>
                          </m:r>
                        </m:e>
                        <m:sub>
                          <m:r>
                            <a:rPr lang="en-GB" i="1">
                              <a:latin typeface="Cambria Math"/>
                            </a:rPr>
                            <m:t>𝑖𝑡</m:t>
                          </m:r>
                        </m:sub>
                      </m:sSub>
                    </m:oMath>
                  </m:oMathPara>
                </a14:m>
                <a:endParaRPr lang="es-ES" dirty="0"/>
              </a:p>
              <a:p>
                <a:pPr marL="0" indent="0" algn="just">
                  <a:buNone/>
                </a:pPr>
                <a:endParaRPr lang="es-ES" i="1" dirty="0" smtClean="0"/>
              </a:p>
              <a:p>
                <a:pPr marL="0" indent="0" algn="just">
                  <a:buNone/>
                </a:pPr>
                <a14:m>
                  <m:oMath xmlns:m="http://schemas.openxmlformats.org/officeDocument/2006/math">
                    <m:sSub>
                      <m:sSubPr>
                        <m:ctrlPr>
                          <a:rPr lang="es-ES" i="1">
                            <a:latin typeface="Cambria Math"/>
                          </a:rPr>
                        </m:ctrlPr>
                      </m:sSubPr>
                      <m:e>
                        <m:r>
                          <a:rPr lang="en-GB" i="1">
                            <a:latin typeface="Cambria Math"/>
                          </a:rPr>
                          <m:t>𝑎</m:t>
                        </m:r>
                      </m:e>
                      <m:sub>
                        <m:r>
                          <a:rPr lang="en-GB" i="1">
                            <a:latin typeface="Cambria Math"/>
                          </a:rPr>
                          <m:t>𝑖𝑡</m:t>
                        </m:r>
                      </m:sub>
                    </m:sSub>
                    <m:r>
                      <a:rPr lang="en-GB" i="1">
                        <a:latin typeface="Cambria Math"/>
                      </a:rPr>
                      <m:t> </m:t>
                    </m:r>
                  </m:oMath>
                </a14:m>
                <a:r>
                  <a:rPr lang="en-US" dirty="0" smtClean="0"/>
                  <a:t>= adjustment </a:t>
                </a:r>
                <a:r>
                  <a:rPr lang="en-US" dirty="0"/>
                  <a:t>margins, </a:t>
                </a:r>
                <a:endParaRPr lang="en-US" dirty="0" smtClean="0"/>
              </a:p>
              <a:p>
                <a:pPr marL="0" indent="0" algn="just">
                  <a:buNone/>
                </a:pPr>
                <a14:m>
                  <m:oMath xmlns:m="http://schemas.openxmlformats.org/officeDocument/2006/math">
                    <m:sSub>
                      <m:sSubPr>
                        <m:ctrlPr>
                          <a:rPr lang="es-ES" i="1">
                            <a:latin typeface="Cambria Math"/>
                          </a:rPr>
                        </m:ctrlPr>
                      </m:sSubPr>
                      <m:e>
                        <m:r>
                          <a:rPr lang="en-GB" i="1">
                            <a:latin typeface="Cambria Math"/>
                          </a:rPr>
                          <m:t>𝜂</m:t>
                        </m:r>
                      </m:e>
                      <m:sub>
                        <m:r>
                          <a:rPr lang="en-GB" i="1">
                            <a:latin typeface="Cambria Math"/>
                          </a:rPr>
                          <m:t>𝑖</m:t>
                        </m:r>
                      </m:sub>
                    </m:sSub>
                  </m:oMath>
                </a14:m>
                <a:r>
                  <a:rPr lang="en-US" dirty="0"/>
                  <a:t> and </a:t>
                </a:r>
                <a14:m>
                  <m:oMath xmlns:m="http://schemas.openxmlformats.org/officeDocument/2006/math">
                    <m:sSub>
                      <m:sSubPr>
                        <m:ctrlPr>
                          <a:rPr lang="es-ES" i="1">
                            <a:latin typeface="Cambria Math"/>
                          </a:rPr>
                        </m:ctrlPr>
                      </m:sSubPr>
                      <m:e>
                        <m:r>
                          <a:rPr lang="en-GB" i="1">
                            <a:latin typeface="Cambria Math"/>
                          </a:rPr>
                          <m:t>𝜂</m:t>
                        </m:r>
                      </m:e>
                      <m:sub>
                        <m:r>
                          <a:rPr lang="en-GB" i="1">
                            <a:latin typeface="Cambria Math"/>
                          </a:rPr>
                          <m:t>𝑡</m:t>
                        </m:r>
                      </m:sub>
                    </m:sSub>
                  </m:oMath>
                </a14:m>
                <a:r>
                  <a:rPr lang="en-US" dirty="0"/>
                  <a:t> </a:t>
                </a:r>
                <a:r>
                  <a:rPr lang="en-US" dirty="0" smtClean="0"/>
                  <a:t>= firm </a:t>
                </a:r>
                <a:r>
                  <a:rPr lang="en-US" dirty="0"/>
                  <a:t>and time fixed effects, </a:t>
                </a:r>
                <a:endParaRPr lang="en-US" dirty="0" smtClean="0"/>
              </a:p>
              <a:p>
                <a:pPr marL="0" indent="0" algn="just">
                  <a:buNone/>
                </a:pPr>
                <a14:m>
                  <m:oMath xmlns:m="http://schemas.openxmlformats.org/officeDocument/2006/math">
                    <m:sSub>
                      <m:sSubPr>
                        <m:ctrlPr>
                          <a:rPr lang="es-ES" i="1">
                            <a:latin typeface="Cambria Math"/>
                          </a:rPr>
                        </m:ctrlPr>
                      </m:sSubPr>
                      <m:e>
                        <m:r>
                          <a:rPr lang="en-GB" i="1">
                            <a:latin typeface="Cambria Math"/>
                          </a:rPr>
                          <m:t>𝑧</m:t>
                        </m:r>
                      </m:e>
                      <m:sub>
                        <m:r>
                          <a:rPr lang="en-GB" i="1">
                            <a:latin typeface="Cambria Math"/>
                          </a:rPr>
                          <m:t>𝑖𝑡</m:t>
                        </m:r>
                      </m:sub>
                    </m:sSub>
                  </m:oMath>
                </a14:m>
                <a:r>
                  <a:rPr lang="en-US" dirty="0"/>
                  <a:t> </a:t>
                </a:r>
                <a:r>
                  <a:rPr lang="en-US" dirty="0" smtClean="0"/>
                  <a:t>= dummies </a:t>
                </a:r>
                <a:r>
                  <a:rPr lang="en-US" dirty="0"/>
                  <a:t>on the firm's size, age, region of location and indicators of the firm debt </a:t>
                </a:r>
                <a:r>
                  <a:rPr lang="en-US" dirty="0" smtClean="0"/>
                  <a:t>structure,</a:t>
                </a:r>
              </a:p>
              <a:p>
                <a:pPr marL="0" indent="0" algn="just">
                  <a:buNone/>
                </a:pPr>
                <a14:m>
                  <m:oMath xmlns:m="http://schemas.openxmlformats.org/officeDocument/2006/math">
                    <m:sSub>
                      <m:sSubPr>
                        <m:ctrlPr>
                          <a:rPr lang="es-ES" i="1">
                            <a:latin typeface="Cambria Math"/>
                          </a:rPr>
                        </m:ctrlPr>
                      </m:sSubPr>
                      <m:e>
                        <m:r>
                          <a:rPr lang="en-GB" i="1">
                            <a:latin typeface="Cambria Math"/>
                          </a:rPr>
                          <m:t>𝜏</m:t>
                        </m:r>
                      </m:e>
                      <m:sub>
                        <m:r>
                          <a:rPr lang="en-GB" i="1">
                            <a:latin typeface="Cambria Math"/>
                          </a:rPr>
                          <m:t>𝑖𝑡</m:t>
                        </m:r>
                      </m:sub>
                    </m:sSub>
                  </m:oMath>
                </a14:m>
                <a:r>
                  <a:rPr lang="en-US" dirty="0"/>
                  <a:t> </a:t>
                </a:r>
                <a:r>
                  <a:rPr lang="en-US" dirty="0" smtClean="0"/>
                  <a:t>= random </a:t>
                </a:r>
                <a:r>
                  <a:rPr lang="en-US" dirty="0"/>
                  <a:t>error term. </a:t>
                </a:r>
                <a:endParaRPr lang="es-ES" dirty="0"/>
              </a:p>
              <a:p>
                <a:pPr algn="just"/>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1">
                <a:blip r:embed="rId2"/>
                <a:stretch>
                  <a:fillRect l="-1852" r="-1852"/>
                </a:stretch>
              </a:blipFill>
            </p:spPr>
            <p:txBody>
              <a:bodyPr/>
              <a:lstStyle/>
              <a:p>
                <a:r>
                  <a:rPr lang="es-ES">
                    <a:noFill/>
                  </a:rPr>
                  <a:t> </a:t>
                </a:r>
              </a:p>
            </p:txBody>
          </p:sp>
        </mc:Fallback>
      </mc:AlternateContent>
    </p:spTree>
    <p:extLst>
      <p:ext uri="{BB962C8B-B14F-4D97-AF65-F5344CB8AC3E}">
        <p14:creationId xmlns:p14="http://schemas.microsoft.com/office/powerpoint/2010/main" val="1711638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517450"/>
          </a:xfrm>
        </p:spPr>
        <p:txBody>
          <a:bodyPr>
            <a:noAutofit/>
          </a:bodyPr>
          <a:lstStyle/>
          <a:p>
            <a:r>
              <a:rPr lang="es-ES" sz="4000" b="1" dirty="0" smtClean="0"/>
              <a:t>2.3.a </a:t>
            </a:r>
            <a:r>
              <a:rPr lang="en-US" sz="4000" b="1" dirty="0"/>
              <a:t>Firm fixed effects </a:t>
            </a:r>
            <a:r>
              <a:rPr lang="en-US" sz="4000" b="1" dirty="0" smtClean="0"/>
              <a:t>regression</a:t>
            </a:r>
            <a:endParaRPr lang="es-ES" sz="4000" b="1"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964078951"/>
              </p:ext>
            </p:extLst>
          </p:nvPr>
        </p:nvGraphicFramePr>
        <p:xfrm>
          <a:off x="467544" y="732616"/>
          <a:ext cx="8352928" cy="6080760"/>
        </p:xfrm>
        <a:graphic>
          <a:graphicData uri="http://schemas.openxmlformats.org/drawingml/2006/table">
            <a:tbl>
              <a:tblPr firstRow="1" firstCol="1" bandRow="1">
                <a:tableStyleId>{5C22544A-7EE6-4342-B048-85BDC9FD1C3A}</a:tableStyleId>
              </a:tblPr>
              <a:tblGrid>
                <a:gridCol w="2419876"/>
                <a:gridCol w="1483263"/>
                <a:gridCol w="1483263"/>
                <a:gridCol w="1483263"/>
                <a:gridCol w="1483263"/>
              </a:tblGrid>
              <a:tr h="142180">
                <a:tc>
                  <a:txBody>
                    <a:bodyPr/>
                    <a:lstStyle/>
                    <a:p>
                      <a:pPr>
                        <a:spcAft>
                          <a:spcPts val="0"/>
                        </a:spcAft>
                      </a:pPr>
                      <a:r>
                        <a:rPr lang="en-US" sz="1400" dirty="0">
                          <a:effectLst/>
                        </a:rPr>
                        <a:t> </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a:effectLst/>
                        </a:rPr>
                        <a:t>[1]</a:t>
                      </a:r>
                      <a:endParaRPr lang="es-ES" sz="1400">
                        <a:effectLst/>
                        <a:latin typeface="Times New Roman"/>
                        <a:ea typeface="Times New Roman"/>
                      </a:endParaRPr>
                    </a:p>
                  </a:txBody>
                  <a:tcPr marL="25732" marR="25732" marT="0" marB="0" anchor="ctr"/>
                </a:tc>
                <a:tc>
                  <a:txBody>
                    <a:bodyPr/>
                    <a:lstStyle/>
                    <a:p>
                      <a:pPr algn="ctr">
                        <a:spcAft>
                          <a:spcPts val="0"/>
                        </a:spcAft>
                      </a:pPr>
                      <a:r>
                        <a:rPr lang="en-US" sz="1400">
                          <a:effectLst/>
                        </a:rPr>
                        <a:t>[2]</a:t>
                      </a:r>
                      <a:endParaRPr lang="es-ES" sz="1400">
                        <a:effectLst/>
                        <a:latin typeface="Times New Roman"/>
                        <a:ea typeface="Times New Roman"/>
                      </a:endParaRPr>
                    </a:p>
                  </a:txBody>
                  <a:tcPr marL="25732" marR="25732" marT="0" marB="0" anchor="ctr"/>
                </a:tc>
                <a:tc>
                  <a:txBody>
                    <a:bodyPr/>
                    <a:lstStyle/>
                    <a:p>
                      <a:pPr algn="ctr">
                        <a:spcAft>
                          <a:spcPts val="0"/>
                        </a:spcAft>
                      </a:pPr>
                      <a:r>
                        <a:rPr lang="en-US" sz="1400">
                          <a:effectLst/>
                        </a:rPr>
                        <a:t>[3]</a:t>
                      </a:r>
                      <a:endParaRPr lang="es-ES" sz="1400">
                        <a:effectLst/>
                        <a:latin typeface="Times New Roman"/>
                        <a:ea typeface="Times New Roman"/>
                      </a:endParaRPr>
                    </a:p>
                  </a:txBody>
                  <a:tcPr marL="25732" marR="25732" marT="0" marB="0" anchor="ctr"/>
                </a:tc>
                <a:tc>
                  <a:txBody>
                    <a:bodyPr/>
                    <a:lstStyle/>
                    <a:p>
                      <a:pPr algn="ctr">
                        <a:spcAft>
                          <a:spcPts val="0"/>
                        </a:spcAft>
                      </a:pPr>
                      <a:r>
                        <a:rPr lang="en-US" sz="1400">
                          <a:effectLst/>
                        </a:rPr>
                        <a:t>[4]</a:t>
                      </a:r>
                      <a:endParaRPr lang="es-ES" sz="1400">
                        <a:effectLst/>
                        <a:latin typeface="Times New Roman"/>
                        <a:ea typeface="Times New Roman"/>
                      </a:endParaRPr>
                    </a:p>
                  </a:txBody>
                  <a:tcPr marL="25732" marR="25732" marT="0" marB="0" anchor="ctr"/>
                </a:tc>
              </a:tr>
              <a:tr h="130332">
                <a:tc>
                  <a:txBody>
                    <a:bodyPr/>
                    <a:lstStyle/>
                    <a:p>
                      <a:pPr>
                        <a:spcAft>
                          <a:spcPts val="0"/>
                        </a:spcAft>
                      </a:pPr>
                      <a:r>
                        <a:rPr lang="en-US" sz="1400">
                          <a:effectLst/>
                        </a:rPr>
                        <a:t>Share of Lt</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smtClean="0">
                          <a:effectLst/>
                        </a:rPr>
                        <a:t>-0.051</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-0.037</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-0.037</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-0.037</a:t>
                      </a:r>
                      <a:r>
                        <a:rPr lang="en-US" sz="1400" dirty="0" smtClean="0">
                          <a:effectLst/>
                        </a:rPr>
                        <a:t>***</a:t>
                      </a:r>
                      <a:endParaRPr lang="es-ES" sz="1400" dirty="0">
                        <a:effectLst/>
                        <a:latin typeface="Times New Roman"/>
                        <a:ea typeface="Times New Roman"/>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0.001)</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0.002)</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0.002)</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0.002)</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smtClean="0">
                          <a:effectLst/>
                        </a:rPr>
                        <a:t>Importer-exporter</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smtClean="0">
                          <a:effectLst/>
                        </a:rPr>
                        <a:t>0.086***</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smtClean="0">
                          <a:effectLst/>
                        </a:rPr>
                        <a:t>0.060***</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smtClean="0">
                          <a:effectLst/>
                        </a:rPr>
                        <a:t>0.063***</a:t>
                      </a:r>
                      <a:endParaRPr lang="es-ES" sz="1400" dirty="0">
                        <a:effectLst/>
                        <a:latin typeface="Times New Roman"/>
                        <a:ea typeface="Times New Roman"/>
                      </a:endParaRPr>
                    </a:p>
                  </a:txBody>
                  <a:tcPr marL="25732" marR="25732" marT="0" marB="0" anchor="b"/>
                </a:tc>
                <a:tc>
                  <a:txBody>
                    <a:bodyPr/>
                    <a:lstStyle/>
                    <a:p>
                      <a:endParaRPr lang="es-ES" sz="1400" dirty="0">
                        <a:effectLst/>
                        <a:latin typeface="Calibri"/>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0.001)</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0.002)</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0.002)</a:t>
                      </a:r>
                      <a:endParaRPr lang="es-ES" sz="1400" dirty="0">
                        <a:effectLst/>
                        <a:latin typeface="Times New Roman"/>
                        <a:ea typeface="Times New Roman"/>
                      </a:endParaRPr>
                    </a:p>
                  </a:txBody>
                  <a:tcPr marL="25732" marR="25732" marT="0" marB="0" anchor="b"/>
                </a:tc>
                <a:tc>
                  <a:txBody>
                    <a:bodyPr/>
                    <a:lstStyle/>
                    <a:p>
                      <a:endParaRPr lang="es-ES" sz="1400" dirty="0">
                        <a:effectLst/>
                        <a:latin typeface="Calibri"/>
                      </a:endParaRPr>
                    </a:p>
                  </a:txBody>
                  <a:tcPr marL="25732" marR="25732" marT="0" marB="0" anchor="b"/>
                </a:tc>
              </a:tr>
              <a:tr h="204668">
                <a:tc>
                  <a:txBody>
                    <a:bodyPr/>
                    <a:lstStyle/>
                    <a:p>
                      <a:pPr>
                        <a:spcAft>
                          <a:spcPts val="0"/>
                        </a:spcAft>
                      </a:pPr>
                      <a:r>
                        <a:rPr lang="en-US" sz="1400" smtClean="0">
                          <a:effectLst/>
                        </a:rPr>
                        <a:t>Importer-exporter-2008 </a:t>
                      </a:r>
                      <a:r>
                        <a:rPr lang="en-US" sz="1400" dirty="0">
                          <a:effectLst/>
                        </a:rPr>
                        <a:t>threshold</a:t>
                      </a:r>
                      <a:endParaRPr lang="es-ES" sz="1400" dirty="0">
                        <a:effectLst/>
                        <a:latin typeface="Times New Roman"/>
                        <a:ea typeface="Times New Roman"/>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pPr algn="ctr">
                        <a:spcAft>
                          <a:spcPts val="0"/>
                        </a:spcAft>
                      </a:pPr>
                      <a:r>
                        <a:rPr lang="en-US" sz="1400" dirty="0" smtClean="0">
                          <a:effectLst/>
                        </a:rPr>
                        <a:t>0.091***</a:t>
                      </a:r>
                      <a:endParaRPr lang="es-ES" sz="1400" dirty="0">
                        <a:effectLst/>
                        <a:latin typeface="Times New Roman"/>
                        <a:ea typeface="Times New Roman"/>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0.002</a:t>
                      </a:r>
                      <a:r>
                        <a:rPr lang="en-US" sz="1400" dirty="0">
                          <a:effectLst/>
                        </a:rPr>
                        <a:t>)</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a:effectLst/>
                        </a:rPr>
                        <a:t>Firm agreement</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dirty="0" smtClean="0">
                          <a:effectLst/>
                        </a:rPr>
                        <a:t>0.122***</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smtClean="0">
                          <a:effectLst/>
                        </a:rPr>
                        <a:t>0.075***</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smtClean="0">
                          <a:effectLst/>
                        </a:rPr>
                        <a:t>0.076***</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smtClean="0">
                          <a:effectLst/>
                        </a:rPr>
                        <a:t>0.076***</a:t>
                      </a:r>
                      <a:endParaRPr lang="es-ES" sz="1400" dirty="0">
                        <a:effectLst/>
                        <a:latin typeface="Times New Roman"/>
                        <a:ea typeface="Times New Roman"/>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0.017)</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0.020)</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0.020)</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0.020)</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a:effectLst/>
                        </a:rPr>
                        <a:t>Province agreement</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smtClean="0">
                          <a:effectLst/>
                        </a:rPr>
                        <a:t>-0.025</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-0.019</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-0.019</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-0.019</a:t>
                      </a:r>
                      <a:r>
                        <a:rPr lang="en-US" sz="1400" dirty="0" smtClean="0">
                          <a:effectLst/>
                        </a:rPr>
                        <a:t>***</a:t>
                      </a:r>
                      <a:endParaRPr lang="es-ES" sz="1400" dirty="0">
                        <a:effectLst/>
                        <a:latin typeface="Times New Roman"/>
                        <a:ea typeface="Times New Roman"/>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0.002)</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0.003)</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0.003)</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0.003)</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a:effectLst/>
                        </a:rPr>
                        <a:t>Regional agreement</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smtClean="0">
                          <a:effectLst/>
                        </a:rPr>
                        <a:t>-0.027</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-0.034</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-0.033</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-0.032</a:t>
                      </a:r>
                      <a:r>
                        <a:rPr lang="en-US" sz="1400" dirty="0" smtClean="0">
                          <a:effectLst/>
                        </a:rPr>
                        <a:t>***</a:t>
                      </a:r>
                      <a:endParaRPr lang="es-ES" sz="1400" dirty="0">
                        <a:effectLst/>
                        <a:latin typeface="Times New Roman"/>
                        <a:ea typeface="Times New Roman"/>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0.003)</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0.004)</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0.004)</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0.004)</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a:effectLst/>
                        </a:rPr>
                        <a:t>National agreement</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smtClean="0">
                          <a:effectLst/>
                        </a:rPr>
                        <a:t>-0.007</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-0.004</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-0.003</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-0.003</a:t>
                      </a:r>
                      <a:endParaRPr lang="es-ES" sz="1400" dirty="0">
                        <a:effectLst/>
                        <a:latin typeface="Times New Roman"/>
                        <a:ea typeface="Times New Roman"/>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0.002)</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0.003)</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0.003)</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0.003)</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a:effectLst/>
                        </a:rPr>
                        <a:t>Debt ratio</a:t>
                      </a:r>
                      <a:endParaRPr lang="es-ES" sz="1400">
                        <a:effectLst/>
                        <a:latin typeface="Times New Roman"/>
                        <a:ea typeface="Times New Roman"/>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pPr algn="ctr">
                        <a:spcAft>
                          <a:spcPts val="0"/>
                        </a:spcAft>
                      </a:pPr>
                      <a:r>
                        <a:rPr lang="en-US" sz="1400" smtClean="0">
                          <a:effectLst/>
                        </a:rPr>
                        <a:t>-0.046</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-0.046</a:t>
                      </a:r>
                      <a:r>
                        <a:rPr lang="en-US" sz="1400" dirty="0" smtClean="0">
                          <a:effectLst/>
                        </a:rPr>
                        <a:t>***</a:t>
                      </a:r>
                      <a:endParaRPr lang="es-ES" sz="1400" dirty="0">
                        <a:effectLst/>
                        <a:latin typeface="Times New Roman"/>
                        <a:ea typeface="Times New Roman"/>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endParaRPr lang="es-ES" sz="140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0.001)</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0.000)</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a:effectLst/>
                        </a:rPr>
                        <a:t>Short term ratio</a:t>
                      </a:r>
                      <a:endParaRPr lang="es-ES" sz="1400">
                        <a:effectLst/>
                        <a:latin typeface="Times New Roman"/>
                        <a:ea typeface="Times New Roman"/>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endParaRPr lang="es-ES" sz="1400">
                        <a:effectLst/>
                        <a:latin typeface="Calibri"/>
                      </a:endParaRPr>
                    </a:p>
                  </a:txBody>
                  <a:tcPr marL="25732" marR="25732" marT="0" marB="0" anchor="b"/>
                </a:tc>
                <a:tc>
                  <a:txBody>
                    <a:bodyPr/>
                    <a:lstStyle/>
                    <a:p>
                      <a:pPr algn="ctr">
                        <a:spcAft>
                          <a:spcPts val="0"/>
                        </a:spcAft>
                      </a:pPr>
                      <a:r>
                        <a:rPr lang="en-US" sz="1400" smtClean="0">
                          <a:effectLst/>
                        </a:rPr>
                        <a:t>-0.005</a:t>
                      </a:r>
                      <a:r>
                        <a:rPr lang="en-US" sz="1400" dirty="0" smtClean="0">
                          <a:effectLst/>
                        </a:rPr>
                        <a: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smtClean="0">
                          <a:effectLst/>
                        </a:rPr>
                        <a:t>-0.005</a:t>
                      </a:r>
                      <a:r>
                        <a:rPr lang="en-US" sz="1400" dirty="0" smtClean="0">
                          <a:effectLst/>
                        </a:rPr>
                        <a:t>***</a:t>
                      </a:r>
                      <a:endParaRPr lang="es-ES" sz="1400" dirty="0">
                        <a:effectLst/>
                        <a:latin typeface="Times New Roman"/>
                        <a:ea typeface="Times New Roman"/>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endParaRPr lang="es-ES" sz="140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0.000)</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a:t>
                      </a:r>
                      <a:r>
                        <a:rPr lang="en-US" sz="1400" dirty="0" smtClean="0">
                          <a:effectLst/>
                        </a:rPr>
                        <a:t>0.000)</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dirty="0">
                          <a:effectLst/>
                        </a:rPr>
                        <a:t>Constant</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smtClean="0">
                          <a:effectLst/>
                        </a:rPr>
                        <a:t>3.292***</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3.256***</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3.258***</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3.263***</a:t>
                      </a:r>
                      <a:endParaRPr lang="es-ES" sz="1400" dirty="0">
                        <a:effectLst/>
                        <a:latin typeface="Times New Roman"/>
                        <a:ea typeface="Times New Roman"/>
                      </a:endParaRPr>
                    </a:p>
                  </a:txBody>
                  <a:tcPr marL="25732" marR="25732" marT="0" marB="0" anchor="b"/>
                </a:tc>
              </a:tr>
              <a:tr h="130332">
                <a:tc>
                  <a:txBody>
                    <a:bodyPr/>
                    <a:lstStyle/>
                    <a:p>
                      <a:endParaRPr lang="es-ES" sz="1400">
                        <a:effectLst/>
                        <a:latin typeface="Calibri"/>
                      </a:endParaRPr>
                    </a:p>
                  </a:txBody>
                  <a:tcPr marL="25732" marR="25732" marT="0" marB="0" anchor="b"/>
                </a:tc>
                <a:tc>
                  <a:txBody>
                    <a:bodyPr/>
                    <a:lstStyle/>
                    <a:p>
                      <a:pPr algn="ctr">
                        <a:spcAft>
                          <a:spcPts val="0"/>
                        </a:spcAft>
                      </a:pPr>
                      <a:r>
                        <a:rPr lang="en-US" sz="1400" dirty="0">
                          <a:effectLst/>
                        </a:rPr>
                        <a:t>(</a:t>
                      </a:r>
                      <a:r>
                        <a:rPr lang="en-US" sz="1400" dirty="0" smtClean="0">
                          <a:effectLst/>
                        </a:rPr>
                        <a:t>0.096)</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dirty="0">
                          <a:effectLst/>
                        </a:rPr>
                        <a:t>(0.107)</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a:effectLst/>
                        </a:rPr>
                        <a:t>(0.109)</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dirty="0">
                          <a:effectLst/>
                        </a:rPr>
                        <a:t>(0.108)</a:t>
                      </a:r>
                      <a:endParaRPr lang="es-ES" sz="1400" dirty="0">
                        <a:effectLst/>
                        <a:latin typeface="Times New Roman"/>
                        <a:ea typeface="Times New Roman"/>
                      </a:endParaRPr>
                    </a:p>
                  </a:txBody>
                  <a:tcPr marL="25732" marR="25732" marT="0" marB="0" anchor="b"/>
                </a:tc>
              </a:tr>
              <a:tr h="136256">
                <a:tc>
                  <a:txBody>
                    <a:bodyPr/>
                    <a:lstStyle/>
                    <a:p>
                      <a:endParaRPr lang="es-ES" sz="140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c>
                  <a:txBody>
                    <a:bodyPr/>
                    <a:lstStyle/>
                    <a:p>
                      <a:endParaRPr lang="es-ES" sz="1400">
                        <a:effectLst/>
                        <a:latin typeface="Calibri"/>
                      </a:endParaRPr>
                    </a:p>
                  </a:txBody>
                  <a:tcPr marL="25732" marR="25732" marT="0" marB="0" anchor="b"/>
                </a:tc>
                <a:tc>
                  <a:txBody>
                    <a:bodyPr/>
                    <a:lstStyle/>
                    <a:p>
                      <a:endParaRPr lang="es-ES" sz="1400">
                        <a:effectLst/>
                        <a:latin typeface="Calibri"/>
                      </a:endParaRPr>
                    </a:p>
                  </a:txBody>
                  <a:tcPr marL="25732" marR="25732" marT="0" marB="0" anchor="b"/>
                </a:tc>
                <a:tc>
                  <a:txBody>
                    <a:bodyPr/>
                    <a:lstStyle/>
                    <a:p>
                      <a:endParaRPr lang="es-ES" sz="1400" dirty="0">
                        <a:effectLst/>
                        <a:latin typeface="Calibri"/>
                      </a:endParaRPr>
                    </a:p>
                  </a:txBody>
                  <a:tcPr marL="25732" marR="25732" marT="0" marB="0" anchor="b"/>
                </a:tc>
              </a:tr>
              <a:tr h="130332">
                <a:tc>
                  <a:txBody>
                    <a:bodyPr/>
                    <a:lstStyle/>
                    <a:p>
                      <a:pPr>
                        <a:spcAft>
                          <a:spcPts val="0"/>
                        </a:spcAft>
                      </a:pPr>
                      <a:r>
                        <a:rPr lang="en-US" sz="1400" dirty="0">
                          <a:effectLst/>
                        </a:rPr>
                        <a:t>Observations</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a:effectLst/>
                        </a:rPr>
                        <a:t>5,618,004</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a:effectLst/>
                        </a:rPr>
                        <a:t>2,862,843</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a:effectLst/>
                        </a:rPr>
                        <a:t>2,862,843</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dirty="0">
                          <a:effectLst/>
                        </a:rPr>
                        <a:t>2,862,843</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smtClean="0">
                          <a:effectLst/>
                        </a:rPr>
                        <a:t>R-squared</a:t>
                      </a:r>
                      <a:endParaRPr lang="es-ES" sz="1400" dirty="0">
                        <a:effectLst/>
                        <a:latin typeface="Times New Roman"/>
                        <a:ea typeface="Times New Roman"/>
                      </a:endParaRPr>
                    </a:p>
                  </a:txBody>
                  <a:tcPr marL="25732" marR="25732" marT="0" marB="0" anchor="b"/>
                </a:tc>
                <a:tc>
                  <a:txBody>
                    <a:bodyPr/>
                    <a:lstStyle/>
                    <a:p>
                      <a:pPr algn="ctr">
                        <a:spcAft>
                          <a:spcPts val="0"/>
                        </a:spcAft>
                      </a:pPr>
                      <a:r>
                        <a:rPr lang="en-US" sz="1400">
                          <a:effectLst/>
                        </a:rPr>
                        <a:t>0.041</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a:effectLst/>
                        </a:rPr>
                        <a:t>0.045</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a:effectLst/>
                        </a:rPr>
                        <a:t>0.051</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dirty="0">
                          <a:effectLst/>
                        </a:rPr>
                        <a:t>0.051</a:t>
                      </a:r>
                      <a:endParaRPr lang="es-ES" sz="1400" dirty="0">
                        <a:effectLst/>
                        <a:latin typeface="Times New Roman"/>
                        <a:ea typeface="Times New Roman"/>
                      </a:endParaRPr>
                    </a:p>
                  </a:txBody>
                  <a:tcPr marL="25732" marR="25732" marT="0" marB="0" anchor="b"/>
                </a:tc>
              </a:tr>
              <a:tr h="130332">
                <a:tc>
                  <a:txBody>
                    <a:bodyPr/>
                    <a:lstStyle/>
                    <a:p>
                      <a:pPr>
                        <a:spcAft>
                          <a:spcPts val="0"/>
                        </a:spcAft>
                      </a:pPr>
                      <a:r>
                        <a:rPr lang="en-US" sz="1400">
                          <a:effectLst/>
                        </a:rPr>
                        <a:t>Number of id</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a:effectLst/>
                        </a:rPr>
                        <a:t>962,232</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a:effectLst/>
                        </a:rPr>
                        <a:t>735,297</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a:effectLst/>
                        </a:rPr>
                        <a:t>735,297</a:t>
                      </a:r>
                      <a:endParaRPr lang="es-ES" sz="1400">
                        <a:effectLst/>
                        <a:latin typeface="Times New Roman"/>
                        <a:ea typeface="Times New Roman"/>
                      </a:endParaRPr>
                    </a:p>
                  </a:txBody>
                  <a:tcPr marL="25732" marR="25732" marT="0" marB="0" anchor="b"/>
                </a:tc>
                <a:tc>
                  <a:txBody>
                    <a:bodyPr/>
                    <a:lstStyle/>
                    <a:p>
                      <a:pPr algn="ctr">
                        <a:spcAft>
                          <a:spcPts val="0"/>
                        </a:spcAft>
                      </a:pPr>
                      <a:r>
                        <a:rPr lang="en-US" sz="1400" dirty="0">
                          <a:effectLst/>
                        </a:rPr>
                        <a:t>735,297</a:t>
                      </a:r>
                      <a:endParaRPr lang="es-ES" sz="1400" dirty="0">
                        <a:effectLst/>
                        <a:latin typeface="Times New Roman"/>
                        <a:ea typeface="Times New Roman"/>
                      </a:endParaRPr>
                    </a:p>
                  </a:txBody>
                  <a:tcPr marL="25732" marR="25732" marT="0" marB="0" anchor="b"/>
                </a:tc>
              </a:tr>
              <a:tr h="130332">
                <a:tc gridSpan="5">
                  <a:txBody>
                    <a:bodyPr/>
                    <a:lstStyle/>
                    <a:p>
                      <a:pPr>
                        <a:spcAft>
                          <a:spcPts val="0"/>
                        </a:spcAft>
                      </a:pPr>
                      <a:r>
                        <a:rPr lang="en-US" sz="1200" dirty="0">
                          <a:effectLst/>
                        </a:rPr>
                        <a:t>Robust standard errors in parentheses. </a:t>
                      </a:r>
                      <a:r>
                        <a:rPr lang="en-US" sz="1200" dirty="0" smtClean="0">
                          <a:effectLst/>
                        </a:rPr>
                        <a:t>Controls: Size</a:t>
                      </a:r>
                      <a:r>
                        <a:rPr lang="en-US" sz="1200" baseline="0" dirty="0" smtClean="0">
                          <a:effectLst/>
                        </a:rPr>
                        <a:t> and age of the firm. </a:t>
                      </a:r>
                      <a:r>
                        <a:rPr lang="en-US" sz="1200" dirty="0" smtClean="0">
                          <a:effectLst/>
                        </a:rPr>
                        <a:t>Year</a:t>
                      </a:r>
                      <a:r>
                        <a:rPr lang="en-US" sz="1200" dirty="0">
                          <a:effectLst/>
                        </a:rPr>
                        <a:t>, region and sector dummies included.</a:t>
                      </a:r>
                      <a:endParaRPr lang="es-ES" sz="1200" dirty="0">
                        <a:effectLst/>
                        <a:latin typeface="Times New Roman"/>
                        <a:ea typeface="Times New Roman"/>
                      </a:endParaRPr>
                    </a:p>
                  </a:txBody>
                  <a:tcPr marL="25732" marR="25732"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36256">
                <a:tc gridSpan="5">
                  <a:txBody>
                    <a:bodyPr/>
                    <a:lstStyle/>
                    <a:p>
                      <a:pPr>
                        <a:spcAft>
                          <a:spcPts val="0"/>
                        </a:spcAft>
                      </a:pPr>
                      <a:r>
                        <a:rPr lang="en-US" sz="1100" dirty="0">
                          <a:effectLst/>
                        </a:rPr>
                        <a:t>*** p&lt;0.01, ** p&lt;0.05, * p&lt;0.1</a:t>
                      </a:r>
                      <a:endParaRPr lang="es-ES" sz="1100" dirty="0">
                        <a:effectLst/>
                        <a:latin typeface="Times New Roman"/>
                        <a:ea typeface="Times New Roman"/>
                      </a:endParaRPr>
                    </a:p>
                  </a:txBody>
                  <a:tcPr marL="25732" marR="25732"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Tree>
    <p:extLst>
      <p:ext uri="{BB962C8B-B14F-4D97-AF65-F5344CB8AC3E}">
        <p14:creationId xmlns:p14="http://schemas.microsoft.com/office/powerpoint/2010/main" val="831203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91264" cy="1066130"/>
          </a:xfrm>
        </p:spPr>
        <p:txBody>
          <a:bodyPr>
            <a:noAutofit/>
          </a:bodyPr>
          <a:lstStyle/>
          <a:p>
            <a:pPr algn="ctr"/>
            <a:r>
              <a:rPr lang="es-ES" sz="4000" b="1" dirty="0" smtClean="0"/>
              <a:t>2.3.b </a:t>
            </a:r>
            <a:r>
              <a:rPr lang="en-US" sz="4000" b="1" dirty="0" smtClean="0"/>
              <a:t>Time variation of the adjustment margins</a:t>
            </a:r>
            <a:endParaRPr lang="es-ES" sz="4000" dirty="0"/>
          </a:p>
        </p:txBody>
      </p:sp>
      <p:pic>
        <p:nvPicPr>
          <p:cNvPr id="8" name="7 Marcador de contenido"/>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11560" y="1401817"/>
            <a:ext cx="7344816" cy="4691479"/>
          </a:xfrm>
        </p:spPr>
      </p:pic>
      <p:sp>
        <p:nvSpPr>
          <p:cNvPr id="4" name="3 Rectángulo"/>
          <p:cNvSpPr/>
          <p:nvPr/>
        </p:nvSpPr>
        <p:spPr>
          <a:xfrm>
            <a:off x="899592" y="6093296"/>
            <a:ext cx="7056784" cy="400110"/>
          </a:xfrm>
          <a:prstGeom prst="rect">
            <a:avLst/>
          </a:prstGeom>
        </p:spPr>
        <p:txBody>
          <a:bodyPr wrap="square">
            <a:spAutoFit/>
          </a:bodyPr>
          <a:lstStyle/>
          <a:p>
            <a:pPr algn="ctr"/>
            <a:r>
              <a:rPr lang="en-US" sz="2000" b="1" dirty="0" smtClean="0"/>
              <a:t>Figure 12: Time variation of the adjustment margins</a:t>
            </a:r>
            <a:endParaRPr lang="es-ES" sz="2000" dirty="0"/>
          </a:p>
        </p:txBody>
      </p:sp>
    </p:spTree>
    <p:extLst>
      <p:ext uri="{BB962C8B-B14F-4D97-AF65-F5344CB8AC3E}">
        <p14:creationId xmlns:p14="http://schemas.microsoft.com/office/powerpoint/2010/main" val="26964351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404664"/>
            <a:ext cx="8229600" cy="738336"/>
          </a:xfrm>
        </p:spPr>
        <p:txBody>
          <a:bodyPr>
            <a:noAutofit/>
          </a:bodyPr>
          <a:lstStyle/>
          <a:p>
            <a:pPr algn="ctr"/>
            <a:r>
              <a:rPr lang="es-ES" sz="4000" b="1" dirty="0"/>
              <a:t>2.3.b </a:t>
            </a:r>
            <a:r>
              <a:rPr lang="en-US" sz="4000" b="1" dirty="0"/>
              <a:t>Time </a:t>
            </a:r>
            <a:r>
              <a:rPr lang="en-US" sz="4000" b="1" dirty="0" smtClean="0"/>
              <a:t>variation: Temporary employment rates</a:t>
            </a:r>
            <a:endParaRPr lang="es-ES" sz="4000" dirty="0"/>
          </a:p>
        </p:txBody>
      </p:sp>
      <p:pic>
        <p:nvPicPr>
          <p:cNvPr id="4" name="3 Marcador de contenido"/>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11560" y="1244709"/>
            <a:ext cx="7560840" cy="4920595"/>
          </a:xfrm>
        </p:spPr>
      </p:pic>
      <p:sp>
        <p:nvSpPr>
          <p:cNvPr id="5" name="4 Rectángulo"/>
          <p:cNvSpPr/>
          <p:nvPr/>
        </p:nvSpPr>
        <p:spPr>
          <a:xfrm>
            <a:off x="539552" y="6293351"/>
            <a:ext cx="7920880" cy="400110"/>
          </a:xfrm>
          <a:prstGeom prst="rect">
            <a:avLst/>
          </a:prstGeom>
        </p:spPr>
        <p:txBody>
          <a:bodyPr wrap="square">
            <a:spAutoFit/>
          </a:bodyPr>
          <a:lstStyle/>
          <a:p>
            <a:pPr algn="ctr"/>
            <a:r>
              <a:rPr lang="en-US" sz="2000" b="1" dirty="0" smtClean="0"/>
              <a:t>Figure 13: Temporary employment rates and skill composition</a:t>
            </a:r>
            <a:endParaRPr lang="es-ES" sz="2000" dirty="0"/>
          </a:p>
        </p:txBody>
      </p:sp>
    </p:spTree>
    <p:extLst>
      <p:ext uri="{BB962C8B-B14F-4D97-AF65-F5344CB8AC3E}">
        <p14:creationId xmlns:p14="http://schemas.microsoft.com/office/powerpoint/2010/main" val="37911982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p:spPr>
        <p:txBody>
          <a:bodyPr>
            <a:normAutofit/>
          </a:bodyPr>
          <a:lstStyle/>
          <a:p>
            <a:r>
              <a:rPr lang="es-ES" sz="4000" b="1" dirty="0" smtClean="0"/>
              <a:t>2.3.b </a:t>
            </a:r>
            <a:r>
              <a:rPr lang="en-US" sz="4000" b="1" dirty="0" smtClean="0"/>
              <a:t>Time variation : robustness check</a:t>
            </a:r>
            <a:endParaRPr lang="es-ES" sz="4000" dirty="0"/>
          </a:p>
        </p:txBody>
      </p:sp>
      <p:pic>
        <p:nvPicPr>
          <p:cNvPr id="5" name="4 Marcador de contenido"/>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67544" y="1052736"/>
            <a:ext cx="7704856" cy="4992604"/>
          </a:xfrm>
        </p:spPr>
      </p:pic>
      <p:sp>
        <p:nvSpPr>
          <p:cNvPr id="4" name="3 Rectángulo"/>
          <p:cNvSpPr/>
          <p:nvPr/>
        </p:nvSpPr>
        <p:spPr>
          <a:xfrm>
            <a:off x="539552" y="5939408"/>
            <a:ext cx="7920880" cy="707886"/>
          </a:xfrm>
          <a:prstGeom prst="rect">
            <a:avLst/>
          </a:prstGeom>
        </p:spPr>
        <p:txBody>
          <a:bodyPr wrap="square">
            <a:spAutoFit/>
          </a:bodyPr>
          <a:lstStyle/>
          <a:p>
            <a:pPr algn="ctr"/>
            <a:r>
              <a:rPr lang="en-US" sz="2000" b="1" dirty="0" smtClean="0"/>
              <a:t>Figure 14: Whole sample vs. balanced sample: time variation of adjustment margins</a:t>
            </a:r>
            <a:endParaRPr lang="es-ES" sz="2000" dirty="0"/>
          </a:p>
        </p:txBody>
      </p:sp>
    </p:spTree>
    <p:extLst>
      <p:ext uri="{BB962C8B-B14F-4D97-AF65-F5344CB8AC3E}">
        <p14:creationId xmlns:p14="http://schemas.microsoft.com/office/powerpoint/2010/main" val="11649025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980728"/>
          </a:xfrm>
        </p:spPr>
        <p:txBody>
          <a:bodyPr>
            <a:normAutofit/>
          </a:bodyPr>
          <a:lstStyle/>
          <a:p>
            <a:r>
              <a:rPr lang="es-ES" b="1" dirty="0" err="1" smtClean="0"/>
              <a:t>Take</a:t>
            </a:r>
            <a:r>
              <a:rPr lang="es-ES" b="1" dirty="0" smtClean="0"/>
              <a:t> </a:t>
            </a:r>
            <a:r>
              <a:rPr lang="es-ES" b="1" dirty="0" err="1" smtClean="0"/>
              <a:t>away</a:t>
            </a:r>
            <a:endParaRPr lang="es-ES" b="1" dirty="0"/>
          </a:p>
        </p:txBody>
      </p:sp>
      <p:sp>
        <p:nvSpPr>
          <p:cNvPr id="3" name="2 Marcador de contenido"/>
          <p:cNvSpPr>
            <a:spLocks noGrp="1"/>
          </p:cNvSpPr>
          <p:nvPr>
            <p:ph idx="1"/>
          </p:nvPr>
        </p:nvSpPr>
        <p:spPr>
          <a:xfrm>
            <a:off x="457200" y="1052736"/>
            <a:ext cx="8229600" cy="5688632"/>
          </a:xfrm>
        </p:spPr>
        <p:txBody>
          <a:bodyPr>
            <a:normAutofit fontScale="92500"/>
          </a:bodyPr>
          <a:lstStyle/>
          <a:p>
            <a:pPr algn="just"/>
            <a:r>
              <a:rPr lang="es-ES" dirty="0" err="1" smtClean="0"/>
              <a:t>Explanation</a:t>
            </a:r>
            <a:r>
              <a:rPr lang="es-ES" dirty="0" smtClean="0"/>
              <a:t> of </a:t>
            </a:r>
            <a:r>
              <a:rPr lang="es-ES" dirty="0" err="1" smtClean="0"/>
              <a:t>the</a:t>
            </a:r>
            <a:r>
              <a:rPr lang="es-ES" dirty="0" smtClean="0"/>
              <a:t> </a:t>
            </a:r>
            <a:r>
              <a:rPr lang="es-ES" dirty="0" err="1" smtClean="0"/>
              <a:t>two</a:t>
            </a:r>
            <a:r>
              <a:rPr lang="es-ES" dirty="0" smtClean="0"/>
              <a:t> </a:t>
            </a:r>
            <a:r>
              <a:rPr lang="es-ES" dirty="0" err="1" smtClean="0"/>
              <a:t>puzzles</a:t>
            </a:r>
            <a:r>
              <a:rPr lang="es-ES" dirty="0" smtClean="0"/>
              <a:t>:</a:t>
            </a:r>
          </a:p>
          <a:p>
            <a:pPr lvl="1" algn="just"/>
            <a:r>
              <a:rPr lang="en-US" dirty="0" smtClean="0"/>
              <a:t>Explanations for the slowdown: proliferation of temporary contracts and prevalence of low productive activities as construction, sales, retail trade, hotels and catering.</a:t>
            </a:r>
          </a:p>
          <a:p>
            <a:pPr lvl="1" algn="just"/>
            <a:r>
              <a:rPr lang="en-US" dirty="0" smtClean="0"/>
              <a:t>Explanations for the increase during the Great Recession: massive job destruction (</a:t>
            </a:r>
            <a:r>
              <a:rPr lang="en-US" dirty="0"/>
              <a:t>s</a:t>
            </a:r>
            <a:r>
              <a:rPr lang="en-US" dirty="0" smtClean="0"/>
              <a:t>election of temporary workers</a:t>
            </a:r>
            <a:r>
              <a:rPr lang="en-US" smtClean="0"/>
              <a:t>). Importer-exporter </a:t>
            </a:r>
            <a:r>
              <a:rPr lang="en-US" dirty="0" smtClean="0"/>
              <a:t>firms and firms committed to a collective agreement at the firm level display a better behavior. </a:t>
            </a:r>
          </a:p>
          <a:p>
            <a:pPr marL="393192" lvl="1" indent="0" algn="just">
              <a:buNone/>
            </a:pPr>
            <a:endParaRPr lang="en-US" dirty="0"/>
          </a:p>
          <a:p>
            <a:pPr marL="393192" lvl="1" indent="0" algn="just">
              <a:buNone/>
            </a:pPr>
            <a:r>
              <a:rPr lang="en-US" dirty="0" smtClean="0"/>
              <a:t>=&gt; The </a:t>
            </a:r>
            <a:r>
              <a:rPr lang="en-US" dirty="0"/>
              <a:t>"Spanish productivity puzzle" does not respond to permanent factors and results rather from massive job destruction </a:t>
            </a:r>
            <a:r>
              <a:rPr lang="en-US" dirty="0" smtClean="0"/>
              <a:t>and </a:t>
            </a:r>
            <a:r>
              <a:rPr lang="en-US" dirty="0"/>
              <a:t>an increased weight of large firms displaying better TFP performance. Average total factor productivity has been deteriorated during the crisis period.</a:t>
            </a:r>
            <a:endParaRPr lang="es-ES" dirty="0"/>
          </a:p>
          <a:p>
            <a:pPr lvl="1" algn="just"/>
            <a:endParaRPr lang="es-ES" dirty="0"/>
          </a:p>
          <a:p>
            <a:pPr algn="just"/>
            <a:endParaRPr lang="es-ES" dirty="0"/>
          </a:p>
        </p:txBody>
      </p:sp>
    </p:spTree>
    <p:extLst>
      <p:ext uri="{BB962C8B-B14F-4D97-AF65-F5344CB8AC3E}">
        <p14:creationId xmlns:p14="http://schemas.microsoft.com/office/powerpoint/2010/main" val="286510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922114"/>
          </a:xfrm>
        </p:spPr>
        <p:txBody>
          <a:bodyPr/>
          <a:lstStyle/>
          <a:p>
            <a:r>
              <a:rPr lang="es-ES" b="1" dirty="0" err="1" smtClean="0"/>
              <a:t>What</a:t>
            </a:r>
            <a:r>
              <a:rPr lang="es-ES" b="1" dirty="0" smtClean="0"/>
              <a:t> </a:t>
            </a:r>
            <a:r>
              <a:rPr lang="es-ES" b="1" dirty="0" err="1" smtClean="0"/>
              <a:t>we</a:t>
            </a:r>
            <a:r>
              <a:rPr lang="es-ES" b="1" dirty="0" smtClean="0"/>
              <a:t> do</a:t>
            </a:r>
            <a:endParaRPr lang="es-ES" b="1" dirty="0"/>
          </a:p>
        </p:txBody>
      </p:sp>
      <p:sp>
        <p:nvSpPr>
          <p:cNvPr id="3" name="2 Marcador de contenido"/>
          <p:cNvSpPr>
            <a:spLocks noGrp="1"/>
          </p:cNvSpPr>
          <p:nvPr>
            <p:ph idx="1"/>
          </p:nvPr>
        </p:nvSpPr>
        <p:spPr>
          <a:xfrm>
            <a:off x="457200" y="1052736"/>
            <a:ext cx="8229600" cy="5073427"/>
          </a:xfrm>
        </p:spPr>
        <p:txBody>
          <a:bodyPr>
            <a:normAutofit/>
          </a:bodyPr>
          <a:lstStyle/>
          <a:p>
            <a:pPr algn="just"/>
            <a:r>
              <a:rPr lang="es-ES" dirty="0" smtClean="0"/>
              <a:t>At </a:t>
            </a:r>
            <a:r>
              <a:rPr lang="es-ES" dirty="0" err="1" smtClean="0"/>
              <a:t>the</a:t>
            </a:r>
            <a:r>
              <a:rPr lang="es-ES" dirty="0" smtClean="0"/>
              <a:t> </a:t>
            </a:r>
            <a:r>
              <a:rPr lang="es-ES" b="1" dirty="0" smtClean="0"/>
              <a:t>macro</a:t>
            </a:r>
            <a:r>
              <a:rPr lang="es-ES" dirty="0" smtClean="0"/>
              <a:t> </a:t>
            </a:r>
            <a:r>
              <a:rPr lang="es-ES" dirty="0" err="1" smtClean="0"/>
              <a:t>level</a:t>
            </a:r>
            <a:r>
              <a:rPr lang="es-ES" dirty="0" smtClean="0"/>
              <a:t> </a:t>
            </a:r>
            <a:r>
              <a:rPr lang="es-ES" dirty="0" err="1" smtClean="0"/>
              <a:t>we</a:t>
            </a:r>
            <a:r>
              <a:rPr lang="es-ES" dirty="0" smtClean="0"/>
              <a:t> </a:t>
            </a:r>
            <a:r>
              <a:rPr lang="es-ES" dirty="0" err="1" smtClean="0"/>
              <a:t>present</a:t>
            </a:r>
            <a:r>
              <a:rPr lang="es-ES" dirty="0" smtClean="0"/>
              <a:t> </a:t>
            </a:r>
            <a:r>
              <a:rPr lang="es-ES" dirty="0" err="1" smtClean="0"/>
              <a:t>facts</a:t>
            </a:r>
            <a:r>
              <a:rPr lang="es-ES" dirty="0" smtClean="0"/>
              <a:t> </a:t>
            </a:r>
            <a:r>
              <a:rPr lang="es-ES" dirty="0" err="1" smtClean="0"/>
              <a:t>on</a:t>
            </a:r>
            <a:r>
              <a:rPr lang="es-ES" dirty="0" smtClean="0"/>
              <a:t> </a:t>
            </a:r>
            <a:r>
              <a:rPr lang="es-ES" dirty="0" err="1" smtClean="0"/>
              <a:t>the</a:t>
            </a:r>
            <a:r>
              <a:rPr lang="es-ES" dirty="0" smtClean="0"/>
              <a:t> </a:t>
            </a:r>
            <a:r>
              <a:rPr lang="es-ES" dirty="0" err="1" smtClean="0"/>
              <a:t>potential</a:t>
            </a:r>
            <a:r>
              <a:rPr lang="es-ES" dirty="0" smtClean="0"/>
              <a:t> </a:t>
            </a:r>
            <a:r>
              <a:rPr lang="es-ES" dirty="0" err="1" smtClean="0"/>
              <a:t>determinants</a:t>
            </a:r>
            <a:r>
              <a:rPr lang="es-ES" dirty="0" smtClean="0"/>
              <a:t> of labor </a:t>
            </a:r>
            <a:r>
              <a:rPr lang="es-ES" dirty="0" err="1" smtClean="0"/>
              <a:t>productivity</a:t>
            </a:r>
            <a:r>
              <a:rPr lang="es-ES" dirty="0" smtClean="0"/>
              <a:t>.</a:t>
            </a:r>
          </a:p>
          <a:p>
            <a:pPr algn="just"/>
            <a:r>
              <a:rPr lang="es-ES" dirty="0" smtClean="0"/>
              <a:t>At </a:t>
            </a:r>
            <a:r>
              <a:rPr lang="es-ES" dirty="0" err="1" smtClean="0"/>
              <a:t>the</a:t>
            </a:r>
            <a:r>
              <a:rPr lang="es-ES" dirty="0" smtClean="0"/>
              <a:t> </a:t>
            </a:r>
            <a:r>
              <a:rPr lang="es-ES" b="1" dirty="0" smtClean="0"/>
              <a:t>micro</a:t>
            </a:r>
            <a:r>
              <a:rPr lang="es-ES" dirty="0" smtClean="0"/>
              <a:t> </a:t>
            </a:r>
            <a:r>
              <a:rPr lang="es-ES" dirty="0" err="1" smtClean="0"/>
              <a:t>level</a:t>
            </a:r>
            <a:r>
              <a:rPr lang="es-ES" dirty="0" smtClean="0"/>
              <a:t>:</a:t>
            </a:r>
          </a:p>
          <a:p>
            <a:pPr lvl="1" algn="just"/>
            <a:r>
              <a:rPr lang="es-ES" dirty="0" err="1" smtClean="0"/>
              <a:t>We</a:t>
            </a:r>
            <a:r>
              <a:rPr lang="es-ES" dirty="0" smtClean="0"/>
              <a:t> </a:t>
            </a:r>
            <a:r>
              <a:rPr lang="es-ES" dirty="0" err="1" smtClean="0"/>
              <a:t>estimate</a:t>
            </a:r>
            <a:r>
              <a:rPr lang="es-ES" dirty="0" smtClean="0"/>
              <a:t> TFP </a:t>
            </a:r>
            <a:r>
              <a:rPr lang="es-ES" dirty="0" err="1" smtClean="0"/>
              <a:t>between</a:t>
            </a:r>
            <a:r>
              <a:rPr lang="es-ES" dirty="0" smtClean="0"/>
              <a:t> 1995-2012</a:t>
            </a:r>
          </a:p>
          <a:p>
            <a:pPr lvl="1" algn="just"/>
            <a:r>
              <a:rPr lang="es-ES" dirty="0" err="1" smtClean="0"/>
              <a:t>We</a:t>
            </a:r>
            <a:r>
              <a:rPr lang="es-ES" dirty="0" smtClean="0"/>
              <a:t> </a:t>
            </a:r>
            <a:r>
              <a:rPr lang="es-ES" dirty="0" err="1" smtClean="0"/>
              <a:t>estimate</a:t>
            </a:r>
            <a:r>
              <a:rPr lang="es-ES" dirty="0" smtClean="0"/>
              <a:t> TFP at </a:t>
            </a:r>
            <a:r>
              <a:rPr lang="es-ES" dirty="0" err="1" smtClean="0"/>
              <a:t>the</a:t>
            </a:r>
            <a:r>
              <a:rPr lang="es-ES" dirty="0" smtClean="0"/>
              <a:t> </a:t>
            </a:r>
            <a:r>
              <a:rPr lang="es-ES" dirty="0" smtClean="0"/>
              <a:t>micro </a:t>
            </a:r>
            <a:r>
              <a:rPr lang="es-ES" dirty="0" err="1" smtClean="0"/>
              <a:t>level</a:t>
            </a:r>
            <a:r>
              <a:rPr lang="es-ES" dirty="0" smtClean="0"/>
              <a:t> and </a:t>
            </a:r>
            <a:r>
              <a:rPr lang="es-ES" dirty="0" err="1" smtClean="0"/>
              <a:t>aggregate</a:t>
            </a:r>
            <a:r>
              <a:rPr lang="es-ES" dirty="0" smtClean="0"/>
              <a:t> </a:t>
            </a:r>
            <a:r>
              <a:rPr lang="es-ES" dirty="0" err="1" smtClean="0"/>
              <a:t>then</a:t>
            </a:r>
            <a:r>
              <a:rPr lang="es-ES" dirty="0" smtClean="0"/>
              <a:t> to </a:t>
            </a:r>
            <a:r>
              <a:rPr lang="es-ES" dirty="0" err="1" smtClean="0"/>
              <a:t>analyze</a:t>
            </a:r>
            <a:r>
              <a:rPr lang="es-ES" dirty="0" smtClean="0"/>
              <a:t> </a:t>
            </a:r>
            <a:r>
              <a:rPr lang="es-ES" dirty="0" err="1" smtClean="0"/>
              <a:t>potential</a:t>
            </a:r>
            <a:r>
              <a:rPr lang="es-ES" dirty="0" smtClean="0"/>
              <a:t> </a:t>
            </a:r>
            <a:r>
              <a:rPr lang="es-ES" dirty="0" err="1" smtClean="0"/>
              <a:t>composition</a:t>
            </a:r>
            <a:r>
              <a:rPr lang="es-ES" dirty="0" smtClean="0"/>
              <a:t> </a:t>
            </a:r>
            <a:r>
              <a:rPr lang="es-ES" dirty="0" err="1" smtClean="0"/>
              <a:t>effects</a:t>
            </a:r>
            <a:endParaRPr lang="es-ES" dirty="0" smtClean="0"/>
          </a:p>
          <a:p>
            <a:pPr lvl="1" algn="just"/>
            <a:r>
              <a:rPr lang="es-ES" dirty="0" err="1" smtClean="0"/>
              <a:t>We</a:t>
            </a:r>
            <a:r>
              <a:rPr lang="es-ES" dirty="0" smtClean="0"/>
              <a:t> </a:t>
            </a:r>
            <a:r>
              <a:rPr lang="es-ES" dirty="0" err="1" smtClean="0"/>
              <a:t>focus</a:t>
            </a:r>
            <a:r>
              <a:rPr lang="es-ES" dirty="0" smtClean="0"/>
              <a:t> </a:t>
            </a:r>
            <a:r>
              <a:rPr lang="es-ES" dirty="0" err="1" smtClean="0"/>
              <a:t>on</a:t>
            </a:r>
            <a:r>
              <a:rPr lang="es-ES" dirty="0" smtClean="0"/>
              <a:t> </a:t>
            </a:r>
            <a:r>
              <a:rPr lang="es-ES" dirty="0" err="1" smtClean="0"/>
              <a:t>the</a:t>
            </a:r>
            <a:r>
              <a:rPr lang="es-ES" dirty="0" smtClean="0"/>
              <a:t> </a:t>
            </a:r>
            <a:r>
              <a:rPr lang="es-ES" dirty="0" err="1" smtClean="0"/>
              <a:t>relationship</a:t>
            </a:r>
            <a:r>
              <a:rPr lang="es-ES" dirty="0" smtClean="0"/>
              <a:t> </a:t>
            </a:r>
            <a:r>
              <a:rPr lang="es-ES" dirty="0" err="1" smtClean="0"/>
              <a:t>between</a:t>
            </a:r>
            <a:r>
              <a:rPr lang="es-ES" dirty="0" smtClean="0"/>
              <a:t> TFP and </a:t>
            </a:r>
            <a:r>
              <a:rPr lang="es-ES" dirty="0" err="1" smtClean="0"/>
              <a:t>several</a:t>
            </a:r>
            <a:r>
              <a:rPr lang="es-ES" dirty="0" smtClean="0"/>
              <a:t> </a:t>
            </a:r>
            <a:r>
              <a:rPr lang="es-ES" dirty="0" err="1" smtClean="0"/>
              <a:t>factors</a:t>
            </a:r>
            <a:r>
              <a:rPr lang="es-ES" dirty="0" smtClean="0"/>
              <a:t>:</a:t>
            </a:r>
          </a:p>
          <a:p>
            <a:pPr lvl="2" algn="just"/>
            <a:r>
              <a:rPr lang="es-ES" dirty="0" smtClean="0"/>
              <a:t>Labor </a:t>
            </a:r>
            <a:r>
              <a:rPr lang="es-ES" dirty="0" err="1" smtClean="0"/>
              <a:t>force</a:t>
            </a:r>
            <a:r>
              <a:rPr lang="es-ES" dirty="0" smtClean="0"/>
              <a:t> </a:t>
            </a:r>
            <a:r>
              <a:rPr lang="es-ES" dirty="0" err="1" smtClean="0"/>
              <a:t>composition</a:t>
            </a:r>
            <a:r>
              <a:rPr lang="es-ES" dirty="0" smtClean="0"/>
              <a:t>, </a:t>
            </a:r>
            <a:r>
              <a:rPr lang="es-ES" dirty="0" err="1" smtClean="0"/>
              <a:t>collective</a:t>
            </a:r>
            <a:r>
              <a:rPr lang="es-ES" dirty="0" smtClean="0"/>
              <a:t> </a:t>
            </a:r>
            <a:r>
              <a:rPr lang="es-ES" dirty="0" err="1" smtClean="0"/>
              <a:t>agreements</a:t>
            </a:r>
            <a:endParaRPr lang="es-ES" dirty="0" smtClean="0"/>
          </a:p>
          <a:p>
            <a:pPr lvl="2" algn="just"/>
            <a:r>
              <a:rPr lang="es-ES" dirty="0" smtClean="0"/>
              <a:t>Use of </a:t>
            </a:r>
            <a:r>
              <a:rPr lang="es-ES" dirty="0" err="1" smtClean="0"/>
              <a:t>foreign</a:t>
            </a:r>
            <a:r>
              <a:rPr lang="es-ES" dirty="0" smtClean="0"/>
              <a:t> </a:t>
            </a:r>
            <a:r>
              <a:rPr lang="es-ES" dirty="0" err="1" smtClean="0"/>
              <a:t>markets</a:t>
            </a:r>
            <a:endParaRPr lang="es-ES" dirty="0"/>
          </a:p>
          <a:p>
            <a:pPr algn="just"/>
            <a:endParaRPr lang="es-ES" dirty="0"/>
          </a:p>
        </p:txBody>
      </p:sp>
    </p:spTree>
    <p:extLst>
      <p:ext uri="{BB962C8B-B14F-4D97-AF65-F5344CB8AC3E}">
        <p14:creationId xmlns:p14="http://schemas.microsoft.com/office/powerpoint/2010/main" val="2629911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08920"/>
            <a:ext cx="8229600" cy="1143000"/>
          </a:xfrm>
        </p:spPr>
        <p:txBody>
          <a:bodyPr/>
          <a:lstStyle/>
          <a:p>
            <a:r>
              <a:rPr lang="es-ES" b="1" dirty="0" smtClean="0"/>
              <a:t>1. Macro </a:t>
            </a:r>
            <a:r>
              <a:rPr lang="es-ES" b="1" dirty="0" err="1" smtClean="0"/>
              <a:t>evidence</a:t>
            </a:r>
            <a:endParaRPr lang="es-ES" b="1" dirty="0"/>
          </a:p>
        </p:txBody>
      </p:sp>
    </p:spTree>
    <p:extLst>
      <p:ext uri="{BB962C8B-B14F-4D97-AF65-F5344CB8AC3E}">
        <p14:creationId xmlns:p14="http://schemas.microsoft.com/office/powerpoint/2010/main" val="127002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864096"/>
          </a:xfrm>
        </p:spPr>
        <p:txBody>
          <a:bodyPr/>
          <a:lstStyle/>
          <a:p>
            <a:r>
              <a:rPr lang="es-ES" b="1" dirty="0" smtClean="0"/>
              <a:t>1.GDP per </a:t>
            </a:r>
            <a:r>
              <a:rPr lang="es-ES" b="1" dirty="0" err="1" smtClean="0"/>
              <a:t>capita</a:t>
            </a:r>
            <a:endParaRPr lang="es-ES" b="1" dirty="0"/>
          </a:p>
        </p:txBody>
      </p:sp>
      <p:sp>
        <p:nvSpPr>
          <p:cNvPr id="3" name="2 Marcador de contenido"/>
          <p:cNvSpPr>
            <a:spLocks noGrp="1"/>
          </p:cNvSpPr>
          <p:nvPr>
            <p:ph idx="1"/>
          </p:nvPr>
        </p:nvSpPr>
        <p:spPr>
          <a:xfrm>
            <a:off x="457200" y="1124744"/>
            <a:ext cx="8229600" cy="5544616"/>
          </a:xfrm>
        </p:spPr>
        <p:txBody>
          <a:bodyPr>
            <a:normAutofit fontScale="92500"/>
          </a:bodyPr>
          <a:lstStyle/>
          <a:p>
            <a:pPr algn="just"/>
            <a:r>
              <a:rPr lang="en-US" dirty="0" smtClean="0"/>
              <a:t>From a strict accountability point of view, Y/P=L/P·Y/L where Y is GDP, L employment, and P total population.</a:t>
            </a:r>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endParaRPr lang="en-US" dirty="0" smtClean="0"/>
          </a:p>
          <a:p>
            <a:pPr marL="0" indent="0">
              <a:buNone/>
            </a:pPr>
            <a:r>
              <a:rPr lang="en-US" sz="2200" b="1" dirty="0" smtClean="0"/>
              <a:t>	       </a:t>
            </a:r>
            <a:r>
              <a:rPr lang="es-ES" sz="900" dirty="0" err="1"/>
              <a:t>Source</a:t>
            </a:r>
            <a:r>
              <a:rPr lang="es-ES" sz="900" dirty="0"/>
              <a:t>: OECD </a:t>
            </a:r>
            <a:r>
              <a:rPr lang="es-ES" sz="900" dirty="0" err="1"/>
              <a:t>Statistics</a:t>
            </a:r>
            <a:endParaRPr lang="en-US" sz="900" b="1" dirty="0" smtClean="0"/>
          </a:p>
          <a:p>
            <a:pPr marL="0" indent="0" algn="ctr">
              <a:buNone/>
            </a:pPr>
            <a:r>
              <a:rPr lang="en-US" sz="2200" b="1" dirty="0" smtClean="0"/>
              <a:t>Figure 2: Labor productivity, GDP per capita and employment over total population in Spain (annual rates of growth, %)</a:t>
            </a:r>
            <a:endParaRPr lang="es-ES" sz="2200" b="1"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7664" y="1916832"/>
            <a:ext cx="6120680" cy="3657600"/>
          </a:xfrm>
          <a:prstGeom prst="rect">
            <a:avLst/>
          </a:prstGeom>
        </p:spPr>
      </p:pic>
    </p:spTree>
    <p:extLst>
      <p:ext uri="{BB962C8B-B14F-4D97-AF65-F5344CB8AC3E}">
        <p14:creationId xmlns:p14="http://schemas.microsoft.com/office/powerpoint/2010/main" val="1891646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936104"/>
          </a:xfrm>
        </p:spPr>
        <p:txBody>
          <a:bodyPr/>
          <a:lstStyle/>
          <a:p>
            <a:r>
              <a:rPr lang="es-ES" b="1" dirty="0" smtClean="0"/>
              <a:t>1.1 Labor </a:t>
            </a:r>
            <a:r>
              <a:rPr lang="es-ES" b="1" dirty="0" err="1" smtClean="0"/>
              <a:t>market</a:t>
            </a:r>
            <a:r>
              <a:rPr lang="es-ES" b="1" dirty="0" smtClean="0"/>
              <a:t> performance</a:t>
            </a:r>
            <a:endParaRPr lang="es-ES" b="1" dirty="0"/>
          </a:p>
        </p:txBody>
      </p:sp>
      <p:sp>
        <p:nvSpPr>
          <p:cNvPr id="5" name="4 Rectángulo"/>
          <p:cNvSpPr/>
          <p:nvPr/>
        </p:nvSpPr>
        <p:spPr>
          <a:xfrm>
            <a:off x="683568" y="3347319"/>
            <a:ext cx="7776864" cy="369332"/>
          </a:xfrm>
          <a:prstGeom prst="rect">
            <a:avLst/>
          </a:prstGeom>
        </p:spPr>
        <p:txBody>
          <a:bodyPr wrap="square">
            <a:spAutoFit/>
          </a:bodyPr>
          <a:lstStyle/>
          <a:p>
            <a:r>
              <a:rPr lang="en-US" b="1" dirty="0" smtClean="0"/>
              <a:t>Figure 3: Employment </a:t>
            </a:r>
            <a:r>
              <a:rPr lang="en-US" b="1" dirty="0"/>
              <a:t>rates in Spain, France, Germany, UK </a:t>
            </a:r>
            <a:r>
              <a:rPr lang="en-US" b="1"/>
              <a:t>and </a:t>
            </a:r>
            <a:r>
              <a:rPr lang="en-US" b="1" smtClean="0"/>
              <a:t>EU-27</a:t>
            </a:r>
            <a:endParaRPr lang="es-ES" dirty="0"/>
          </a:p>
        </p:txBody>
      </p:sp>
      <p:sp>
        <p:nvSpPr>
          <p:cNvPr id="8" name="7 Rectángulo"/>
          <p:cNvSpPr/>
          <p:nvPr/>
        </p:nvSpPr>
        <p:spPr>
          <a:xfrm>
            <a:off x="251520" y="6412686"/>
            <a:ext cx="8784976" cy="369332"/>
          </a:xfrm>
          <a:prstGeom prst="rect">
            <a:avLst/>
          </a:prstGeom>
        </p:spPr>
        <p:txBody>
          <a:bodyPr wrap="square">
            <a:spAutoFit/>
          </a:bodyPr>
          <a:lstStyle/>
          <a:p>
            <a:r>
              <a:rPr lang="en-US" b="1" dirty="0"/>
              <a:t>Figure </a:t>
            </a:r>
            <a:r>
              <a:rPr lang="en-US" b="1" dirty="0" smtClean="0"/>
              <a:t>4: </a:t>
            </a:r>
            <a:r>
              <a:rPr lang="en-US" b="1" dirty="0"/>
              <a:t>Share of temporary workers (panel A) </a:t>
            </a:r>
            <a:r>
              <a:rPr lang="en-US" b="1"/>
              <a:t>and </a:t>
            </a:r>
            <a:r>
              <a:rPr lang="en-US" b="1" smtClean="0"/>
              <a:t>part-time </a:t>
            </a:r>
            <a:r>
              <a:rPr lang="en-US" b="1" dirty="0"/>
              <a:t>workers (panel B) </a:t>
            </a:r>
            <a:endParaRPr lang="es-ES" dirty="0"/>
          </a:p>
        </p:txBody>
      </p:sp>
      <p:graphicFrame>
        <p:nvGraphicFramePr>
          <p:cNvPr id="9" name="1 Gráfico"/>
          <p:cNvGraphicFramePr>
            <a:graphicFrameLocks/>
          </p:cNvGraphicFramePr>
          <p:nvPr>
            <p:extLst>
              <p:ext uri="{D42A27DB-BD31-4B8C-83A1-F6EECF244321}">
                <p14:modId xmlns:p14="http://schemas.microsoft.com/office/powerpoint/2010/main" val="2430431794"/>
              </p:ext>
            </p:extLst>
          </p:nvPr>
        </p:nvGraphicFramePr>
        <p:xfrm>
          <a:off x="647564" y="972593"/>
          <a:ext cx="7848872" cy="2216665"/>
        </p:xfrm>
        <a:graphic>
          <a:graphicData uri="http://schemas.openxmlformats.org/drawingml/2006/chart">
            <c:chart xmlns:c="http://schemas.openxmlformats.org/drawingml/2006/chart" xmlns:r="http://schemas.openxmlformats.org/officeDocument/2006/relationships" r:id="rId2"/>
          </a:graphicData>
        </a:graphic>
      </p:graphicFrame>
      <p:sp>
        <p:nvSpPr>
          <p:cNvPr id="3" name="2 Rectángulo"/>
          <p:cNvSpPr/>
          <p:nvPr/>
        </p:nvSpPr>
        <p:spPr>
          <a:xfrm>
            <a:off x="755576" y="3140968"/>
            <a:ext cx="1253869" cy="215444"/>
          </a:xfrm>
          <a:prstGeom prst="rect">
            <a:avLst/>
          </a:prstGeom>
        </p:spPr>
        <p:txBody>
          <a:bodyPr wrap="none">
            <a:spAutoFit/>
          </a:bodyPr>
          <a:lstStyle/>
          <a:p>
            <a:r>
              <a:rPr lang="es-ES" sz="800" dirty="0" err="1"/>
              <a:t>Source</a:t>
            </a:r>
            <a:r>
              <a:rPr lang="es-ES" sz="800" dirty="0"/>
              <a:t>: OECD </a:t>
            </a:r>
            <a:r>
              <a:rPr lang="es-ES" sz="800" dirty="0" err="1"/>
              <a:t>Statistics</a:t>
            </a:r>
            <a:endParaRPr lang="en-US" sz="800" b="1" dirty="0"/>
          </a:p>
        </p:txBody>
      </p:sp>
      <p:sp>
        <p:nvSpPr>
          <p:cNvPr id="10" name="9 Rectángulo"/>
          <p:cNvSpPr/>
          <p:nvPr/>
        </p:nvSpPr>
        <p:spPr>
          <a:xfrm>
            <a:off x="907976" y="6093876"/>
            <a:ext cx="1253869" cy="215444"/>
          </a:xfrm>
          <a:prstGeom prst="rect">
            <a:avLst/>
          </a:prstGeom>
        </p:spPr>
        <p:txBody>
          <a:bodyPr wrap="none">
            <a:spAutoFit/>
          </a:bodyPr>
          <a:lstStyle/>
          <a:p>
            <a:r>
              <a:rPr lang="es-ES" sz="800" dirty="0" err="1"/>
              <a:t>Source</a:t>
            </a:r>
            <a:r>
              <a:rPr lang="es-ES" sz="800" dirty="0"/>
              <a:t>: OECD </a:t>
            </a:r>
            <a:r>
              <a:rPr lang="es-ES" sz="800" dirty="0" err="1"/>
              <a:t>Statistics</a:t>
            </a:r>
            <a:endParaRPr lang="en-US" sz="800" b="1" dirty="0"/>
          </a:p>
        </p:txBody>
      </p:sp>
      <p:sp>
        <p:nvSpPr>
          <p:cNvPr id="11" name="10 Rectángulo"/>
          <p:cNvSpPr/>
          <p:nvPr/>
        </p:nvSpPr>
        <p:spPr>
          <a:xfrm>
            <a:off x="5372114" y="6093296"/>
            <a:ext cx="1253869" cy="215444"/>
          </a:xfrm>
          <a:prstGeom prst="rect">
            <a:avLst/>
          </a:prstGeom>
        </p:spPr>
        <p:txBody>
          <a:bodyPr wrap="none">
            <a:spAutoFit/>
          </a:bodyPr>
          <a:lstStyle/>
          <a:p>
            <a:r>
              <a:rPr lang="es-ES" sz="800" dirty="0" err="1" smtClean="0"/>
              <a:t>Source</a:t>
            </a:r>
            <a:r>
              <a:rPr lang="es-ES" sz="800" dirty="0" smtClean="0"/>
              <a:t>: </a:t>
            </a:r>
            <a:r>
              <a:rPr lang="es-ES" sz="800" dirty="0"/>
              <a:t>OECD </a:t>
            </a:r>
            <a:r>
              <a:rPr lang="es-ES" sz="800" dirty="0" err="1"/>
              <a:t>Statistics</a:t>
            </a:r>
            <a:endParaRPr lang="en-US" sz="800" b="1" dirty="0"/>
          </a:p>
        </p:txBody>
      </p:sp>
      <p:graphicFrame>
        <p:nvGraphicFramePr>
          <p:cNvPr id="12" name="1 Gráfico"/>
          <p:cNvGraphicFramePr>
            <a:graphicFrameLocks/>
          </p:cNvGraphicFramePr>
          <p:nvPr>
            <p:extLst>
              <p:ext uri="{D42A27DB-BD31-4B8C-83A1-F6EECF244321}">
                <p14:modId xmlns:p14="http://schemas.microsoft.com/office/powerpoint/2010/main" val="723255488"/>
              </p:ext>
            </p:extLst>
          </p:nvPr>
        </p:nvGraphicFramePr>
        <p:xfrm>
          <a:off x="654932" y="3933056"/>
          <a:ext cx="4277108" cy="21665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1 Gráfico"/>
          <p:cNvGraphicFramePr>
            <a:graphicFrameLocks/>
          </p:cNvGraphicFramePr>
          <p:nvPr>
            <p:extLst>
              <p:ext uri="{D42A27DB-BD31-4B8C-83A1-F6EECF244321}">
                <p14:modId xmlns:p14="http://schemas.microsoft.com/office/powerpoint/2010/main" val="2794481786"/>
              </p:ext>
            </p:extLst>
          </p:nvPr>
        </p:nvGraphicFramePr>
        <p:xfrm>
          <a:off x="4860032" y="3933057"/>
          <a:ext cx="4176464" cy="213256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13434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46646"/>
            <a:ext cx="8507288" cy="850106"/>
          </a:xfrm>
        </p:spPr>
        <p:txBody>
          <a:bodyPr>
            <a:noAutofit/>
          </a:bodyPr>
          <a:lstStyle/>
          <a:p>
            <a:r>
              <a:rPr lang="es-ES" sz="4000" b="1" dirty="0" smtClean="0"/>
              <a:t>1.1.a. </a:t>
            </a:r>
            <a:r>
              <a:rPr lang="en-US" sz="4000" b="1" dirty="0"/>
              <a:t>Factors influencing labor market performance</a:t>
            </a:r>
            <a:endParaRPr lang="es-ES" sz="4000" b="1" dirty="0"/>
          </a:p>
        </p:txBody>
      </p:sp>
      <p:sp>
        <p:nvSpPr>
          <p:cNvPr id="3" name="2 Marcador de contenido"/>
          <p:cNvSpPr>
            <a:spLocks noGrp="1"/>
          </p:cNvSpPr>
          <p:nvPr>
            <p:ph idx="1"/>
          </p:nvPr>
        </p:nvSpPr>
        <p:spPr>
          <a:xfrm>
            <a:off x="457200" y="1700808"/>
            <a:ext cx="8229600" cy="4824536"/>
          </a:xfrm>
        </p:spPr>
        <p:txBody>
          <a:bodyPr/>
          <a:lstStyle/>
          <a:p>
            <a:pPr algn="just"/>
            <a:r>
              <a:rPr lang="es-ES" b="1" dirty="0" smtClean="0"/>
              <a:t>Labor </a:t>
            </a:r>
            <a:r>
              <a:rPr lang="es-ES" b="1" dirty="0" err="1" smtClean="0"/>
              <a:t>Costs</a:t>
            </a:r>
            <a:r>
              <a:rPr lang="es-ES" b="1" dirty="0" smtClean="0"/>
              <a:t>: </a:t>
            </a:r>
            <a:r>
              <a:rPr lang="en-US" dirty="0"/>
              <a:t>Wages in the private sector only started to exhibit negative growth rates in real terms since 2010 </a:t>
            </a:r>
            <a:endParaRPr lang="en-US" dirty="0" smtClean="0"/>
          </a:p>
          <a:p>
            <a:pPr algn="just"/>
            <a:r>
              <a:rPr lang="es-ES" b="1" dirty="0" err="1" smtClean="0"/>
              <a:t>Employment</a:t>
            </a:r>
            <a:r>
              <a:rPr lang="es-ES" b="1" dirty="0" smtClean="0"/>
              <a:t> </a:t>
            </a:r>
            <a:r>
              <a:rPr lang="es-ES" b="1" dirty="0" err="1" smtClean="0"/>
              <a:t>protection</a:t>
            </a:r>
            <a:r>
              <a:rPr lang="es-ES" b="1" dirty="0" smtClean="0"/>
              <a:t>:</a:t>
            </a:r>
            <a:r>
              <a:rPr lang="es-ES" dirty="0" smtClean="0"/>
              <a:t> </a:t>
            </a:r>
            <a:r>
              <a:rPr lang="es-ES" dirty="0" err="1" smtClean="0"/>
              <a:t>not</a:t>
            </a:r>
            <a:r>
              <a:rPr lang="es-ES" dirty="0" smtClean="0"/>
              <a:t> </a:t>
            </a:r>
            <a:r>
              <a:rPr lang="es-ES" dirty="0" err="1" smtClean="0"/>
              <a:t>major</a:t>
            </a:r>
            <a:r>
              <a:rPr lang="es-ES" dirty="0" smtClean="0"/>
              <a:t> </a:t>
            </a:r>
            <a:r>
              <a:rPr lang="en-US" dirty="0" smtClean="0"/>
              <a:t>divergences </a:t>
            </a:r>
            <a:r>
              <a:rPr lang="en-US" dirty="0"/>
              <a:t>in employment protection legislation between Spain and other European </a:t>
            </a:r>
            <a:r>
              <a:rPr lang="en-US" dirty="0" smtClean="0"/>
              <a:t>countries</a:t>
            </a:r>
          </a:p>
          <a:p>
            <a:pPr algn="just"/>
            <a:r>
              <a:rPr lang="es-ES" b="1" dirty="0" err="1" smtClean="0"/>
              <a:t>Hours</a:t>
            </a:r>
            <a:r>
              <a:rPr lang="es-ES" b="1" dirty="0" smtClean="0"/>
              <a:t> of </a:t>
            </a:r>
            <a:r>
              <a:rPr lang="es-ES" b="1" dirty="0" err="1" smtClean="0"/>
              <a:t>work</a:t>
            </a:r>
            <a:r>
              <a:rPr lang="es-ES" b="1" dirty="0" smtClean="0"/>
              <a:t>: </a:t>
            </a:r>
            <a:r>
              <a:rPr lang="es-ES" dirty="0" err="1" smtClean="0"/>
              <a:t>Stable</a:t>
            </a:r>
            <a:r>
              <a:rPr lang="es-ES" dirty="0" smtClean="0"/>
              <a:t> </a:t>
            </a:r>
            <a:r>
              <a:rPr lang="es-ES" err="1" smtClean="0"/>
              <a:t>between</a:t>
            </a:r>
            <a:r>
              <a:rPr lang="es-ES" smtClean="0"/>
              <a:t> 2008-2012</a:t>
            </a:r>
            <a:endParaRPr lang="es-ES" dirty="0" smtClean="0"/>
          </a:p>
        </p:txBody>
      </p:sp>
    </p:spTree>
    <p:extLst>
      <p:ext uri="{BB962C8B-B14F-4D97-AF65-F5344CB8AC3E}">
        <p14:creationId xmlns:p14="http://schemas.microsoft.com/office/powerpoint/2010/main" val="1450171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46646"/>
            <a:ext cx="8507288" cy="850106"/>
          </a:xfrm>
        </p:spPr>
        <p:txBody>
          <a:bodyPr>
            <a:noAutofit/>
          </a:bodyPr>
          <a:lstStyle/>
          <a:p>
            <a:r>
              <a:rPr lang="es-ES" sz="4000" b="1" dirty="0" smtClean="0"/>
              <a:t>1.1.a. </a:t>
            </a:r>
            <a:r>
              <a:rPr lang="en-US" sz="4000" b="1" dirty="0"/>
              <a:t>Factors influencing labor market performance</a:t>
            </a:r>
            <a:endParaRPr lang="es-ES" sz="4000" b="1" dirty="0"/>
          </a:p>
        </p:txBody>
      </p:sp>
      <p:sp>
        <p:nvSpPr>
          <p:cNvPr id="3" name="2 Marcador de contenido"/>
          <p:cNvSpPr>
            <a:spLocks noGrp="1"/>
          </p:cNvSpPr>
          <p:nvPr>
            <p:ph idx="1"/>
          </p:nvPr>
        </p:nvSpPr>
        <p:spPr>
          <a:xfrm>
            <a:off x="457200" y="1700808"/>
            <a:ext cx="8435280" cy="4824536"/>
          </a:xfrm>
        </p:spPr>
        <p:txBody>
          <a:bodyPr>
            <a:normAutofit/>
          </a:bodyPr>
          <a:lstStyle/>
          <a:p>
            <a:pPr algn="just"/>
            <a:r>
              <a:rPr lang="en-US" b="1" dirty="0"/>
              <a:t>Collective </a:t>
            </a:r>
            <a:r>
              <a:rPr lang="en-US" b="1" dirty="0" smtClean="0"/>
              <a:t>agreement </a:t>
            </a:r>
            <a:r>
              <a:rPr lang="en-US" b="1" dirty="0"/>
              <a:t>system</a:t>
            </a:r>
            <a:r>
              <a:rPr lang="en-US" b="1" dirty="0" smtClean="0"/>
              <a:t>:</a:t>
            </a:r>
          </a:p>
          <a:p>
            <a:pPr lvl="1" algn="just"/>
            <a:r>
              <a:rPr lang="en-US" i="1" dirty="0" smtClean="0"/>
              <a:t>Principle of statutory extension:</a:t>
            </a:r>
            <a:r>
              <a:rPr lang="en-US" dirty="0" smtClean="0"/>
              <a:t> any minimum conditions established in a collective agreement at higher than firm level apply to every worker forming part of the corresponding geographical and/or industry unit.</a:t>
            </a:r>
          </a:p>
          <a:p>
            <a:pPr lvl="1" algn="just"/>
            <a:r>
              <a:rPr lang="en-US" i="1" dirty="0" smtClean="0"/>
              <a:t>Principle </a:t>
            </a:r>
            <a:r>
              <a:rPr lang="en-US" i="1" smtClean="0"/>
              <a:t>of ultra-activity</a:t>
            </a:r>
            <a:r>
              <a:rPr lang="en-US" i="1" dirty="0" smtClean="0"/>
              <a:t>: </a:t>
            </a:r>
            <a:r>
              <a:rPr lang="en-US" dirty="0" smtClean="0"/>
              <a:t>any agreement remains valid after its expiry, if it has not been renewed.</a:t>
            </a:r>
            <a:endParaRPr lang="en-US" dirty="0"/>
          </a:p>
          <a:p>
            <a:pPr algn="just"/>
            <a:r>
              <a:rPr lang="en-US" dirty="0" smtClean="0"/>
              <a:t>These two principles make very difficult for a firm to easily adjust to adverse economic conditions=&gt; Reforms 2009, 2010, 2012</a:t>
            </a:r>
            <a:endParaRPr lang="es-ES" dirty="0" smtClean="0"/>
          </a:p>
        </p:txBody>
      </p:sp>
    </p:spTree>
    <p:extLst>
      <p:ext uri="{BB962C8B-B14F-4D97-AF65-F5344CB8AC3E}">
        <p14:creationId xmlns:p14="http://schemas.microsoft.com/office/powerpoint/2010/main" val="1285708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46646"/>
            <a:ext cx="8507288" cy="850106"/>
          </a:xfrm>
        </p:spPr>
        <p:txBody>
          <a:bodyPr>
            <a:noAutofit/>
          </a:bodyPr>
          <a:lstStyle/>
          <a:p>
            <a:r>
              <a:rPr lang="es-ES" sz="4000" b="1" dirty="0" smtClean="0"/>
              <a:t>1.1.a. </a:t>
            </a:r>
            <a:r>
              <a:rPr lang="en-US" sz="4000" b="1" dirty="0"/>
              <a:t>Factors influencing labor market performance</a:t>
            </a:r>
            <a:endParaRPr lang="es-ES" sz="4000" b="1" dirty="0"/>
          </a:p>
        </p:txBody>
      </p:sp>
      <p:sp>
        <p:nvSpPr>
          <p:cNvPr id="3" name="2 Marcador de contenido"/>
          <p:cNvSpPr>
            <a:spLocks noGrp="1"/>
          </p:cNvSpPr>
          <p:nvPr>
            <p:ph idx="1"/>
          </p:nvPr>
        </p:nvSpPr>
        <p:spPr>
          <a:xfrm>
            <a:off x="395536" y="1700808"/>
            <a:ext cx="8435280" cy="4824536"/>
          </a:xfrm>
        </p:spPr>
        <p:txBody>
          <a:bodyPr>
            <a:normAutofit/>
          </a:bodyPr>
          <a:lstStyle/>
          <a:p>
            <a:pPr algn="just"/>
            <a:r>
              <a:rPr lang="en-US" b="1" dirty="0" smtClean="0"/>
              <a:t>Demographic composition:</a:t>
            </a:r>
          </a:p>
        </p:txBody>
      </p:sp>
      <p:graphicFrame>
        <p:nvGraphicFramePr>
          <p:cNvPr id="4" name="3 Gráfico"/>
          <p:cNvGraphicFramePr>
            <a:graphicFrameLocks/>
          </p:cNvGraphicFramePr>
          <p:nvPr>
            <p:extLst>
              <p:ext uri="{D42A27DB-BD31-4B8C-83A1-F6EECF244321}">
                <p14:modId xmlns:p14="http://schemas.microsoft.com/office/powerpoint/2010/main" val="2664863260"/>
              </p:ext>
            </p:extLst>
          </p:nvPr>
        </p:nvGraphicFramePr>
        <p:xfrm>
          <a:off x="323528" y="2348880"/>
          <a:ext cx="4248472"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6" name="5 Rectángulo"/>
          <p:cNvSpPr/>
          <p:nvPr/>
        </p:nvSpPr>
        <p:spPr>
          <a:xfrm>
            <a:off x="395536" y="5939988"/>
            <a:ext cx="8640960" cy="646331"/>
          </a:xfrm>
          <a:prstGeom prst="rect">
            <a:avLst/>
          </a:prstGeom>
        </p:spPr>
        <p:txBody>
          <a:bodyPr wrap="square">
            <a:spAutoFit/>
          </a:bodyPr>
          <a:lstStyle/>
          <a:p>
            <a:pPr algn="ctr"/>
            <a:r>
              <a:rPr lang="en-US" b="1" dirty="0" smtClean="0"/>
              <a:t>Figure 5: Inflows </a:t>
            </a:r>
            <a:r>
              <a:rPr lang="en-US" b="1" dirty="0"/>
              <a:t>of foreign </a:t>
            </a:r>
            <a:r>
              <a:rPr lang="en-US" b="1" dirty="0" smtClean="0"/>
              <a:t>population ( in thousand) </a:t>
            </a:r>
            <a:r>
              <a:rPr lang="en-US" b="1" dirty="0"/>
              <a:t>(panel A) and population composition by age </a:t>
            </a:r>
            <a:r>
              <a:rPr lang="en-US" b="1" dirty="0" smtClean="0"/>
              <a:t>, % (</a:t>
            </a:r>
            <a:r>
              <a:rPr lang="en-US" b="1" dirty="0"/>
              <a:t>panel B)</a:t>
            </a:r>
            <a:endParaRPr lang="es-ES" dirty="0"/>
          </a:p>
        </p:txBody>
      </p:sp>
      <p:sp>
        <p:nvSpPr>
          <p:cNvPr id="7" name="6 Rectángulo"/>
          <p:cNvSpPr/>
          <p:nvPr/>
        </p:nvSpPr>
        <p:spPr>
          <a:xfrm>
            <a:off x="907976" y="5589820"/>
            <a:ext cx="1242648" cy="215444"/>
          </a:xfrm>
          <a:prstGeom prst="rect">
            <a:avLst/>
          </a:prstGeom>
        </p:spPr>
        <p:txBody>
          <a:bodyPr wrap="none">
            <a:spAutoFit/>
          </a:bodyPr>
          <a:lstStyle/>
          <a:p>
            <a:r>
              <a:rPr lang="es-ES" sz="800" dirty="0" err="1" smtClean="0"/>
              <a:t>Source</a:t>
            </a:r>
            <a:r>
              <a:rPr lang="es-ES" sz="800" dirty="0" smtClean="0"/>
              <a:t>: OECD </a:t>
            </a:r>
            <a:r>
              <a:rPr lang="es-ES" sz="800" dirty="0" err="1" smtClean="0"/>
              <a:t>statistics</a:t>
            </a:r>
            <a:endParaRPr lang="en-US" sz="800" b="1" dirty="0"/>
          </a:p>
        </p:txBody>
      </p:sp>
      <p:sp>
        <p:nvSpPr>
          <p:cNvPr id="8" name="7 Rectángulo"/>
          <p:cNvSpPr/>
          <p:nvPr/>
        </p:nvSpPr>
        <p:spPr>
          <a:xfrm>
            <a:off x="4940066" y="5589820"/>
            <a:ext cx="712054" cy="215444"/>
          </a:xfrm>
          <a:prstGeom prst="rect">
            <a:avLst/>
          </a:prstGeom>
        </p:spPr>
        <p:txBody>
          <a:bodyPr wrap="none">
            <a:spAutoFit/>
          </a:bodyPr>
          <a:lstStyle/>
          <a:p>
            <a:r>
              <a:rPr lang="es-ES" sz="800" dirty="0" err="1" smtClean="0"/>
              <a:t>Source</a:t>
            </a:r>
            <a:r>
              <a:rPr lang="es-ES" sz="800" dirty="0" smtClean="0"/>
              <a:t>: INE</a:t>
            </a:r>
            <a:endParaRPr lang="en-US" sz="800" b="1" dirty="0"/>
          </a:p>
        </p:txBody>
      </p:sp>
      <p:graphicFrame>
        <p:nvGraphicFramePr>
          <p:cNvPr id="10" name="1 Gráfico"/>
          <p:cNvGraphicFramePr>
            <a:graphicFrameLocks/>
          </p:cNvGraphicFramePr>
          <p:nvPr>
            <p:extLst>
              <p:ext uri="{D42A27DB-BD31-4B8C-83A1-F6EECF244321}">
                <p14:modId xmlns:p14="http://schemas.microsoft.com/office/powerpoint/2010/main" val="1488292712"/>
              </p:ext>
            </p:extLst>
          </p:nvPr>
        </p:nvGraphicFramePr>
        <p:xfrm>
          <a:off x="4464496" y="2424010"/>
          <a:ext cx="4572000" cy="31547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82830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940</TotalTime>
  <Words>2356</Words>
  <Application>Microsoft Office PowerPoint</Application>
  <PresentationFormat>Presentación en pantalla (4:3)</PresentationFormat>
  <Paragraphs>577</Paragraphs>
  <Slides>27</Slides>
  <Notes>1</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Flujo</vt:lpstr>
      <vt:lpstr>The Spanish Productivity Puzzle</vt:lpstr>
      <vt:lpstr>Motivation</vt:lpstr>
      <vt:lpstr>What we do</vt:lpstr>
      <vt:lpstr>1. Macro evidence</vt:lpstr>
      <vt:lpstr>1.GDP per capita</vt:lpstr>
      <vt:lpstr>1.1 Labor market performance</vt:lpstr>
      <vt:lpstr>1.1.a. Factors influencing labor market performance</vt:lpstr>
      <vt:lpstr>1.1.a. Factors influencing labor market performance</vt:lpstr>
      <vt:lpstr>1.1.a. Factors influencing labor market performance</vt:lpstr>
      <vt:lpstr>1.2 Sector composition</vt:lpstr>
      <vt:lpstr>1.3 Access to credit</vt:lpstr>
      <vt:lpstr>1.4 The use of foreign markets</vt:lpstr>
      <vt:lpstr>2. Micro evidence</vt:lpstr>
      <vt:lpstr>2.1 Data sources</vt:lpstr>
      <vt:lpstr>2.1.a Sample selection</vt:lpstr>
      <vt:lpstr>2.2 Measuring TFP</vt:lpstr>
      <vt:lpstr>2.2 Measuring TFP</vt:lpstr>
      <vt:lpstr>2.2.a Estimation results</vt:lpstr>
      <vt:lpstr>2.2.a Estimation results</vt:lpstr>
      <vt:lpstr>2.2.a Estimation results</vt:lpstr>
      <vt:lpstr>2.2.b The evolution of TFP</vt:lpstr>
      <vt:lpstr>2.3 Margins of adjustment used by the firms</vt:lpstr>
      <vt:lpstr>2.3.a Firm fixed effects regression</vt:lpstr>
      <vt:lpstr>2.3.b Time variation of the adjustment margins</vt:lpstr>
      <vt:lpstr>2.3.b Time variation: Temporary employment rates</vt:lpstr>
      <vt:lpstr>2.3.b Time variation : robustness check</vt:lpstr>
      <vt:lpstr>Take away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Spanish Productivity Puzzle</dc:title>
  <dc:creator>Eva</dc:creator>
  <cp:lastModifiedBy>Eva</cp:lastModifiedBy>
  <cp:revision>54</cp:revision>
  <cp:lastPrinted>2015-01-13T16:21:28Z</cp:lastPrinted>
  <dcterms:created xsi:type="dcterms:W3CDTF">2015-01-04T20:20:18Z</dcterms:created>
  <dcterms:modified xsi:type="dcterms:W3CDTF">2015-01-25T14:23:30Z</dcterms:modified>
</cp:coreProperties>
</file>