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6" r:id="rId2"/>
    <p:sldId id="260" r:id="rId3"/>
    <p:sldId id="261" r:id="rId4"/>
    <p:sldId id="262" r:id="rId5"/>
    <p:sldId id="263" r:id="rId6"/>
    <p:sldId id="271" r:id="rId7"/>
    <p:sldId id="265" r:id="rId8"/>
    <p:sldId id="277" r:id="rId9"/>
  </p:sldIdLst>
  <p:sldSz cx="9144000" cy="5143500" type="screen16x9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6B05CC-3A14-41B5-A5FF-4A5B3A75AFB5}" type="datetimeFigureOut">
              <a:rPr lang="fr-FR" smtClean="0"/>
              <a:pPr/>
              <a:t>20/01/2015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5FCE9-DB7D-4729-B843-BCAC408EB3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C70135-C529-4408-8D0F-D006C9106A60}" type="datetimeFigureOut">
              <a:rPr lang="fr-FR" smtClean="0"/>
              <a:pPr/>
              <a:t>20/01/2015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C008F-1C2C-49AB-8FEF-BD460AADE4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783C6-2D2C-1A48-9F96-8548C14E6C90}" type="datetimeFigureOut">
              <a:rPr lang="fr-FR" smtClean="0"/>
              <a:pPr/>
              <a:t>20/01/2015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65E4-220A-184C-8959-712DA012FC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783C6-2D2C-1A48-9F96-8548C14E6C90}" type="datetimeFigureOut">
              <a:rPr lang="fr-FR" smtClean="0"/>
              <a:pPr/>
              <a:t>20/01/2015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65E4-220A-184C-8959-712DA012FC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783C6-2D2C-1A48-9F96-8548C14E6C90}" type="datetimeFigureOut">
              <a:rPr lang="fr-FR" smtClean="0"/>
              <a:pPr/>
              <a:t>20/01/2015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65E4-220A-184C-8959-712DA012FC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783C6-2D2C-1A48-9F96-8548C14E6C90}" type="datetimeFigureOut">
              <a:rPr lang="fr-FR" smtClean="0"/>
              <a:pPr/>
              <a:t>20/01/2015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65E4-220A-184C-8959-712DA012FC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783C6-2D2C-1A48-9F96-8548C14E6C90}" type="datetimeFigureOut">
              <a:rPr lang="fr-FR" smtClean="0"/>
              <a:pPr/>
              <a:t>20/01/2015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65E4-220A-184C-8959-712DA012FC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783C6-2D2C-1A48-9F96-8548C14E6C90}" type="datetimeFigureOut">
              <a:rPr lang="fr-FR" smtClean="0"/>
              <a:pPr/>
              <a:t>20/01/2015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65E4-220A-184C-8959-712DA012FC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783C6-2D2C-1A48-9F96-8548C14E6C90}" type="datetimeFigureOut">
              <a:rPr lang="fr-FR" smtClean="0"/>
              <a:pPr/>
              <a:t>20/01/2015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65E4-220A-184C-8959-712DA012FC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783C6-2D2C-1A48-9F96-8548C14E6C90}" type="datetimeFigureOut">
              <a:rPr lang="fr-FR" smtClean="0"/>
              <a:pPr/>
              <a:t>20/01/2015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65E4-220A-184C-8959-712DA012FC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783C6-2D2C-1A48-9F96-8548C14E6C90}" type="datetimeFigureOut">
              <a:rPr lang="fr-FR" smtClean="0"/>
              <a:pPr/>
              <a:t>20/01/2015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65E4-220A-184C-8959-712DA012FC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783C6-2D2C-1A48-9F96-8548C14E6C90}" type="datetimeFigureOut">
              <a:rPr lang="fr-FR" smtClean="0"/>
              <a:pPr/>
              <a:t>20/01/2015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65E4-220A-184C-8959-712DA012FC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783C6-2D2C-1A48-9F96-8548C14E6C90}" type="datetimeFigureOut">
              <a:rPr lang="fr-FR" smtClean="0"/>
              <a:pPr/>
              <a:t>20/01/2015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65E4-220A-184C-8959-712DA012FC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783C6-2D2C-1A48-9F96-8548C14E6C90}" type="datetimeFigureOut">
              <a:rPr lang="fr-FR" smtClean="0"/>
              <a:pPr/>
              <a:t>20/01/2015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965E4-220A-184C-8959-712DA012FC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1567543"/>
            <a:ext cx="8991600" cy="174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3200" b="1" dirty="0" smtClean="0">
                <a:solidFill>
                  <a:schemeClr val="accent2"/>
                </a:solidFill>
                <a:latin typeface="Tahoma" pitchFamily="34" charset="0"/>
              </a:rPr>
              <a:t>Productivity Puzzles in Europe</a:t>
            </a:r>
          </a:p>
          <a:p>
            <a:pPr algn="ctr"/>
            <a:endParaRPr lang="en-US" sz="2800" b="1" dirty="0" smtClean="0">
              <a:solidFill>
                <a:schemeClr val="accent2"/>
              </a:solidFill>
              <a:latin typeface="Tahoma" pitchFamily="34" charset="0"/>
            </a:endParaRPr>
          </a:p>
          <a:p>
            <a:pPr algn="ctr"/>
            <a:r>
              <a:rPr lang="en-US" sz="2000" dirty="0" smtClean="0">
                <a:latin typeface="Tahoma" pitchFamily="34" charset="0"/>
              </a:rPr>
              <a:t>Paris, January 2015</a:t>
            </a:r>
            <a:endParaRPr lang="en-US" sz="2000" dirty="0">
              <a:latin typeface="Tahoma" pitchFamily="34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539750" y="3489722"/>
            <a:ext cx="82232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endParaRPr lang="en-US" sz="2000" b="1">
              <a:latin typeface="Tahoma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endParaRPr lang="en-US">
              <a:latin typeface="Tahoma" pitchFamily="34" charset="0"/>
              <a:cs typeface="Times New Roman" pitchFamily="18" charset="0"/>
            </a:endParaRPr>
          </a:p>
        </p:txBody>
      </p:sp>
      <p:pic>
        <p:nvPicPr>
          <p:cNvPr id="2050" name="Picture 2" descr="http://www.jourdan.ens.fr/~askenazy/cepremap339x58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75558" y="420956"/>
            <a:ext cx="3228975" cy="5524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152400" y="552171"/>
            <a:ext cx="8991600" cy="389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2400" b="1" dirty="0" smtClean="0">
                <a:solidFill>
                  <a:schemeClr val="accent2"/>
                </a:solidFill>
                <a:latin typeface="Tahoma" pitchFamily="34" charset="0"/>
              </a:rPr>
              <a:t>A </a:t>
            </a:r>
            <a:r>
              <a:rPr lang="en-US" sz="2400" b="1" dirty="0" err="1" smtClean="0">
                <a:solidFill>
                  <a:schemeClr val="accent2"/>
                </a:solidFill>
                <a:latin typeface="Tahoma" pitchFamily="34" charset="0"/>
              </a:rPr>
              <a:t>labour</a:t>
            </a:r>
            <a:r>
              <a:rPr lang="en-US" sz="2400" b="1" dirty="0" smtClean="0">
                <a:solidFill>
                  <a:schemeClr val="accent2"/>
                </a:solidFill>
                <a:latin typeface="Tahoma" pitchFamily="34" charset="0"/>
              </a:rPr>
              <a:t> productivity slowdown, </a:t>
            </a:r>
          </a:p>
          <a:p>
            <a:pPr algn="ctr"/>
            <a:r>
              <a:rPr lang="en-US" sz="2400" b="1" dirty="0" smtClean="0">
                <a:solidFill>
                  <a:schemeClr val="accent2"/>
                </a:solidFill>
                <a:latin typeface="Tahoma" pitchFamily="34" charset="0"/>
              </a:rPr>
              <a:t>Especially in European countries</a:t>
            </a:r>
            <a:endParaRPr lang="en-US" sz="2400" b="1" dirty="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15616" y="411510"/>
            <a:ext cx="8223250" cy="25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endParaRPr lang="en-US" dirty="0">
              <a:latin typeface="Tahoma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dirty="0">
                <a:latin typeface="Tahoma" pitchFamily="34" charset="0"/>
              </a:rPr>
              <a:t>	</a:t>
            </a:r>
            <a:r>
              <a:rPr lang="en-US" sz="2000" dirty="0" smtClean="0">
                <a:latin typeface="Tahoma" pitchFamily="34" charset="0"/>
              </a:rPr>
              <a:t>G7: Annual hourly productivity growth % (Source: OECD)</a:t>
            </a:r>
            <a:endParaRPr lang="en-US" sz="2000" dirty="0">
              <a:latin typeface="Tahoma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endParaRPr lang="en-US" dirty="0">
              <a:latin typeface="Tahoma" pitchFamily="34" charset="0"/>
            </a:endParaRPr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378226"/>
            <a:ext cx="6720212" cy="3515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152400" y="357504"/>
            <a:ext cx="8991600" cy="389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endParaRPr lang="en-US" sz="2800" b="1" dirty="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11560" y="-138924"/>
            <a:ext cx="8223250" cy="25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endParaRPr lang="en-US" dirty="0">
              <a:latin typeface="Tahoma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dirty="0">
                <a:latin typeface="Tahoma" pitchFamily="34" charset="0"/>
              </a:rPr>
              <a:t>	</a:t>
            </a:r>
            <a:r>
              <a:rPr lang="en-US" sz="2000" dirty="0" smtClean="0">
                <a:latin typeface="Tahoma" pitchFamily="34" charset="0"/>
              </a:rPr>
              <a:t>Small and medium sized European Countries: Annual hourly productivity growth % (Source: OECD)</a:t>
            </a:r>
            <a:endParaRPr lang="en-US" sz="2000" dirty="0">
              <a:latin typeface="Tahoma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endParaRPr lang="en-US" dirty="0">
              <a:latin typeface="Tahoma" pitchFamily="34" charset="0"/>
            </a:endParaRP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4407" y="1225685"/>
            <a:ext cx="6512904" cy="3618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195486"/>
            <a:ext cx="8991600" cy="389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2400" b="1" dirty="0" smtClean="0">
                <a:solidFill>
                  <a:schemeClr val="accent2"/>
                </a:solidFill>
                <a:latin typeface="Tahoma" pitchFamily="34" charset="0"/>
              </a:rPr>
              <a:t>Two major exceptions: Australia… and Spain</a:t>
            </a:r>
            <a:endParaRPr lang="en-US" sz="2400" b="1" dirty="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15616" y="411510"/>
            <a:ext cx="8223250" cy="25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endParaRPr lang="en-US" dirty="0">
              <a:latin typeface="Tahoma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dirty="0">
                <a:latin typeface="Tahoma" pitchFamily="34" charset="0"/>
              </a:rPr>
              <a:t>	</a:t>
            </a:r>
            <a:r>
              <a:rPr lang="en-US" sz="2000" dirty="0" smtClean="0">
                <a:latin typeface="Tahoma" pitchFamily="34" charset="0"/>
              </a:rPr>
              <a:t>Annual hourly productivity growth % (Source: OECD)</a:t>
            </a:r>
            <a:endParaRPr lang="en-US" sz="2000" dirty="0">
              <a:latin typeface="Tahoma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endParaRPr lang="en-US" dirty="0">
              <a:latin typeface="Tahoma" pitchFamily="34" charset="0"/>
            </a:endParaRP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364975"/>
            <a:ext cx="7327496" cy="3438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467544" y="1234440"/>
            <a:ext cx="8223250" cy="25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en-US" sz="2000" dirty="0" smtClean="0">
                <a:latin typeface="Tahoma" pitchFamily="34" charset="0"/>
              </a:rPr>
              <a:t>A multi-factor productivity slowdown (or recovery), as well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en-US" sz="2000" dirty="0" smtClean="0">
                <a:latin typeface="Tahoma" pitchFamily="34" charset="0"/>
              </a:rPr>
              <a:t>For most countries, </a:t>
            </a:r>
            <a:r>
              <a:rPr lang="en-US" sz="2000" dirty="0">
                <a:latin typeface="Tahoma" pitchFamily="34" charset="0"/>
              </a:rPr>
              <a:t>large </a:t>
            </a:r>
            <a:r>
              <a:rPr lang="en-US" sz="2000" dirty="0" smtClean="0">
                <a:latin typeface="Tahoma" pitchFamily="34" charset="0"/>
              </a:rPr>
              <a:t>contrasts </a:t>
            </a:r>
            <a:r>
              <a:rPr lang="en-US" sz="2000" dirty="0">
                <a:latin typeface="Tahoma" pitchFamily="34" charset="0"/>
              </a:rPr>
              <a:t>compared to </a:t>
            </a:r>
            <a:r>
              <a:rPr lang="en-US" sz="2000" dirty="0" smtClean="0">
                <a:latin typeface="Tahoma" pitchFamily="34" charset="0"/>
              </a:rPr>
              <a:t>previous recessions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en-US" sz="2000" dirty="0" smtClean="0">
                <a:latin typeface="Tahoma" pitchFamily="34" charset="0"/>
              </a:rPr>
              <a:t>No straightforward explanations</a:t>
            </a:r>
            <a:endParaRPr lang="en-US" sz="2000" dirty="0">
              <a:latin typeface="Tahoma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en-US" sz="2000" dirty="0" smtClean="0">
                <a:latin typeface="Tahoma" pitchFamily="34" charset="0"/>
              </a:rPr>
              <a:t>Large uncertainty on the future of (productivity) growth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endParaRPr lang="en-US" sz="2000" dirty="0" smtClean="0">
              <a:latin typeface="Tahoma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en-US" sz="2000" dirty="0" smtClean="0">
                <a:latin typeface="Tahoma" pitchFamily="34" charset="0"/>
              </a:rPr>
              <a:t>Surprising unemployment figures</a:t>
            </a:r>
            <a:endParaRPr lang="en-US" sz="2000" dirty="0">
              <a:latin typeface="Tahoma" pitchFamily="34" charset="0"/>
            </a:endParaRP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152400" y="336147"/>
            <a:ext cx="8991600" cy="389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2800" b="1" dirty="0" smtClean="0">
                <a:solidFill>
                  <a:schemeClr val="accent2"/>
                </a:solidFill>
                <a:latin typeface="Tahoma" pitchFamily="34" charset="0"/>
              </a:rPr>
              <a:t>Why puzzling?</a:t>
            </a:r>
            <a:endParaRPr lang="en-US" sz="2800" b="1" dirty="0">
              <a:solidFill>
                <a:schemeClr val="accent2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96207" y="291830"/>
            <a:ext cx="822325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lvl="1" indent="-342900" algn="just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000" dirty="0" err="1" smtClean="0">
                <a:latin typeface="Tahoma" pitchFamily="34" charset="0"/>
              </a:rPr>
              <a:t>Eg</a:t>
            </a:r>
            <a:r>
              <a:rPr lang="en-US" sz="2000" dirty="0" smtClean="0">
                <a:latin typeface="Tahoma" pitchFamily="34" charset="0"/>
              </a:rPr>
              <a:t>. The rise in tertiary-educated employment was in general unaffected by the crisis. </a:t>
            </a:r>
            <a:r>
              <a:rPr lang="en-US" dirty="0" smtClean="0">
                <a:latin typeface="Tahoma" pitchFamily="34" charset="0"/>
              </a:rPr>
              <a:t>1000s</a:t>
            </a:r>
            <a:r>
              <a:rPr lang="en-US" sz="2000" dirty="0" smtClean="0">
                <a:latin typeface="Tahoma" pitchFamily="34" charset="0"/>
              </a:rPr>
              <a:t> </a:t>
            </a:r>
            <a:r>
              <a:rPr lang="en-US" dirty="0" smtClean="0">
                <a:latin typeface="Tahoma" pitchFamily="34" charset="0"/>
              </a:rPr>
              <a:t>France</a:t>
            </a:r>
            <a:r>
              <a:rPr lang="en-US" dirty="0" smtClean="0">
                <a:latin typeface="Tahoma" pitchFamily="34" charset="0"/>
              </a:rPr>
              <a:t>, Germany, UK (EU LFS)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1641" y="1251626"/>
            <a:ext cx="6525887" cy="3153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52400" y="389930"/>
            <a:ext cx="8991600" cy="389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2800" b="1" dirty="0" smtClean="0">
                <a:solidFill>
                  <a:schemeClr val="accent2"/>
                </a:solidFill>
                <a:latin typeface="Tahoma" pitchFamily="34" charset="0"/>
              </a:rPr>
              <a:t>Many open questions</a:t>
            </a:r>
            <a:endParaRPr lang="en-US" sz="2800" b="1" dirty="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468313" y="1005191"/>
            <a:ext cx="8223250" cy="4018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en-GB" sz="2000" dirty="0" err="1" smtClean="0">
                <a:latin typeface="Tahoma" pitchFamily="34" charset="0"/>
              </a:rPr>
              <a:t>Mismeasurements</a:t>
            </a:r>
            <a:r>
              <a:rPr lang="en-GB" sz="2000" dirty="0" smtClean="0">
                <a:latin typeface="Tahoma" pitchFamily="34" charset="0"/>
              </a:rPr>
              <a:t>?</a:t>
            </a:r>
          </a:p>
          <a:p>
            <a:pPr marL="342900" indent="-342900" algn="just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en-GB" sz="2000" dirty="0" smtClean="0">
                <a:latin typeface="Tahoma" pitchFamily="34" charset="0"/>
              </a:rPr>
              <a:t>The signs of a secular </a:t>
            </a:r>
            <a:r>
              <a:rPr lang="en-GB" sz="2000" dirty="0" smtClean="0">
                <a:latin typeface="Tahoma" pitchFamily="34" charset="0"/>
              </a:rPr>
              <a:t>stagnation or </a:t>
            </a:r>
            <a:r>
              <a:rPr lang="en-GB" sz="2000" dirty="0" smtClean="0">
                <a:latin typeface="Tahoma" pitchFamily="34" charset="0"/>
              </a:rPr>
              <a:t>of faltering </a:t>
            </a:r>
            <a:r>
              <a:rPr lang="en-GB" sz="2000" dirty="0" smtClean="0">
                <a:latin typeface="Tahoma" pitchFamily="34" charset="0"/>
              </a:rPr>
              <a:t>innovations?</a:t>
            </a:r>
            <a:endParaRPr lang="en-GB" sz="2000" dirty="0" smtClean="0">
              <a:latin typeface="Tahoma" pitchFamily="34" charset="0"/>
            </a:endParaRPr>
          </a:p>
          <a:p>
            <a:pPr marL="342900" indent="-342900" algn="just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en-GB" sz="2000" dirty="0" smtClean="0">
                <a:latin typeface="Tahoma" pitchFamily="34" charset="0"/>
              </a:rPr>
              <a:t>Or a transitory phenomenon?</a:t>
            </a:r>
          </a:p>
          <a:p>
            <a:pPr marL="342900" indent="-342900" algn="just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en-GB" sz="2000" dirty="0" smtClean="0">
                <a:latin typeface="Tahoma" pitchFamily="34" charset="0"/>
              </a:rPr>
              <a:t>A common story for Europe or a sum of coincidences?</a:t>
            </a:r>
          </a:p>
          <a:p>
            <a:pPr marL="342900" indent="-342900" algn="just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endParaRPr lang="en-GB" sz="2000" dirty="0" smtClean="0">
              <a:latin typeface="Tahoma" pitchFamily="34" charset="0"/>
            </a:endParaRPr>
          </a:p>
          <a:p>
            <a:pPr marL="342900" indent="-342900" algn="just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en-GB" sz="2000" dirty="0" smtClean="0">
                <a:latin typeface="Tahoma" pitchFamily="34" charset="0"/>
              </a:rPr>
              <a:t>The roles of </a:t>
            </a:r>
            <a:r>
              <a:rPr lang="en-GB" sz="2000" dirty="0" smtClean="0">
                <a:latin typeface="Tahoma" pitchFamily="34" charset="0"/>
              </a:rPr>
              <a:t>various shocks: financial </a:t>
            </a:r>
            <a:r>
              <a:rPr lang="en-GB" sz="2000" dirty="0" smtClean="0">
                <a:latin typeface="Tahoma" pitchFamily="34" charset="0"/>
              </a:rPr>
              <a:t>and debt crises, labour market policies</a:t>
            </a:r>
            <a:r>
              <a:rPr lang="en-GB" sz="2000" dirty="0" smtClean="0">
                <a:latin typeface="Tahoma" pitchFamily="34" charset="0"/>
              </a:rPr>
              <a:t>, demographic transition</a:t>
            </a:r>
            <a:endParaRPr lang="en-GB" sz="2000" dirty="0">
              <a:latin typeface="Tahoma" pitchFamily="34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539750" y="3489722"/>
            <a:ext cx="82232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endParaRPr lang="en-US" sz="2000" b="1">
              <a:latin typeface="Tahoma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endParaRPr lang="en-US">
              <a:latin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52400" y="389930"/>
            <a:ext cx="8991600" cy="389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2800" b="1" dirty="0" smtClean="0">
                <a:solidFill>
                  <a:schemeClr val="accent2"/>
                </a:solidFill>
                <a:latin typeface="Tahoma" pitchFamily="34" charset="0"/>
              </a:rPr>
              <a:t>Today</a:t>
            </a:r>
            <a:endParaRPr lang="en-US" sz="2800" b="1" dirty="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468313" y="1175657"/>
            <a:ext cx="8223250" cy="298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en-US" sz="2000" dirty="0" smtClean="0">
                <a:latin typeface="Tahoma" pitchFamily="34" charset="0"/>
              </a:rPr>
              <a:t>Morning session: Global views</a:t>
            </a:r>
          </a:p>
          <a:p>
            <a:pPr marL="342900" indent="-342900" algn="just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endParaRPr lang="en-US" sz="2000" dirty="0" smtClean="0">
              <a:latin typeface="Tahoma" pitchFamily="34" charset="0"/>
            </a:endParaRPr>
          </a:p>
          <a:p>
            <a:pPr marL="342900" indent="-342900" algn="just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en-US" sz="2000" dirty="0" smtClean="0">
                <a:latin typeface="Tahoma" pitchFamily="34" charset="0"/>
              </a:rPr>
              <a:t>Afternoon sessions: the cases of the 3 largest European economies –France, Germany, United-Kingdom- and the “outlier” Spain</a:t>
            </a:r>
            <a:endParaRPr lang="en-US" sz="2000" dirty="0">
              <a:latin typeface="Tahoma" pitchFamily="34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539750" y="3489722"/>
            <a:ext cx="82232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endParaRPr lang="en-US" sz="2000" b="1">
              <a:latin typeface="Tahoma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endParaRPr lang="en-US">
              <a:latin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autoUpdateAnimBg="0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167</Words>
  <Application>Microsoft Office PowerPoint</Application>
  <PresentationFormat>Affichage à l'écran (16:9)</PresentationFormat>
  <Paragraphs>31</Paragraphs>
  <Slides>8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Laetitia</dc:creator>
  <cp:lastModifiedBy>p.askenazy</cp:lastModifiedBy>
  <cp:revision>15</cp:revision>
  <dcterms:created xsi:type="dcterms:W3CDTF">2014-10-10T13:12:24Z</dcterms:created>
  <dcterms:modified xsi:type="dcterms:W3CDTF">2015-01-20T16:26:37Z</dcterms:modified>
</cp:coreProperties>
</file>