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0" r:id="rId3"/>
    <p:sldId id="261" r:id="rId4"/>
    <p:sldId id="262" r:id="rId5"/>
    <p:sldId id="263" r:id="rId6"/>
    <p:sldId id="271" r:id="rId7"/>
    <p:sldId id="265" r:id="rId8"/>
    <p:sldId id="277" r:id="rId9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B05CC-3A14-41B5-A5FF-4A5B3A75AFB5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FCE9-DB7D-4729-B843-BCAC408EB3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70135-C529-4408-8D0F-D006C9106A6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C008F-1C2C-49AB-8FEF-BD460AADE4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83C6-2D2C-1A48-9F96-8548C14E6C90}" type="datetimeFigureOut">
              <a:rPr lang="fr-FR" smtClean="0"/>
              <a:pPr/>
              <a:t>20/01/2015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65E4-220A-184C-8959-712DA012FC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67543"/>
            <a:ext cx="8991600" cy="17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Tahoma" pitchFamily="34" charset="0"/>
              </a:rPr>
              <a:t>Productivity Puzzles in Europe</a:t>
            </a:r>
          </a:p>
          <a:p>
            <a:pPr algn="ctr"/>
            <a:endParaRPr lang="en-US" sz="2800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algn="ctr"/>
            <a:r>
              <a:rPr lang="en-US" sz="2000" dirty="0" smtClean="0">
                <a:latin typeface="Tahoma" pitchFamily="34" charset="0"/>
              </a:rPr>
              <a:t>Paris, January 2015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9750" y="3489722"/>
            <a:ext cx="8223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2000" b="1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2050" name="Picture 2" descr="http://www.jourdan.ens.fr/~askenazy/cepremap339x5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5558" y="420956"/>
            <a:ext cx="3228975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52400" y="552171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Tahoma" pitchFamily="34" charset="0"/>
              </a:rPr>
              <a:t>A </a:t>
            </a:r>
            <a:r>
              <a:rPr lang="en-US" sz="2400" b="1" dirty="0" err="1" smtClean="0">
                <a:solidFill>
                  <a:schemeClr val="accent2"/>
                </a:solidFill>
                <a:latin typeface="Tahoma" pitchFamily="34" charset="0"/>
              </a:rPr>
              <a:t>labour</a:t>
            </a:r>
            <a:r>
              <a:rPr lang="en-US" sz="2400" b="1" dirty="0" smtClean="0">
                <a:solidFill>
                  <a:schemeClr val="accent2"/>
                </a:solidFill>
                <a:latin typeface="Tahoma" pitchFamily="34" charset="0"/>
              </a:rPr>
              <a:t> productivity slowdown, 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Tahoma" pitchFamily="34" charset="0"/>
              </a:rPr>
              <a:t>Especially in European countries</a:t>
            </a:r>
            <a:endParaRPr lang="en-US" sz="24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5616" y="411510"/>
            <a:ext cx="82232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dirty="0">
                <a:latin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</a:rPr>
              <a:t>G7: Annual hourly productivity growth % (Source: OECD)</a:t>
            </a:r>
            <a:endParaRPr lang="en-US" sz="2000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dirty="0">
              <a:latin typeface="Tahoma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78226"/>
            <a:ext cx="6720212" cy="351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52400" y="357504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-138924"/>
            <a:ext cx="82232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dirty="0">
                <a:latin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</a:rPr>
              <a:t>Small and medium sized European Countries: Annual hourly productivity growth % (Source: OECD)</a:t>
            </a:r>
            <a:endParaRPr lang="en-US" sz="2000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dirty="0">
              <a:latin typeface="Tahoma" pitchFamily="34" charset="0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407" y="1225685"/>
            <a:ext cx="6512904" cy="361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195486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Tahoma" pitchFamily="34" charset="0"/>
              </a:rPr>
              <a:t>Two major exceptions: Australia… and Spain</a:t>
            </a:r>
            <a:endParaRPr lang="en-US" sz="24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5616" y="411510"/>
            <a:ext cx="82232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endParaRPr lang="en-US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dirty="0">
                <a:latin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</a:rPr>
              <a:t>Annual hourly productivity growth % (Source: OECD)</a:t>
            </a:r>
            <a:endParaRPr lang="en-US" sz="2000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dirty="0">
              <a:latin typeface="Tahoma" pitchFamily="34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64975"/>
            <a:ext cx="7327496" cy="343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67544" y="1234440"/>
            <a:ext cx="82232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A multi-factor productivity slowdown (or recovery), as well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For most countries, </a:t>
            </a:r>
            <a:r>
              <a:rPr lang="en-US" sz="2000" dirty="0">
                <a:latin typeface="Tahoma" pitchFamily="34" charset="0"/>
              </a:rPr>
              <a:t>large </a:t>
            </a:r>
            <a:r>
              <a:rPr lang="en-US" sz="2000" dirty="0" smtClean="0">
                <a:latin typeface="Tahoma" pitchFamily="34" charset="0"/>
              </a:rPr>
              <a:t>contrasts </a:t>
            </a:r>
            <a:r>
              <a:rPr lang="en-US" sz="2000" dirty="0">
                <a:latin typeface="Tahoma" pitchFamily="34" charset="0"/>
              </a:rPr>
              <a:t>compared to </a:t>
            </a:r>
            <a:r>
              <a:rPr lang="en-US" sz="2000" dirty="0" smtClean="0">
                <a:latin typeface="Tahoma" pitchFamily="34" charset="0"/>
              </a:rPr>
              <a:t>previous recessions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No straightforward explanations</a:t>
            </a:r>
            <a:endParaRPr lang="en-US" sz="2000" dirty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Large uncertainty on the future of (productivity) growth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2000" dirty="0" smtClean="0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Surprising unemployment figures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52400" y="336147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ahoma" pitchFamily="34" charset="0"/>
              </a:rPr>
              <a:t>Why puzzling?</a:t>
            </a:r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6207" y="291830"/>
            <a:ext cx="822325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000" dirty="0" err="1" smtClean="0">
                <a:latin typeface="Tahoma" pitchFamily="34" charset="0"/>
              </a:rPr>
              <a:t>Eg</a:t>
            </a:r>
            <a:r>
              <a:rPr lang="en-US" sz="2000" dirty="0" smtClean="0">
                <a:latin typeface="Tahoma" pitchFamily="34" charset="0"/>
              </a:rPr>
              <a:t>. The rise in tertiary-educated employment was in general unaffected by the crisis. </a:t>
            </a:r>
            <a:r>
              <a:rPr lang="en-US" dirty="0" smtClean="0">
                <a:latin typeface="Tahoma" pitchFamily="34" charset="0"/>
              </a:rPr>
              <a:t>1000s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France</a:t>
            </a:r>
            <a:r>
              <a:rPr lang="en-US" dirty="0" smtClean="0">
                <a:latin typeface="Tahoma" pitchFamily="34" charset="0"/>
              </a:rPr>
              <a:t>, Germany, UK (EU LFS)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1" y="1251626"/>
            <a:ext cx="6525887" cy="315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389930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ahoma" pitchFamily="34" charset="0"/>
              </a:rPr>
              <a:t>Many open questions</a:t>
            </a:r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68313" y="1005191"/>
            <a:ext cx="8223250" cy="401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2000" dirty="0" err="1" smtClean="0">
                <a:latin typeface="Tahoma" pitchFamily="34" charset="0"/>
              </a:rPr>
              <a:t>Mismeasurements</a:t>
            </a:r>
            <a:r>
              <a:rPr lang="en-GB" sz="2000" dirty="0" smtClean="0">
                <a:latin typeface="Tahoma" pitchFamily="34" charset="0"/>
              </a:rPr>
              <a:t>?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2000" dirty="0" smtClean="0">
                <a:latin typeface="Tahoma" pitchFamily="34" charset="0"/>
              </a:rPr>
              <a:t>The signs of a secular </a:t>
            </a:r>
            <a:r>
              <a:rPr lang="en-GB" sz="2000" dirty="0" smtClean="0">
                <a:latin typeface="Tahoma" pitchFamily="34" charset="0"/>
              </a:rPr>
              <a:t>stagnation or </a:t>
            </a:r>
            <a:r>
              <a:rPr lang="en-GB" sz="2000" dirty="0" smtClean="0">
                <a:latin typeface="Tahoma" pitchFamily="34" charset="0"/>
              </a:rPr>
              <a:t>of faltering </a:t>
            </a:r>
            <a:r>
              <a:rPr lang="en-GB" sz="2000" dirty="0" smtClean="0">
                <a:latin typeface="Tahoma" pitchFamily="34" charset="0"/>
              </a:rPr>
              <a:t>innovations?</a:t>
            </a:r>
            <a:endParaRPr lang="en-GB" sz="2000" dirty="0" smtClean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2000" dirty="0" smtClean="0">
                <a:latin typeface="Tahoma" pitchFamily="34" charset="0"/>
              </a:rPr>
              <a:t>Or a transitory phenomenon?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2000" dirty="0" smtClean="0">
                <a:latin typeface="Tahoma" pitchFamily="34" charset="0"/>
              </a:rPr>
              <a:t>A common story for Europe or a sum of coincidences?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GB" sz="2000" dirty="0" smtClean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GB" sz="2000" dirty="0" smtClean="0">
                <a:latin typeface="Tahoma" pitchFamily="34" charset="0"/>
              </a:rPr>
              <a:t>The roles of </a:t>
            </a:r>
            <a:r>
              <a:rPr lang="en-GB" sz="2000" dirty="0" smtClean="0">
                <a:latin typeface="Tahoma" pitchFamily="34" charset="0"/>
              </a:rPr>
              <a:t>various shocks: financial </a:t>
            </a:r>
            <a:r>
              <a:rPr lang="en-GB" sz="2000" dirty="0" smtClean="0">
                <a:latin typeface="Tahoma" pitchFamily="34" charset="0"/>
              </a:rPr>
              <a:t>and debt crises, labour market policies</a:t>
            </a:r>
            <a:r>
              <a:rPr lang="en-GB" sz="2000" dirty="0" smtClean="0">
                <a:latin typeface="Tahoma" pitchFamily="34" charset="0"/>
              </a:rPr>
              <a:t>, demographic transition</a:t>
            </a:r>
            <a:endParaRPr lang="en-GB" sz="2000" dirty="0">
              <a:latin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9750" y="3489722"/>
            <a:ext cx="8223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2000" b="1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389930"/>
            <a:ext cx="89916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Tahoma" pitchFamily="34" charset="0"/>
              </a:rPr>
              <a:t>Today</a:t>
            </a:r>
            <a:endParaRPr lang="en-US" sz="28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68313" y="1175657"/>
            <a:ext cx="8223250" cy="298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Morning session: Global views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2000" dirty="0" smtClean="0">
              <a:latin typeface="Tahoma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2000" dirty="0" smtClean="0">
                <a:latin typeface="Tahoma" pitchFamily="34" charset="0"/>
              </a:rPr>
              <a:t>Afternoon sessions: the cases of the 3 largest European economies –France, Germany, United-Kingdom- and the “outlier” Spain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9750" y="3489722"/>
            <a:ext cx="8223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2000" b="1">
              <a:latin typeface="Tahom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167</Words>
  <Application>Microsoft Office PowerPoint</Application>
  <PresentationFormat>Affichage à l'écran (16:9)</PresentationFormat>
  <Paragraphs>31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Laetitia</dc:creator>
  <cp:lastModifiedBy>p.askenazy</cp:lastModifiedBy>
  <cp:revision>15</cp:revision>
  <dcterms:created xsi:type="dcterms:W3CDTF">2014-10-10T13:12:24Z</dcterms:created>
  <dcterms:modified xsi:type="dcterms:W3CDTF">2015-01-20T16:26:37Z</dcterms:modified>
</cp:coreProperties>
</file>