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64" r:id="rId4"/>
    <p:sldId id="266" r:id="rId5"/>
    <p:sldId id="267" r:id="rId6"/>
    <p:sldId id="265" r:id="rId7"/>
    <p:sldId id="279" r:id="rId8"/>
    <p:sldId id="270" r:id="rId9"/>
    <p:sldId id="268" r:id="rId10"/>
    <p:sldId id="272" r:id="rId11"/>
    <p:sldId id="282" r:id="rId12"/>
    <p:sldId id="271" r:id="rId13"/>
    <p:sldId id="269" r:id="rId14"/>
    <p:sldId id="278" r:id="rId15"/>
    <p:sldId id="273" r:id="rId16"/>
    <p:sldId id="277" r:id="rId17"/>
    <p:sldId id="276" r:id="rId18"/>
    <p:sldId id="285" r:id="rId19"/>
    <p:sldId id="287" r:id="rId20"/>
    <p:sldId id="274" r:id="rId21"/>
    <p:sldId id="275" r:id="rId22"/>
    <p:sldId id="259" r:id="rId23"/>
    <p:sldId id="280" r:id="rId24"/>
    <p:sldId id="281" r:id="rId25"/>
    <p:sldId id="283" r:id="rId26"/>
    <p:sldId id="284" r:id="rId27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E6F0"/>
    <a:srgbClr val="003F7D"/>
    <a:srgbClr val="FBBB00"/>
    <a:srgbClr val="7D8DB7"/>
    <a:srgbClr val="647AA9"/>
    <a:srgbClr val="CACEE1"/>
    <a:srgbClr val="FDE1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3522" autoAdjust="0"/>
  </p:normalViewPr>
  <p:slideViewPr>
    <p:cSldViewPr snapToObjects="1" showGuides="1">
      <p:cViewPr>
        <p:scale>
          <a:sx n="100" d="100"/>
          <a:sy n="100" d="100"/>
        </p:scale>
        <p:origin x="-2022" y="-282"/>
      </p:cViewPr>
      <p:guideLst>
        <p:guide orient="horz" pos="3644"/>
        <p:guide orient="horz" pos="977"/>
        <p:guide pos="5084"/>
        <p:guide pos="343"/>
        <p:guide pos="2622"/>
        <p:guide pos="2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1" d="100"/>
          <a:sy n="81" d="100"/>
        </p:scale>
        <p:origin x="-2040" y="348"/>
      </p:cViewPr>
      <p:guideLst>
        <p:guide orient="horz" pos="2880"/>
        <p:guide pos="2160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18897-0D9E-445B-896F-A8F64FF3F037}" type="datetimeFigureOut">
              <a:rPr lang="de-DE" smtClean="0"/>
              <a:pPr/>
              <a:t>28.01.2015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A0707-E81F-481B-820B-94D277264317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1605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6AB6-60E5-41F1-AA3D-08CBC402A3F8}" type="datetimeFigureOut">
              <a:rPr lang="de-DE" smtClean="0"/>
              <a:pPr/>
              <a:t>28.01.2015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4959C-2834-4F1C-A0BD-F4A69DF3A385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06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ct val="0"/>
              </a:spcBef>
              <a:spcAft>
                <a:spcPts val="400"/>
              </a:spcAft>
            </a:pPr>
            <a:r>
              <a:rPr lang="de-DE" b="1" u="sng" dirty="0" smtClean="0"/>
              <a:t>Tipps</a:t>
            </a:r>
            <a:r>
              <a:rPr lang="de-DE" b="1" u="sng" baseline="0" dirty="0" smtClean="0"/>
              <a:t> für die Nutzung der</a:t>
            </a:r>
            <a:r>
              <a:rPr lang="de-DE" b="1" u="sng" dirty="0" smtClean="0"/>
              <a:t> Titelfolie</a:t>
            </a:r>
          </a:p>
          <a:p>
            <a:pPr marL="0" lvl="1" indent="0">
              <a:spcBef>
                <a:spcPct val="0"/>
              </a:spcBef>
              <a:spcAft>
                <a:spcPts val="400"/>
              </a:spcAft>
            </a:pPr>
            <a:endParaRPr lang="de-DE" dirty="0" smtClean="0"/>
          </a:p>
          <a:p>
            <a:pPr marL="0" lvl="1" indent="0">
              <a:spcBef>
                <a:spcPct val="0"/>
              </a:spcBef>
              <a:spcAft>
                <a:spcPts val="400"/>
              </a:spcAft>
            </a:pPr>
            <a:r>
              <a:rPr lang="de-DE" dirty="0" smtClean="0"/>
              <a:t>Der Titel ist optimiert für 1-2 Zeilen.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ct val="0"/>
              </a:spcBef>
              <a:spcAft>
                <a:spcPts val="400"/>
              </a:spcAft>
            </a:pP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decline</a:t>
            </a:r>
            <a:r>
              <a:rPr lang="de-DE" dirty="0" smtClean="0"/>
              <a:t> in </a:t>
            </a:r>
            <a:r>
              <a:rPr lang="de-DE" dirty="0" err="1" smtClean="0"/>
              <a:t>unemployment</a:t>
            </a:r>
            <a:r>
              <a:rPr lang="de-DE" dirty="0" smtClean="0"/>
              <a:t> rate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2588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dirty="0" smtClean="0">
                <a:effectLst/>
              </a:rPr>
              <a:t>Notes. </a:t>
            </a:r>
            <a:r>
              <a:rPr lang="en-GB" sz="1200" dirty="0" smtClean="0">
                <a:effectLst/>
              </a:rPr>
              <a:t>Differences between manufacturing and the whole economy 2006-2013. GVA, employment and hours indexed 2006-100.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productive and innovative exporting manufacturers were able to take advantage of two circumstances: First, they had benefited from an upswing in international demand prior to the crisis. Second, due to the quick recovery of Asian economies, they could take advantage of a post-crisis demand increase for German products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Bornhorst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2012). While most of Germany’s trade takes place within the European Union (EU27: 59 percent; Europe: 71 percent), Asia is responsible for 16 percent of all German exports and China was Germany’s fifth largest trade partner in 2011 after France, the USA, the Netherlands and the UK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Statistisches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Bundesamt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2011). Therefore, Germany indirectly profited from China’s stimulus packages of four trillion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mainly to be spent on the construction of infrastructure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Barboza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2008).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overall, the Great Recession in Germany mainly manifested as a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transitory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external demand shock - including a sharp decline in exports – with a rather quick recovery.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Firms engaging in international trade are considered a positive selection which is more productive and innovative compared non-exporting firms (Wagner, 2011).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2646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3F7D"/>
                </a:solidFill>
                <a:latin typeface="+mj-lt"/>
              </a:rPr>
              <a:t>index can fluctuate between -100, i.e. all firms expect the business climate to become worse, and +100, i.e. all firms expect the business clime to improve</a:t>
            </a:r>
            <a:endParaRPr lang="de-DE" sz="1200" dirty="0" smtClean="0">
              <a:solidFill>
                <a:srgbClr val="003F7D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5412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959C-2834-4F1C-A0BD-F4A69DF3A385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080000"/>
            <a:ext cx="8064000" cy="1080000"/>
          </a:xfrm>
          <a:solidFill>
            <a:srgbClr val="003F7D"/>
          </a:solidFill>
        </p:spPr>
        <p:txBody>
          <a:bodyPr lIns="540000" tIns="0" rIns="360000" bIns="0" anchor="ctr" anchorCtr="0">
            <a:norm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Titel durch Klicken hinzufügen (optimiert für 1-2 Zeilen)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2700000"/>
            <a:ext cx="7524000" cy="3078000"/>
          </a:xfrm>
          <a:solidFill>
            <a:srgbClr val="E4E6F0"/>
          </a:solidFill>
        </p:spPr>
        <p:txBody>
          <a:bodyPr lIns="180000" tIns="360000" rIns="180000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rgbClr val="003F7D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Eventuell ergänzende Informationen durch Klicken hinzufügen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064000" y="1080000"/>
            <a:ext cx="1080000" cy="1080000"/>
          </a:xfrm>
          <a:prstGeom prst="rect">
            <a:avLst/>
          </a:prstGeom>
          <a:solidFill>
            <a:srgbClr val="64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2160000"/>
            <a:ext cx="540000" cy="540000"/>
          </a:xfrm>
          <a:prstGeom prst="rect">
            <a:avLst/>
          </a:prstGeom>
          <a:solidFill>
            <a:srgbClr val="FB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BBB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84000" y="4698000"/>
            <a:ext cx="2160000" cy="2160000"/>
          </a:xfrm>
          <a:solidFill>
            <a:srgbClr val="FDE1BB"/>
          </a:solidFill>
        </p:spPr>
        <p:txBody>
          <a:bodyPr lIns="180000" tIns="180000" rIns="180000" bIns="252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rgbClr val="003F7D"/>
                </a:solidFill>
                <a:latin typeface="+mn-lt"/>
              </a:defRPr>
            </a:lvl1pPr>
            <a:lvl2pPr>
              <a:defRPr sz="1900">
                <a:latin typeface="Arial" pitchFamily="2" charset="0"/>
              </a:defRPr>
            </a:lvl2pPr>
            <a:lvl3pPr>
              <a:defRPr sz="1900">
                <a:latin typeface="Arial" pitchFamily="2" charset="0"/>
              </a:defRPr>
            </a:lvl3pPr>
            <a:lvl4pPr>
              <a:defRPr sz="1900">
                <a:latin typeface="Arial" pitchFamily="2" charset="0"/>
              </a:defRPr>
            </a:lvl4pPr>
            <a:lvl5pPr>
              <a:defRPr sz="1900">
                <a:latin typeface="Arial" pitchFamily="2" charset="0"/>
              </a:defRPr>
            </a:lvl5pPr>
          </a:lstStyle>
          <a:p>
            <a:pPr lvl="0"/>
            <a:r>
              <a:rPr lang="de-DE" dirty="0" smtClean="0"/>
              <a:t>Vorname Name durch Klicken hinzufügen</a:t>
            </a:r>
          </a:p>
        </p:txBody>
      </p:sp>
      <p:pic>
        <p:nvPicPr>
          <p:cNvPr id="14" name="Grafik 13" descr="logo_m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2865" y="1008"/>
            <a:ext cx="2231133" cy="1078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70000"/>
            <a:ext cx="807085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0" name="Rechteck 9"/>
          <p:cNvSpPr/>
          <p:nvPr userDrawn="1"/>
        </p:nvSpPr>
        <p:spPr>
          <a:xfrm>
            <a:off x="8064000" y="6570000"/>
            <a:ext cx="1080000" cy="288000"/>
          </a:xfrm>
          <a:prstGeom prst="rect">
            <a:avLst/>
          </a:prstGeom>
          <a:solidFill>
            <a:srgbClr val="7D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806" y="0"/>
            <a:ext cx="8070850" cy="1080000"/>
          </a:xfrm>
        </p:spPr>
        <p:txBody>
          <a:bodyPr tIns="108000" bIns="198000" anchor="b" anchorCtr="0">
            <a:noAutofit/>
          </a:bodyPr>
          <a:lstStyle>
            <a:lvl1pPr>
              <a:lnSpc>
                <a:spcPct val="100000"/>
              </a:lnSpc>
              <a:defRPr sz="2200" b="1">
                <a:latin typeface="+mn-lt"/>
              </a:defRPr>
            </a:lvl1pPr>
          </a:lstStyle>
          <a:p>
            <a:r>
              <a:rPr lang="de-DE" dirty="0" smtClean="0"/>
              <a:t>Titel der Folie durch Klicken hinzufügen 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 lIns="540000" rIns="360000"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08B385-C2E1-4AFC-A151-0C2E5C20BDB0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40000" y="1550988"/>
            <a:ext cx="7524000" cy="42192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70000"/>
            <a:ext cx="807085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0" name="Rechteck 9"/>
          <p:cNvSpPr/>
          <p:nvPr userDrawn="1"/>
        </p:nvSpPr>
        <p:spPr>
          <a:xfrm>
            <a:off x="8064000" y="6570000"/>
            <a:ext cx="1080000" cy="288000"/>
          </a:xfrm>
          <a:prstGeom prst="rect">
            <a:avLst/>
          </a:prstGeom>
          <a:solidFill>
            <a:srgbClr val="7D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806" y="0"/>
            <a:ext cx="8070850" cy="1080000"/>
          </a:xfrm>
        </p:spPr>
        <p:txBody>
          <a:bodyPr tIns="108000" bIns="198000" anchor="b" anchorCtr="0">
            <a:noAutofit/>
          </a:bodyPr>
          <a:lstStyle>
            <a:lvl1pPr>
              <a:lnSpc>
                <a:spcPct val="100000"/>
              </a:lnSpc>
              <a:defRPr sz="2200" b="1">
                <a:latin typeface="+mn-lt"/>
              </a:defRPr>
            </a:lvl1pPr>
          </a:lstStyle>
          <a:p>
            <a:r>
              <a:rPr lang="de-DE" dirty="0" smtClean="0"/>
              <a:t>Titel der Folie durch Klicken hinzufügen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 lIns="540000" rIns="360000"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08B385-C2E1-4AFC-A151-0C2E5C20BDB0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1548000"/>
            <a:ext cx="7524750" cy="712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u="sng"/>
            </a:lvl1pPr>
          </a:lstStyle>
          <a:p>
            <a:pPr lvl="0"/>
            <a:r>
              <a:rPr lang="de-DE" dirty="0" smtClean="0"/>
              <a:t>Überschrift durch Klicken hinzufügen (optimiert für 1- 2 Zeilen)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6"/>
          </p:nvPr>
        </p:nvSpPr>
        <p:spPr>
          <a:xfrm>
            <a:off x="543600" y="2383200"/>
            <a:ext cx="7524750" cy="34016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isierba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70000"/>
            <a:ext cx="807085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0" name="Rechteck 9"/>
          <p:cNvSpPr/>
          <p:nvPr userDrawn="1"/>
        </p:nvSpPr>
        <p:spPr>
          <a:xfrm>
            <a:off x="8064000" y="6570000"/>
            <a:ext cx="1080000" cy="288000"/>
          </a:xfrm>
          <a:prstGeom prst="rect">
            <a:avLst/>
          </a:prstGeom>
          <a:solidFill>
            <a:srgbClr val="7D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806" y="0"/>
            <a:ext cx="8070850" cy="1080000"/>
          </a:xfrm>
        </p:spPr>
        <p:txBody>
          <a:bodyPr tIns="108000" bIns="198000" anchor="b" anchorCtr="0">
            <a:noAutofit/>
          </a:bodyPr>
          <a:lstStyle>
            <a:lvl1pPr>
              <a:lnSpc>
                <a:spcPct val="100000"/>
              </a:lnSpc>
              <a:defRPr sz="2200" b="1">
                <a:latin typeface="+mn-lt"/>
              </a:defRPr>
            </a:lvl1pPr>
          </a:lstStyle>
          <a:p>
            <a:r>
              <a:rPr lang="de-DE" dirty="0" smtClean="0"/>
              <a:t>Titel der Folie durch Klicken hinzufügen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 lIns="540000" rIns="360000"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0850" y="6570000"/>
            <a:ext cx="1073150" cy="288000"/>
          </a:xfrm>
          <a:prstGeom prst="rect">
            <a:avLst/>
          </a:prstGeom>
          <a:solidFill>
            <a:srgbClr val="7D8DB7"/>
          </a:solidFill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08B385-C2E1-4AFC-A151-0C2E5C20BDB0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44513" y="1550987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4463004" y="1550988"/>
            <a:ext cx="3600000" cy="197961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5"/>
          </p:nvPr>
        </p:nvSpPr>
        <p:spPr>
          <a:xfrm>
            <a:off x="544513" y="3794802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6"/>
          </p:nvPr>
        </p:nvSpPr>
        <p:spPr>
          <a:xfrm>
            <a:off x="4463004" y="3795190"/>
            <a:ext cx="3600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8064000" y="6572250"/>
            <a:ext cx="1080000" cy="285750"/>
          </a:xfrm>
          <a:prstGeom prst="rect">
            <a:avLst/>
          </a:prstGeom>
          <a:solidFill>
            <a:srgbClr val="647AA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100" b="1" spc="50" baseline="0" dirty="0" smtClean="0">
                <a:solidFill>
                  <a:schemeClr val="bg1"/>
                </a:solidFill>
              </a:rPr>
              <a:t>www.iab.de</a:t>
            </a:r>
            <a:endParaRPr lang="de-DE" sz="1100" b="1" spc="50" baseline="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72250"/>
            <a:ext cx="8064000" cy="288000"/>
          </a:xfrm>
          <a:prstGeom prst="rect">
            <a:avLst/>
          </a:pr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50699"/>
            <a:ext cx="7524250" cy="2934149"/>
          </a:xfrm>
          <a:solidFill>
            <a:srgbClr val="E4E6F0"/>
          </a:solidFill>
        </p:spPr>
        <p:txBody>
          <a:bodyPr lIns="360000" tIns="0" rIns="360000" bIns="72000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Name </a:t>
            </a:r>
            <a:br>
              <a:rPr lang="de-DE" dirty="0" smtClean="0"/>
            </a:br>
            <a:r>
              <a:rPr lang="de-DE" dirty="0" smtClean="0"/>
              <a:t>und E-Mail-Adresse </a:t>
            </a:r>
            <a:br>
              <a:rPr lang="de-DE" dirty="0" smtClean="0"/>
            </a:br>
            <a:r>
              <a:rPr lang="de-DE" dirty="0" smtClean="0"/>
              <a:t>durch Klicken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079499"/>
            <a:ext cx="7524000" cy="1771200"/>
          </a:xfrm>
          <a:solidFill>
            <a:srgbClr val="E4E6F0"/>
          </a:solidFill>
        </p:spPr>
        <p:txBody>
          <a:bodyPr lIns="360000" tIns="648000" rIns="360000" bIns="180000" anchor="ctr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F7D"/>
              </a:buClr>
              <a:buSzPct val="80000"/>
              <a:buFont typeface="Wingdings" pitchFamily="2" charset="2"/>
              <a:buNone/>
              <a:tabLst/>
              <a:defRPr sz="2200" b="1" baseline="0"/>
            </a:lvl1pPr>
          </a:lstStyle>
          <a:p>
            <a:pPr lvl="0"/>
            <a:r>
              <a:rPr lang="de-DE" dirty="0" smtClean="0"/>
              <a:t>Eventuell Schlusswort durch Klicken hinzufügen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ogo_mi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912866" y="1008"/>
            <a:ext cx="2231131" cy="107899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-5806" y="0"/>
            <a:ext cx="8070850" cy="1080000"/>
          </a:xfrm>
          <a:prstGeom prst="rect">
            <a:avLst/>
          </a:prstGeom>
          <a:solidFill>
            <a:srgbClr val="E4E6F0"/>
          </a:solidFill>
        </p:spPr>
        <p:txBody>
          <a:bodyPr vert="horz" lIns="540000" tIns="108000" rIns="360000" bIns="198000" rtlCol="0" anchor="b" anchorCtr="0">
            <a:normAutofit/>
          </a:bodyPr>
          <a:lstStyle/>
          <a:p>
            <a:r>
              <a:rPr lang="de-DE" dirty="0" smtClean="0"/>
              <a:t>Titel durch Klicken hinzufügen </a:t>
            </a:r>
            <a:br>
              <a:rPr lang="de-DE" dirty="0" smtClean="0"/>
            </a:br>
            <a:r>
              <a:rPr lang="de-DE" dirty="0" smtClean="0"/>
              <a:t>(optimiert für 1-2 Zeilen)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548000"/>
            <a:ext cx="7524000" cy="42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F7D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0000"/>
        </a:lnSpc>
        <a:spcBef>
          <a:spcPts val="1300"/>
        </a:spcBef>
        <a:buClr>
          <a:srgbClr val="003F7D"/>
        </a:buClr>
        <a:buSzPct val="100000"/>
        <a:buFontTx/>
        <a:buBlip>
          <a:blip r:embed="rId8"/>
        </a:buBlip>
        <a:defRPr sz="2000" kern="1200">
          <a:solidFill>
            <a:srgbClr val="003F7D"/>
          </a:solidFill>
          <a:latin typeface="+mj-lt"/>
          <a:ea typeface="+mn-ea"/>
          <a:cs typeface="+mn-cs"/>
        </a:defRPr>
      </a:lvl1pPr>
      <a:lvl2pPr marL="576000" indent="-216000" algn="l" defTabSz="914400" rtl="0" eaLnBrk="1" latinLnBrk="0" hangingPunct="1">
        <a:lnSpc>
          <a:spcPct val="110000"/>
        </a:lnSpc>
        <a:spcBef>
          <a:spcPts val="499"/>
        </a:spcBef>
        <a:buSzPct val="110000"/>
        <a:buFont typeface="Arial ExBd" pitchFamily="2" charset="0"/>
        <a:buChar char="‐"/>
        <a:defRPr sz="1800" kern="1200">
          <a:solidFill>
            <a:srgbClr val="003F7D"/>
          </a:solidFill>
          <a:latin typeface="+mj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110000"/>
        </a:lnSpc>
        <a:spcBef>
          <a:spcPts val="499"/>
        </a:spcBef>
        <a:buSzPct val="110000"/>
        <a:buFont typeface="Arial ExBd" pitchFamily="2" charset="0"/>
        <a:buChar char="‐"/>
        <a:defRPr sz="1800" b="0" kern="1200">
          <a:solidFill>
            <a:srgbClr val="003F7D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3F7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3F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utz.bellmann@iab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arie-christine.laible@iab.de" TargetMode="External"/><Relationship Id="rId4" Type="http://schemas.openxmlformats.org/officeDocument/2006/relationships/hyperlink" Target="mailto:hans-Dieter.gerner@iab.d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German Labor Market Puzzle in </a:t>
            </a:r>
            <a:r>
              <a:rPr lang="de-DE" dirty="0" err="1" smtClean="0"/>
              <a:t>the</a:t>
            </a:r>
            <a:r>
              <a:rPr lang="de-DE" dirty="0" smtClean="0"/>
              <a:t> Great </a:t>
            </a:r>
            <a:r>
              <a:rPr lang="de-DE" dirty="0" err="1" smtClean="0"/>
              <a:t>Recession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Productivity</a:t>
            </a:r>
            <a:r>
              <a:rPr lang="de-DE" dirty="0" smtClean="0"/>
              <a:t> Puzzles in Europe</a:t>
            </a:r>
          </a:p>
          <a:p>
            <a:r>
              <a:rPr lang="de-DE" dirty="0" err="1" smtClean="0"/>
              <a:t>January</a:t>
            </a:r>
            <a:r>
              <a:rPr lang="de-DE" dirty="0" smtClean="0"/>
              <a:t> 23</a:t>
            </a:r>
            <a:r>
              <a:rPr lang="de-DE" baseline="30000" dirty="0" smtClean="0"/>
              <a:t>rd</a:t>
            </a:r>
            <a:r>
              <a:rPr lang="de-DE" dirty="0" smtClean="0"/>
              <a:t> 2015 </a:t>
            </a:r>
          </a:p>
          <a:p>
            <a:r>
              <a:rPr lang="de-DE" dirty="0" err="1" smtClean="0"/>
              <a:t>Cepremap</a:t>
            </a:r>
            <a:r>
              <a:rPr lang="de-DE" smtClean="0"/>
              <a:t>,</a:t>
            </a:r>
          </a:p>
          <a:p>
            <a:r>
              <a:rPr lang="de-DE" smtClean="0"/>
              <a:t>ENS</a:t>
            </a:r>
            <a:r>
              <a:rPr lang="de-DE" dirty="0" smtClean="0"/>
              <a:t>, Paris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400" dirty="0" smtClean="0"/>
              <a:t>Lutz Bellmann</a:t>
            </a:r>
          </a:p>
          <a:p>
            <a:r>
              <a:rPr lang="de-DE" sz="1400" dirty="0" smtClean="0"/>
              <a:t>Hans-Dieter Gerner</a:t>
            </a:r>
          </a:p>
          <a:p>
            <a:r>
              <a:rPr lang="de-DE" sz="1400" dirty="0" smtClean="0"/>
              <a:t>Marie-Christine Laible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Hartz </a:t>
            </a:r>
            <a:r>
              <a:rPr lang="de-DE" dirty="0" err="1" smtClean="0"/>
              <a:t>Reforms</a:t>
            </a:r>
            <a:r>
              <a:rPr lang="de-DE" dirty="0" smtClean="0"/>
              <a:t> (2003-2005)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40000" y="1268730"/>
            <a:ext cx="7524000" cy="501901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1990s: </a:t>
            </a:r>
            <a:r>
              <a:rPr lang="de-DE" dirty="0" err="1" smtClean="0"/>
              <a:t>low</a:t>
            </a:r>
            <a:r>
              <a:rPr lang="de-DE" dirty="0" smtClean="0"/>
              <a:t> GDP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high </a:t>
            </a:r>
            <a:r>
              <a:rPr lang="de-DE" dirty="0" err="1" smtClean="0"/>
              <a:t>unemployment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labor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market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reform</a:t>
            </a:r>
            <a:endParaRPr lang="de-DE" dirty="0" smtClean="0"/>
          </a:p>
          <a:p>
            <a:r>
              <a:rPr lang="de-DE" dirty="0" err="1" smtClean="0"/>
              <a:t>restructured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incentives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unemployed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seek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endParaRPr lang="de-DE" dirty="0" smtClean="0"/>
          </a:p>
          <a:p>
            <a:pPr lvl="1"/>
            <a:r>
              <a:rPr lang="de-DE" dirty="0" smtClean="0"/>
              <a:t>Hartz IV </a:t>
            </a:r>
            <a:r>
              <a:rPr lang="de-DE" dirty="0" err="1" smtClean="0"/>
              <a:t>laws</a:t>
            </a:r>
            <a:r>
              <a:rPr lang="de-DE" dirty="0" smtClean="0"/>
              <a:t> </a:t>
            </a:r>
            <a:r>
              <a:rPr lang="de-DE" dirty="0" err="1" smtClean="0"/>
              <a:t>replaced</a:t>
            </a:r>
            <a:r>
              <a:rPr lang="de-DE" dirty="0" smtClean="0"/>
              <a:t> </a:t>
            </a:r>
            <a:r>
              <a:rPr lang="de-DE" dirty="0" err="1" smtClean="0"/>
              <a:t>unemployment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assistance</a:t>
            </a:r>
            <a:endParaRPr lang="de-DE" dirty="0" smtClean="0"/>
          </a:p>
          <a:p>
            <a:pPr lvl="1"/>
            <a:r>
              <a:rPr lang="de-DE" dirty="0" err="1" smtClean="0"/>
              <a:t>cut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entitlement</a:t>
            </a:r>
            <a:endParaRPr lang="de-DE" dirty="0"/>
          </a:p>
          <a:p>
            <a:pPr marL="0" indent="0">
              <a:buNone/>
            </a:pPr>
            <a:r>
              <a:rPr lang="de-DE" u="sng" dirty="0" err="1" smtClean="0"/>
              <a:t>Results</a:t>
            </a:r>
            <a:r>
              <a:rPr lang="de-DE" u="sng" dirty="0" smtClean="0"/>
              <a:t>:</a:t>
            </a:r>
          </a:p>
          <a:p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labor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market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flexibility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increased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employment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growth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effectiveness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labor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market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>
                <a:sym typeface="Wingdings" panose="05000000000000000000" pitchFamily="2" charset="2"/>
              </a:rPr>
              <a:t>decreased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labor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costs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international </a:t>
            </a:r>
            <a:r>
              <a:rPr lang="de-DE" dirty="0" err="1">
                <a:sym typeface="Wingdings" panose="05000000000000000000" pitchFamily="2" charset="2"/>
              </a:rPr>
              <a:t>competitiveness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>
                <a:sym typeface="Wingdings" panose="05000000000000000000" pitchFamily="2" charset="2"/>
              </a:rPr>
              <a:t>allowed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firms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build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financial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reserves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6" name="Geschweifte Klammer rechts 5"/>
          <p:cNvSpPr/>
          <p:nvPr/>
        </p:nvSpPr>
        <p:spPr>
          <a:xfrm>
            <a:off x="5292090" y="3579495"/>
            <a:ext cx="360045" cy="2520315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012180" y="4282440"/>
            <a:ext cx="1440180" cy="108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favorable </a:t>
            </a:r>
            <a:r>
              <a:rPr lang="de-DE" dirty="0" err="1" smtClean="0"/>
              <a:t>pre-crisis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0377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Short-time </a:t>
            </a:r>
            <a:r>
              <a:rPr lang="de-DE" dirty="0" err="1" smtClean="0"/>
              <a:t>work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40000" y="1550987"/>
            <a:ext cx="7524000" cy="4687887"/>
          </a:xfrm>
        </p:spPr>
        <p:txBody>
          <a:bodyPr>
            <a:normAutofit fontScale="92500"/>
          </a:bodyPr>
          <a:lstStyle/>
          <a:p>
            <a:r>
              <a:rPr lang="de-DE" dirty="0" err="1" smtClean="0"/>
              <a:t>overcome</a:t>
            </a:r>
            <a:r>
              <a:rPr lang="de-DE" dirty="0" smtClean="0"/>
              <a:t> </a:t>
            </a:r>
            <a:r>
              <a:rPr lang="en-US" dirty="0" smtClean="0"/>
              <a:t>“</a:t>
            </a:r>
            <a:r>
              <a:rPr lang="de-DE" dirty="0" err="1" smtClean="0"/>
              <a:t>temporary</a:t>
            </a:r>
            <a:r>
              <a:rPr lang="de-DE" dirty="0" smtClean="0"/>
              <a:t>, </a:t>
            </a:r>
            <a:r>
              <a:rPr lang="de-DE" dirty="0" err="1" smtClean="0"/>
              <a:t>unavoidable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unavoidable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“ (§§ 101-111 </a:t>
            </a:r>
            <a:r>
              <a:rPr lang="de-DE" dirty="0" err="1" smtClean="0"/>
              <a:t>Social</a:t>
            </a:r>
            <a:r>
              <a:rPr lang="de-DE" dirty="0" smtClean="0"/>
              <a:t> Code III)</a:t>
            </a:r>
          </a:p>
          <a:p>
            <a:r>
              <a:rPr lang="de-DE" dirty="0" err="1" smtClean="0"/>
              <a:t>peak</a:t>
            </a:r>
            <a:r>
              <a:rPr lang="de-DE" dirty="0" smtClean="0"/>
              <a:t>: 2009/Q3 </a:t>
            </a:r>
            <a:endParaRPr lang="de-DE" sz="1050" dirty="0" smtClean="0"/>
          </a:p>
          <a:p>
            <a:pPr lvl="1"/>
            <a:r>
              <a:rPr lang="de-DE" dirty="0" err="1" smtClean="0"/>
              <a:t>approx</a:t>
            </a:r>
            <a:r>
              <a:rPr lang="de-DE" dirty="0" smtClean="0"/>
              <a:t>. 63,000 </a:t>
            </a:r>
            <a:r>
              <a:rPr lang="de-DE" dirty="0" err="1" smtClean="0"/>
              <a:t>establishments</a:t>
            </a:r>
            <a:r>
              <a:rPr lang="de-DE" dirty="0" smtClean="0"/>
              <a:t> (3 %)</a:t>
            </a:r>
          </a:p>
          <a:p>
            <a:pPr lvl="1"/>
            <a:r>
              <a:rPr lang="de-DE" dirty="0" err="1" smtClean="0"/>
              <a:t>approx</a:t>
            </a:r>
            <a:r>
              <a:rPr lang="de-DE" dirty="0" smtClean="0"/>
              <a:t>. 1.4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r>
              <a:rPr lang="de-DE" dirty="0" smtClean="0"/>
              <a:t> (3 %)</a:t>
            </a:r>
          </a:p>
          <a:p>
            <a:pPr lvl="1"/>
            <a:r>
              <a:rPr lang="de-DE" dirty="0" err="1" smtClean="0"/>
              <a:t>approx</a:t>
            </a:r>
            <a:r>
              <a:rPr lang="de-DE" dirty="0" smtClean="0"/>
              <a:t>.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Federal </a:t>
            </a:r>
            <a:r>
              <a:rPr lang="de-DE" dirty="0" err="1" smtClean="0"/>
              <a:t>Employment</a:t>
            </a:r>
            <a:r>
              <a:rPr lang="de-DE" dirty="0" smtClean="0"/>
              <a:t> Agency: 5 </a:t>
            </a:r>
            <a:r>
              <a:rPr lang="de-DE" dirty="0" err="1" smtClean="0"/>
              <a:t>billion</a:t>
            </a:r>
            <a:r>
              <a:rPr lang="de-DE" dirty="0" smtClean="0"/>
              <a:t> € </a:t>
            </a:r>
          </a:p>
          <a:p>
            <a:r>
              <a:rPr lang="de-DE" dirty="0" smtClean="0"/>
              <a:t>but: </a:t>
            </a:r>
            <a:r>
              <a:rPr lang="de-DE" dirty="0" err="1" smtClean="0"/>
              <a:t>by</a:t>
            </a:r>
            <a:r>
              <a:rPr lang="de-DE" dirty="0" smtClean="0"/>
              <a:t> 2009/Q4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half</a:t>
            </a:r>
          </a:p>
          <a:p>
            <a:r>
              <a:rPr lang="de-DE" dirty="0" smtClean="0"/>
              <a:t>positive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revealed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Boeri</a:t>
            </a:r>
            <a:r>
              <a:rPr lang="de-DE" dirty="0" smtClean="0"/>
              <a:t>/</a:t>
            </a:r>
            <a:r>
              <a:rPr lang="de-DE" dirty="0" err="1" smtClean="0"/>
              <a:t>Bruecker</a:t>
            </a:r>
            <a:r>
              <a:rPr lang="de-DE" dirty="0" smtClean="0"/>
              <a:t> (EP 2011)</a:t>
            </a:r>
            <a:endParaRPr lang="de-DE" dirty="0"/>
          </a:p>
          <a:p>
            <a:r>
              <a:rPr lang="de-DE" dirty="0" err="1" smtClean="0"/>
              <a:t>existence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-time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sz="2100" dirty="0" err="1" smtClean="0"/>
              <a:t>stabilizes</a:t>
            </a:r>
            <a:r>
              <a:rPr lang="de-DE" sz="2100" dirty="0" smtClean="0"/>
              <a:t> (</a:t>
            </a:r>
            <a:r>
              <a:rPr lang="de-DE" sz="2100" dirty="0" err="1" smtClean="0"/>
              <a:t>Balleer</a:t>
            </a:r>
            <a:r>
              <a:rPr lang="de-DE" sz="2100" dirty="0" smtClean="0"/>
              <a:t> et al., 2014)</a:t>
            </a:r>
          </a:p>
          <a:p>
            <a:pPr lvl="1"/>
            <a:r>
              <a:rPr lang="de-DE" dirty="0" err="1" smtClean="0"/>
              <a:t>unemployment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15%</a:t>
            </a:r>
          </a:p>
          <a:p>
            <a:pPr lvl="1"/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7%</a:t>
            </a:r>
          </a:p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Bellmann, Gerner, Laible – </a:t>
            </a:r>
            <a:r>
              <a:rPr lang="de-DE" dirty="0" err="1"/>
              <a:t>July</a:t>
            </a:r>
            <a:r>
              <a:rPr lang="de-DE" dirty="0"/>
              <a:t> 15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smtClean="0"/>
              <a:t>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503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</a:t>
            </a:r>
            <a:r>
              <a:rPr lang="de-DE" dirty="0" err="1" smtClean="0"/>
              <a:t>relations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Germany‘s</a:t>
            </a:r>
            <a:r>
              <a:rPr lang="de-DE" dirty="0" smtClean="0"/>
              <a:t> multi-level </a:t>
            </a:r>
            <a:r>
              <a:rPr lang="de-DE" dirty="0" err="1" smtClean="0"/>
              <a:t>bargaining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64" y="2382838"/>
            <a:ext cx="6508872" cy="340201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131820" y="5229225"/>
            <a:ext cx="432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pact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employment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competitiveness</a:t>
            </a:r>
            <a:r>
              <a:rPr lang="de-DE" sz="1400" dirty="0" smtClean="0"/>
              <a:t> (PEC)</a:t>
            </a:r>
            <a:endParaRPr lang="en-GB" sz="1400" dirty="0"/>
          </a:p>
        </p:txBody>
      </p:sp>
      <p:sp>
        <p:nvSpPr>
          <p:cNvPr id="7" name="Rechteck 6"/>
          <p:cNvSpPr/>
          <p:nvPr/>
        </p:nvSpPr>
        <p:spPr>
          <a:xfrm>
            <a:off x="3131820" y="5229225"/>
            <a:ext cx="4320540" cy="307777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834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competitiveness</a:t>
            </a:r>
            <a:r>
              <a:rPr lang="de-DE" dirty="0" smtClean="0"/>
              <a:t> (PEC) – </a:t>
            </a: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PECs (</a:t>
            </a:r>
            <a:r>
              <a:rPr lang="de-DE" dirty="0" err="1" smtClean="0"/>
              <a:t>usually</a:t>
            </a:r>
            <a:r>
              <a:rPr lang="de-DE" dirty="0" smtClean="0"/>
              <a:t>)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concessions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employer‘s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employee‘s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(</a:t>
            </a:r>
            <a:r>
              <a:rPr lang="de-DE" dirty="0" err="1" smtClean="0"/>
              <a:t>gift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)</a:t>
            </a:r>
          </a:p>
          <a:p>
            <a:r>
              <a:rPr lang="de-DE" dirty="0" smtClean="0"/>
              <a:t>PECs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concessions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wages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time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councils</a:t>
            </a:r>
            <a:r>
              <a:rPr lang="de-DE" dirty="0" smtClean="0"/>
              <a:t> </a:t>
            </a:r>
            <a:r>
              <a:rPr lang="de-DE" dirty="0" err="1" smtClean="0"/>
              <a:t>agree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firm-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deviations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-level </a:t>
            </a:r>
            <a:r>
              <a:rPr lang="de-DE" dirty="0" err="1" smtClean="0"/>
              <a:t>bargaining</a:t>
            </a:r>
            <a:r>
              <a:rPr lang="de-DE" dirty="0" smtClean="0"/>
              <a:t> </a:t>
            </a:r>
            <a:r>
              <a:rPr lang="de-DE" dirty="0" err="1" smtClean="0"/>
              <a:t>contracts</a:t>
            </a:r>
            <a:r>
              <a:rPr lang="de-DE" dirty="0" smtClean="0"/>
              <a:t>, </a:t>
            </a:r>
            <a:r>
              <a:rPr lang="de-DE" dirty="0" err="1" smtClean="0"/>
              <a:t>f.ex</a:t>
            </a:r>
            <a:r>
              <a:rPr lang="de-DE" dirty="0" smtClean="0"/>
              <a:t>.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wages</a:t>
            </a:r>
            <a:r>
              <a:rPr lang="de-DE" dirty="0" smtClean="0"/>
              <a:t> in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guarantees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u="sng" dirty="0" smtClean="0"/>
              <a:t>Take-</a:t>
            </a:r>
            <a:r>
              <a:rPr lang="de-DE" u="sng" dirty="0" err="1" smtClean="0"/>
              <a:t>away</a:t>
            </a:r>
            <a:r>
              <a:rPr lang="de-DE" u="sng" dirty="0" smtClean="0"/>
              <a:t> </a:t>
            </a:r>
            <a:r>
              <a:rPr lang="de-DE" u="sng" dirty="0" err="1" smtClean="0"/>
              <a:t>from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Great </a:t>
            </a:r>
            <a:r>
              <a:rPr lang="de-DE" u="sng" dirty="0" err="1" smtClean="0"/>
              <a:t>Recession</a:t>
            </a:r>
            <a:r>
              <a:rPr lang="de-DE" u="sng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Germany‘s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reactions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190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miracle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63004" y="2043000"/>
            <a:ext cx="382113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611505" y="1550988"/>
            <a:ext cx="3600000" cy="4758372"/>
          </a:xfrm>
        </p:spPr>
        <p:txBody>
          <a:bodyPr/>
          <a:lstStyle/>
          <a:p>
            <a:r>
              <a:rPr lang="de-DE" dirty="0" err="1" smtClean="0"/>
              <a:t>pre-crisis</a:t>
            </a:r>
            <a:r>
              <a:rPr lang="de-DE" dirty="0" smtClean="0"/>
              <a:t> </a:t>
            </a:r>
            <a:r>
              <a:rPr lang="de-DE" dirty="0" err="1" smtClean="0"/>
              <a:t>reforms</a:t>
            </a:r>
            <a:r>
              <a:rPr lang="de-DE" dirty="0" smtClean="0"/>
              <a:t> </a:t>
            </a:r>
            <a:r>
              <a:rPr lang="de-DE" dirty="0" err="1" smtClean="0"/>
              <a:t>helped</a:t>
            </a:r>
            <a:r>
              <a:rPr lang="de-DE" dirty="0" smtClean="0"/>
              <a:t> </a:t>
            </a:r>
            <a:r>
              <a:rPr lang="de-DE" dirty="0" err="1" smtClean="0"/>
              <a:t>flexibilize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pushed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competitiveness</a:t>
            </a:r>
            <a:endParaRPr lang="de-DE" dirty="0" smtClean="0"/>
          </a:p>
          <a:p>
            <a:r>
              <a:rPr lang="de-DE" dirty="0" smtClean="0"/>
              <a:t>favorable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u="sng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advantage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de-DE" dirty="0" smtClean="0"/>
          </a:p>
          <a:p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willingness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cooperate</a:t>
            </a:r>
            <a:r>
              <a:rPr lang="de-DE" dirty="0" smtClean="0"/>
              <a:t> in </a:t>
            </a:r>
            <a:r>
              <a:rPr lang="de-DE" dirty="0" err="1" smtClean="0"/>
              <a:t>crisis</a:t>
            </a:r>
            <a:r>
              <a:rPr lang="de-DE" dirty="0" smtClean="0"/>
              <a:t> time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915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IAB-Establishment Panel Survey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43600" y="2383199"/>
            <a:ext cx="7524750" cy="3931875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representative</a:t>
            </a:r>
            <a:r>
              <a:rPr lang="de-DE" dirty="0" smtClean="0"/>
              <a:t> </a:t>
            </a:r>
            <a:r>
              <a:rPr lang="de-DE" dirty="0" err="1" smtClean="0"/>
              <a:t>survey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all </a:t>
            </a:r>
            <a:r>
              <a:rPr lang="de-DE" dirty="0" err="1" smtClean="0"/>
              <a:t>industries</a:t>
            </a:r>
            <a:r>
              <a:rPr lang="de-DE" dirty="0" smtClean="0"/>
              <a:t>, Bundesländer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establishment</a:t>
            </a:r>
            <a:r>
              <a:rPr lang="de-DE" dirty="0" smtClean="0"/>
              <a:t> </a:t>
            </a:r>
            <a:r>
              <a:rPr lang="de-DE" dirty="0" err="1" smtClean="0"/>
              <a:t>sizes</a:t>
            </a:r>
            <a:endParaRPr lang="de-DE" dirty="0" smtClean="0"/>
          </a:p>
          <a:p>
            <a:r>
              <a:rPr lang="de-DE" dirty="0" smtClean="0"/>
              <a:t>since1993 (West) </a:t>
            </a:r>
            <a:r>
              <a:rPr lang="de-DE" dirty="0" err="1" smtClean="0"/>
              <a:t>and</a:t>
            </a:r>
            <a:r>
              <a:rPr lang="de-DE" dirty="0" smtClean="0"/>
              <a:t> 1996 (West +East) </a:t>
            </a:r>
          </a:p>
          <a:p>
            <a:r>
              <a:rPr lang="de-DE" dirty="0" smtClean="0"/>
              <a:t>face-</a:t>
            </a:r>
            <a:r>
              <a:rPr lang="de-DE" dirty="0" err="1" smtClean="0"/>
              <a:t>to</a:t>
            </a:r>
            <a:r>
              <a:rPr lang="de-DE" dirty="0" smtClean="0"/>
              <a:t>-face </a:t>
            </a:r>
            <a:r>
              <a:rPr lang="de-DE" dirty="0" err="1" smtClean="0"/>
              <a:t>interviews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/>
              <a:t>response</a:t>
            </a:r>
            <a:r>
              <a:rPr lang="de-DE" dirty="0" smtClean="0"/>
              <a:t> rate</a:t>
            </a:r>
          </a:p>
          <a:p>
            <a:r>
              <a:rPr lang="de-DE" dirty="0" smtClean="0"/>
              <a:t>sample </a:t>
            </a:r>
            <a:r>
              <a:rPr lang="de-DE" dirty="0" err="1" smtClean="0"/>
              <a:t>drawn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all </a:t>
            </a:r>
            <a:r>
              <a:rPr lang="de-DE" dirty="0" err="1" smtClean="0"/>
              <a:t>establishments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June 30</a:t>
            </a:r>
            <a:r>
              <a:rPr lang="de-DE" baseline="30000" dirty="0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r>
              <a:rPr lang="de-DE" dirty="0" err="1" smtClean="0"/>
              <a:t>establishment</a:t>
            </a:r>
            <a:r>
              <a:rPr lang="de-DE" dirty="0" smtClean="0"/>
              <a:t> = </a:t>
            </a:r>
            <a:r>
              <a:rPr lang="de-DE" dirty="0" err="1" smtClean="0"/>
              <a:t>regionally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economically</a:t>
            </a:r>
            <a:r>
              <a:rPr lang="de-DE" dirty="0" smtClean="0"/>
              <a:t> separate </a:t>
            </a:r>
            <a:r>
              <a:rPr lang="de-DE" dirty="0" err="1" smtClean="0"/>
              <a:t>unit</a:t>
            </a:r>
            <a:endParaRPr lang="de-DE" dirty="0" smtClean="0"/>
          </a:p>
          <a:p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+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relevance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u="sng" dirty="0" smtClean="0"/>
              <a:t>Sample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1993-2013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private </a:t>
            </a:r>
            <a:r>
              <a:rPr lang="de-DE" dirty="0" err="1" smtClean="0"/>
              <a:t>sector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15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 </a:t>
            </a:r>
            <a:r>
              <a:rPr lang="de-DE" dirty="0" err="1" smtClean="0"/>
              <a:t>productivity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20785486"/>
              </p:ext>
            </p:extLst>
          </p:nvPr>
        </p:nvGraphicFramePr>
        <p:xfrm>
          <a:off x="1620994" y="1268730"/>
          <a:ext cx="5902012" cy="51119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75503"/>
                <a:gridCol w="1475503"/>
                <a:gridCol w="1475503"/>
                <a:gridCol w="1475503"/>
              </a:tblGrid>
              <a:tr h="7489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Dependent variable: natural logarithm of revenue per worker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Basic equation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incl. control variables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For manufacturing industry incl. control variables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2000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-0,057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-0,050 (0,011)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-0,070 (0,016)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2001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-0,056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-0,050 (0,010)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-0,068 (0,015)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2002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-0,048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-0,044 (0,009)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-0,073 (0,014)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2003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-0,027 (0,007)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-0,018 (0,009)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-0,038 (0,014)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2004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-0,024 (0,007)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-0,004 (0,011)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-0,011 (0,015)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2005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-0,010 (0,006)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-0,003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0,009 (0,013)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2006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0,033 (0,006)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0,045 (0,007)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0,074 (0,012)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2007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0,037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0,037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0,089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2008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0,040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0,043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0,090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2009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Base category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2010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0,033 (0,004)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0,040 (0,004)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0,084 (0,007)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2011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0,068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0,071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0,120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2012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0,067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0,068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0,107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Number of firms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23.436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16.967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5.636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  <a:tr h="290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F-value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42,57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26,57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23,79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91" marR="537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8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Establishment-level PECs in 2008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00809471"/>
              </p:ext>
            </p:extLst>
          </p:nvPr>
        </p:nvGraphicFramePr>
        <p:xfrm>
          <a:off x="2150129" y="3429000"/>
          <a:ext cx="4588472" cy="2721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94236"/>
                <a:gridCol w="2294236"/>
              </a:tblGrid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Establishment </a:t>
                      </a:r>
                      <a:r>
                        <a:rPr lang="de-DE" sz="1800" dirty="0" err="1" smtClean="0"/>
                        <a:t>size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Incidendence</a:t>
                      </a:r>
                      <a:r>
                        <a:rPr lang="de-DE" sz="1800" dirty="0" smtClean="0"/>
                        <a:t> in %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1-10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employees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0.5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11-50 </a:t>
                      </a:r>
                      <a:r>
                        <a:rPr lang="de-DE" sz="1800" dirty="0" err="1" smtClean="0"/>
                        <a:t>employees</a:t>
                      </a:r>
                      <a:endParaRPr lang="de-DE" sz="1800" dirty="0" smtClean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2.4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51-100 </a:t>
                      </a:r>
                      <a:r>
                        <a:rPr lang="de-DE" sz="1800" dirty="0" err="1" smtClean="0"/>
                        <a:t>employees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8.4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101-250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employees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11.9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251-500 </a:t>
                      </a:r>
                      <a:r>
                        <a:rPr lang="de-DE" sz="1800" dirty="0" err="1" smtClean="0"/>
                        <a:t>employees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24.0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&gt; 500  </a:t>
                      </a:r>
                      <a:r>
                        <a:rPr lang="de-DE" sz="1800" dirty="0" err="1" smtClean="0"/>
                        <a:t>employees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34.5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  <a:tr h="337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Overall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1.4</a:t>
                      </a:r>
                      <a:endParaRPr lang="de-DE" sz="1800" dirty="0"/>
                    </a:p>
                  </a:txBody>
                  <a:tcPr marL="65846" marR="65846" marT="32925" marB="32925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32992" y="1268729"/>
            <a:ext cx="7526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Incidence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of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PECs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is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higher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in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establishments</a:t>
            </a:r>
            <a:r>
              <a:rPr lang="de-DE" sz="2000" dirty="0">
                <a:solidFill>
                  <a:srgbClr val="003F7D"/>
                </a:solidFill>
                <a:latin typeface="+mj-lt"/>
              </a:rPr>
              <a:t> </a:t>
            </a:r>
            <a:endParaRPr lang="de-DE" sz="2000" dirty="0" smtClean="0">
              <a:solidFill>
                <a:srgbClr val="003F7D"/>
              </a:solidFill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which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are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larger </a:t>
            </a:r>
          </a:p>
          <a:p>
            <a:pPr marL="800100" lvl="1" indent="-342900">
              <a:buFontTx/>
              <a:buChar char="-"/>
            </a:pP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affected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by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the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crisis</a:t>
            </a:r>
            <a:endParaRPr lang="de-DE" sz="2000" dirty="0" smtClean="0">
              <a:solidFill>
                <a:srgbClr val="003F7D"/>
              </a:solidFill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with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a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bad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profit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situation</a:t>
            </a:r>
            <a:endParaRPr lang="de-DE" sz="2000" dirty="0" smtClean="0">
              <a:solidFill>
                <a:srgbClr val="003F7D"/>
              </a:solidFill>
              <a:latin typeface="+mj-lt"/>
            </a:endParaRPr>
          </a:p>
          <a:p>
            <a:pPr marL="800100" lvl="1" indent="-342900">
              <a:buFontTx/>
              <a:buChar char="-"/>
            </a:pP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highly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involved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in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the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system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of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industrial</a:t>
            </a:r>
            <a:r>
              <a:rPr lang="de-DE" sz="20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3F7D"/>
                </a:solidFill>
                <a:latin typeface="+mj-lt"/>
              </a:rPr>
              <a:t>relations</a:t>
            </a:r>
            <a:endParaRPr lang="de-DE" sz="2000" dirty="0" smtClean="0">
              <a:solidFill>
                <a:srgbClr val="003F7D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003F7D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03F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 </a:t>
            </a:r>
            <a:r>
              <a:rPr lang="de-DE" dirty="0" err="1" smtClean="0"/>
              <a:t>productivity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PECs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62497063"/>
              </p:ext>
            </p:extLst>
          </p:nvPr>
        </p:nvGraphicFramePr>
        <p:xfrm>
          <a:off x="809624" y="1550988"/>
          <a:ext cx="7524752" cy="19679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1188"/>
                <a:gridCol w="1881188"/>
                <a:gridCol w="1881188"/>
                <a:gridCol w="18811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Dependent variable: natural logarithm of revenue per worker</a:t>
                      </a:r>
                      <a:endParaRPr lang="de-DE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FE 2008/2009 without control variables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FE 2008/2009 with control variables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FE 2008/2009 with control variables, manufacturing industry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Time dummy 2009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-0,043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-0,048 (0,005)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-0,105 (0,008)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Interaction time dummy 2009 and company level pact 2008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-0,077 (0,017)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-0,089 (0,020)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-0,090 (0,026)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Number of establishments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7,358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6,832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2,387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01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adjustments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PECs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19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Inhaltsplatzhalter 5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070453298"/>
                  </p:ext>
                </p:extLst>
              </p:nvPr>
            </p:nvGraphicFramePr>
            <p:xfrm>
              <a:off x="539750" y="1550988"/>
              <a:ext cx="75247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188"/>
                    <a:gridCol w="1881188"/>
                    <a:gridCol w="1881188"/>
                    <a:gridCol w="1881188"/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FE without controls 2008/2009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FE with controls, 2008/2009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FE with controls,  2008/2009, manufacturing industry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0.042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(0.018)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0.047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(0.016)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0,064 (0,022)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-0.025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(0.035)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-0.013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(0.039)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0,017 (0,048)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0.055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(0.013)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0.068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0,056 (0,015)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-0.045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(0.025)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-0.058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(0.027)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-0,038 (0,024)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de-DE" sz="1100" i="1"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0.019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(0.002)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-0.016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(0.029)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0,003 (0,032)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Number</a:t>
                          </a:r>
                          <a:r>
                            <a:rPr lang="de-DE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de-DE" sz="11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of</a:t>
                          </a:r>
                          <a:r>
                            <a:rPr lang="de-DE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establishments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7,358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6,832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2,387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Inhaltsplatzhalter 5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6145612"/>
                  </p:ext>
                </p:extLst>
              </p:nvPr>
            </p:nvGraphicFramePr>
            <p:xfrm>
              <a:off x="539750" y="1550988"/>
              <a:ext cx="7524752" cy="3298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188"/>
                    <a:gridCol w="1881188"/>
                    <a:gridCol w="1881188"/>
                    <a:gridCol w="1881188"/>
                  </a:tblGrid>
                  <a:tr h="57835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 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FE without controls 2008/2009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FE with controls, 2008/2009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FE with controls,  2008/2009, manufacturing industry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177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24" t="-132895" r="-299353" b="-5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0.042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(0.018)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0.047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(0.016)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0,064 (0,022)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177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24" t="-232895" r="-299353" b="-4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-0.025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(0.035)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-0.013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(0.039)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0,017 (0,048)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177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24" t="-332895" r="-299353" b="-3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0.055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(0.013)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0.068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(0.015)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0,056 (0,015)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177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24" t="-432895" r="-299353" b="-2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-0.045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(0.025)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-0.058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(0.027)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-0,038 (0,024)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177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24" t="-540000" r="-299353" b="-1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0.019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(0.002)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-0.016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(0.029)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0,003 (0,032)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Number</a:t>
                          </a:r>
                          <a:r>
                            <a:rPr lang="de-DE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r>
                            <a:rPr lang="de-DE" sz="11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of</a:t>
                          </a:r>
                          <a:r>
                            <a:rPr lang="de-DE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establishments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7,358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6,832</a:t>
                          </a:r>
                          <a:endParaRPr lang="de-DE" sz="110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/>
                              <a:ea typeface="Calibri"/>
                              <a:cs typeface="Arial"/>
                            </a:rPr>
                            <a:t> 2,387</a:t>
                          </a:r>
                          <a:endParaRPr lang="de-DE" sz="1100" dirty="0"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hteck 4"/>
              <p:cNvSpPr/>
              <p:nvPr/>
            </p:nvSpPr>
            <p:spPr>
              <a:xfrm>
                <a:off x="-828675" y="4869180"/>
                <a:ext cx="7560944" cy="131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de-DE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de-DE" sz="1400" i="1">
                              <a:latin typeface="Cambria Math"/>
                            </a:rPr>
                            <m:t>∙1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de-DE" sz="1400" i="1">
                                  <a:latin typeface="Cambria Math"/>
                                </a:rPr>
                                <m:t>&gt;0</m:t>
                              </m:r>
                            </m:e>
                          </m:d>
                        </m:e>
                      </m:d>
                      <m:r>
                        <a:rPr lang="de-DE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de-DE" sz="1400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de-DE" sz="1400" i="1">
                                  <a:latin typeface="Cambria Math"/>
                                </a:rPr>
                                <m:t>&lt;0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de-DE" sz="1400" i="1" dirty="0" smtClean="0"/>
              </a:p>
              <a:p>
                <a:endParaRPr lang="de-DE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                               </m:t>
                      </m:r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de-DE" sz="1400" i="1">
                              <a:latin typeface="Cambria Math"/>
                            </a:rPr>
                            <m:t>∙1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de-DE" sz="1400" i="1">
                                  <a:latin typeface="Cambria Math"/>
                                </a:rPr>
                                <m:t>&gt;0</m:t>
                              </m:r>
                            </m:e>
                          </m:d>
                          <m:r>
                            <a:rPr lang="de-DE" sz="1400" i="1">
                              <a:latin typeface="Cambria Math"/>
                            </a:rPr>
                            <m:t>∙</m:t>
                          </m:r>
                          <m:r>
                            <a:rPr lang="de-DE" sz="1400" i="1">
                              <a:latin typeface="Cambria Math"/>
                            </a:rPr>
                            <m:t>𝑃𝐸𝐶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de-DE" sz="1400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de-DE" sz="1400" i="1">
                                  <a:latin typeface="Cambria Math"/>
                                </a:rPr>
                                <m:t>&lt;0</m:t>
                              </m:r>
                            </m:e>
                          </m:d>
                          <m:r>
                            <a:rPr lang="de-DE" sz="1400" i="1">
                              <a:latin typeface="Cambria Math"/>
                            </a:rPr>
                            <m:t>∙</m:t>
                          </m:r>
                          <m:r>
                            <a:rPr lang="de-DE" sz="1400" i="1">
                              <a:latin typeface="Cambria Math"/>
                            </a:rPr>
                            <m:t>𝑃𝐸𝐶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de-DE" sz="1400" i="1" dirty="0" smtClean="0"/>
              </a:p>
              <a:p>
                <a:endParaRPr lang="de-DE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de-DE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de-DE" sz="1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𝑖𝑡</m:t>
                          </m:r>
                        </m:sub>
                        <m:sup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</a:rPr>
                        <m:t>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675" y="4869180"/>
                <a:ext cx="7560944" cy="13143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hteck 7"/>
              <p:cNvSpPr/>
              <p:nvPr/>
            </p:nvSpPr>
            <p:spPr>
              <a:xfrm>
                <a:off x="4680278" y="5830254"/>
                <a:ext cx="410398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:</m:t>
                      </m:r>
                      <m:r>
                        <a:rPr lang="de-DE" sz="1400" b="0" i="1" smtClean="0">
                          <a:latin typeface="Cambria Math"/>
                        </a:rPr>
                        <m:t>𝑒𝑚𝑝𝑙𝑜𝑚𝑒𝑛𝑡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𝑐h𝑎𝑛𝑔𝑒</m:t>
                      </m:r>
                      <m:r>
                        <a:rPr lang="de-DE" sz="1400" b="0" i="1" smtClean="0">
                          <a:latin typeface="Cambria Math"/>
                        </a:rPr>
                        <m:t> (</m:t>
                      </m:r>
                      <m:r>
                        <a:rPr lang="de-DE" sz="1400" b="0" i="1" smtClean="0">
                          <a:latin typeface="Cambria Math"/>
                        </a:rPr>
                        <m:t>𝑓𝑟𝑜𝑚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−1 </m:t>
                      </m:r>
                      <m:r>
                        <a:rPr lang="de-DE" sz="1400" b="0" i="1" smtClean="0">
                          <a:latin typeface="Cambria Math"/>
                        </a:rPr>
                        <m:t>𝑡𝑜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)             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:</m:t>
                      </m:r>
                      <m:r>
                        <a:rPr lang="de-DE" sz="1400" b="0" i="1" smtClean="0">
                          <a:latin typeface="Cambria Math"/>
                        </a:rPr>
                        <m:t>𝑟𝑒𝑣𝑒𝑛𝑢𝑒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𝑐h𝑎𝑛𝑔𝑒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𝑓𝑟𝑜𝑚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−1 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𝑡𝑜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                     </m:t>
                      </m:r>
                    </m:oMath>
                  </m:oMathPara>
                </a14:m>
                <a:endParaRPr lang="en-GB" sz="1400" dirty="0" smtClean="0"/>
              </a:p>
              <a:p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</a:rPr>
                      <m:t>𝑃𝐸𝐶</m:t>
                    </m:r>
                    <m:r>
                      <a:rPr lang="de-DE" sz="1400" b="0" i="1" smtClean="0">
                        <a:latin typeface="Cambria Math"/>
                      </a:rPr>
                      <m:t>:</m:t>
                    </m:r>
                    <m:r>
                      <a:rPr lang="de-DE" sz="1400" b="0" i="1" smtClean="0">
                        <a:latin typeface="Cambria Math"/>
                      </a:rPr>
                      <m:t>𝑑𝑢𝑚𝑚𝑦</m:t>
                    </m:r>
                    <m:r>
                      <a:rPr lang="de-DE" sz="1400" b="0" i="1" smtClean="0">
                        <a:latin typeface="Cambria Math"/>
                      </a:rPr>
                      <m:t> (=1, </m:t>
                    </m:r>
                    <m:r>
                      <a:rPr lang="de-DE" sz="1400" b="0" i="1" smtClean="0">
                        <a:latin typeface="Cambria Math"/>
                      </a:rPr>
                      <m:t>𝑖𝑓</m:t>
                    </m:r>
                    <m:r>
                      <a:rPr lang="de-DE" sz="1400" b="0" i="1" smtClean="0">
                        <a:latin typeface="Cambria Math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</a:rPr>
                      <m:t>𝑓𝑖𝑟𝑚</m:t>
                    </m:r>
                    <m:r>
                      <a:rPr lang="de-DE" sz="1400" b="0" i="1" smtClean="0">
                        <a:latin typeface="Cambria Math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</a:rPr>
                      <m:t>h𝑎𝑠</m:t>
                    </m:r>
                    <m:r>
                      <a:rPr lang="de-DE" sz="1400" b="0" i="1" smtClean="0">
                        <a:latin typeface="Cambria Math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</a:rPr>
                      <m:t>𝑎</m:t>
                    </m:r>
                    <m:r>
                      <a:rPr lang="de-DE" sz="1400" b="0" i="1" smtClean="0">
                        <a:latin typeface="Cambria Math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</a:rPr>
                      <m:t>𝑃𝐸𝐶</m:t>
                    </m:r>
                    <m:r>
                      <a:rPr lang="de-DE" sz="1400" b="0" i="1" smtClean="0">
                        <a:latin typeface="Cambria Math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</a:rPr>
                      <m:t>𝑖𝑛</m:t>
                    </m:r>
                    <m:r>
                      <a:rPr lang="de-DE" sz="1400" b="0" i="1" smtClean="0">
                        <a:latin typeface="Cambria Math"/>
                      </a:rPr>
                      <m:t> 2008</m:t>
                    </m:r>
                  </m:oMath>
                </a14:m>
                <a:r>
                  <a:rPr lang="en-GB" sz="1400" dirty="0" smtClean="0"/>
                  <a:t>   </a:t>
                </a:r>
                <a:endParaRPr lang="en-GB" sz="1400" dirty="0"/>
              </a:p>
            </p:txBody>
          </p:sp>
        </mc:Choice>
        <mc:Fallback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78" y="5830254"/>
                <a:ext cx="4103981" cy="73866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60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4294967295"/>
          </p:nvPr>
        </p:nvSpPr>
        <p:spPr>
          <a:xfrm>
            <a:off x="540000" y="1548000"/>
            <a:ext cx="7524000" cy="423685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</a:t>
            </a:r>
            <a:r>
              <a:rPr lang="de-DE" dirty="0" smtClean="0"/>
              <a:t>eviation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Great </a:t>
            </a:r>
            <a:r>
              <a:rPr lang="de-DE" dirty="0" err="1" smtClean="0"/>
              <a:t>Recession</a:t>
            </a:r>
            <a:endParaRPr lang="de-DE" dirty="0" smtClean="0"/>
          </a:p>
          <a:p>
            <a:pPr lvl="1"/>
            <a:r>
              <a:rPr lang="de-DE" dirty="0" err="1" smtClean="0"/>
              <a:t>usually</a:t>
            </a:r>
            <a:r>
              <a:rPr lang="de-DE" dirty="0" smtClean="0"/>
              <a:t>: </a:t>
            </a:r>
          </a:p>
          <a:p>
            <a:pPr lvl="2"/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GDP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delay</a:t>
            </a:r>
            <a:endParaRPr lang="de-DE" dirty="0"/>
          </a:p>
          <a:p>
            <a:pPr lvl="1"/>
            <a:r>
              <a:rPr lang="de-DE" dirty="0" err="1" smtClean="0"/>
              <a:t>breaks</a:t>
            </a:r>
            <a:r>
              <a:rPr lang="de-DE" dirty="0" smtClean="0"/>
              <a:t> in </a:t>
            </a:r>
            <a:r>
              <a:rPr lang="de-DE" dirty="0" err="1" smtClean="0"/>
              <a:t>pattern</a:t>
            </a:r>
            <a:r>
              <a:rPr lang="de-DE" dirty="0" smtClean="0"/>
              <a:t>: </a:t>
            </a:r>
          </a:p>
          <a:p>
            <a:pPr lvl="2"/>
            <a:r>
              <a:rPr lang="de-DE" dirty="0" err="1" smtClean="0"/>
              <a:t>severe</a:t>
            </a:r>
            <a:r>
              <a:rPr lang="de-DE" dirty="0" smtClean="0"/>
              <a:t> </a:t>
            </a:r>
            <a:r>
              <a:rPr lang="de-DE" dirty="0" err="1" smtClean="0"/>
              <a:t>deline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GDP 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endParaRPr lang="de-DE" dirty="0" smtClean="0"/>
          </a:p>
          <a:p>
            <a:pPr lvl="2"/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shock</a:t>
            </a:r>
            <a:r>
              <a:rPr lang="de-DE" dirty="0" smtClean="0"/>
              <a:t> </a:t>
            </a:r>
            <a:r>
              <a:rPr lang="de-DE" dirty="0" err="1" smtClean="0"/>
              <a:t>affecting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</a:t>
            </a:r>
            <a:r>
              <a:rPr lang="de-DE" dirty="0" err="1" smtClean="0"/>
              <a:t>case</a:t>
            </a:r>
            <a:r>
              <a:rPr lang="de-DE" dirty="0" smtClean="0"/>
              <a:t> different?</a:t>
            </a:r>
          </a:p>
          <a:p>
            <a:pPr lvl="1"/>
            <a:r>
              <a:rPr lang="de-DE" i="1" dirty="0" err="1" smtClean="0"/>
              <a:t>labor</a:t>
            </a:r>
            <a:r>
              <a:rPr lang="de-DE" i="1" dirty="0" smtClean="0"/>
              <a:t> </a:t>
            </a:r>
            <a:r>
              <a:rPr lang="de-DE" i="1" dirty="0" err="1" smtClean="0"/>
              <a:t>market</a:t>
            </a:r>
            <a:r>
              <a:rPr lang="de-DE" i="1" dirty="0" smtClean="0"/>
              <a:t> </a:t>
            </a:r>
            <a:r>
              <a:rPr lang="de-DE" dirty="0" smtClean="0"/>
              <a:t>puzzle 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miracle</a:t>
            </a:r>
            <a:r>
              <a:rPr lang="de-DE" dirty="0" smtClean="0"/>
              <a:t>“</a:t>
            </a:r>
          </a:p>
          <a:p>
            <a:pPr lvl="1"/>
            <a:r>
              <a:rPr lang="de-DE" dirty="0" err="1" smtClean="0"/>
              <a:t>short-lived</a:t>
            </a:r>
            <a:r>
              <a:rPr lang="de-DE" dirty="0" smtClean="0"/>
              <a:t> </a:t>
            </a:r>
            <a:r>
              <a:rPr lang="de-DE" dirty="0" err="1"/>
              <a:t>crisis</a:t>
            </a:r>
            <a:endParaRPr lang="de-DE" dirty="0"/>
          </a:p>
          <a:p>
            <a:pPr marL="612000" lvl="2" indent="0">
              <a:buNone/>
            </a:pPr>
            <a:endParaRPr lang="de-DE" dirty="0" smtClean="0"/>
          </a:p>
          <a:p>
            <a:pPr marL="612000" lvl="2" indent="0">
              <a:buNone/>
            </a:pPr>
            <a:r>
              <a:rPr lang="de-DE" dirty="0" smtClean="0"/>
              <a:t> 	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transference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err="1" smtClean="0"/>
              <a:t>best</a:t>
            </a:r>
            <a:r>
              <a:rPr lang="de-DE" i="1" dirty="0" smtClean="0"/>
              <a:t> </a:t>
            </a:r>
            <a:r>
              <a:rPr lang="de-DE" i="1" dirty="0" err="1" smtClean="0"/>
              <a:t>practices</a:t>
            </a:r>
            <a:r>
              <a:rPr lang="de-DE" i="1" dirty="0" smtClean="0"/>
              <a:t> </a:t>
            </a:r>
            <a:r>
              <a:rPr lang="de-DE" dirty="0" smtClean="0"/>
              <a:t>limited </a:t>
            </a:r>
            <a:r>
              <a:rPr lang="de-DE" dirty="0" err="1" smtClean="0"/>
              <a:t>because</a:t>
            </a:r>
            <a:r>
              <a:rPr lang="de-DE" dirty="0" smtClean="0"/>
              <a:t>:</a:t>
            </a:r>
          </a:p>
          <a:p>
            <a:pPr lvl="1"/>
            <a:r>
              <a:rPr lang="de-DE" dirty="0"/>
              <a:t> </a:t>
            </a:r>
            <a:r>
              <a:rPr lang="de-DE" dirty="0" err="1" smtClean="0"/>
              <a:t>favourable</a:t>
            </a:r>
            <a:r>
              <a:rPr lang="de-DE" dirty="0" smtClean="0"/>
              <a:t> </a:t>
            </a:r>
            <a:r>
              <a:rPr lang="de-DE" dirty="0" err="1" smtClean="0"/>
              <a:t>pre-crisis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lvl="2"/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reforms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endParaRPr lang="de-DE" dirty="0" smtClean="0"/>
          </a:p>
          <a:p>
            <a:pPr lvl="2"/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upswing</a:t>
            </a:r>
            <a:endParaRPr lang="de-DE" dirty="0" smtClean="0"/>
          </a:p>
          <a:p>
            <a:pPr lvl="2"/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competitiveness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crisis</a:t>
            </a:r>
            <a:endParaRPr lang="de-DE" dirty="0"/>
          </a:p>
          <a:p>
            <a:pPr lvl="1"/>
            <a:r>
              <a:rPr lang="de-DE" dirty="0" err="1" smtClean="0"/>
              <a:t>nature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Great </a:t>
            </a:r>
            <a:r>
              <a:rPr lang="de-DE" dirty="0" err="1" smtClean="0"/>
              <a:t>Recession</a:t>
            </a:r>
            <a:endParaRPr lang="de-DE" dirty="0" smtClean="0"/>
          </a:p>
          <a:p>
            <a:pPr lvl="2"/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 smtClean="0"/>
          </a:p>
          <a:p>
            <a:pPr lvl="2"/>
            <a:r>
              <a:rPr lang="de-DE" dirty="0" err="1" smtClean="0"/>
              <a:t>temporary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shock</a:t>
            </a:r>
            <a:endParaRPr lang="de-DE" dirty="0" smtClean="0"/>
          </a:p>
          <a:p>
            <a:pPr lvl="1"/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willingness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parties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cooperate</a:t>
            </a:r>
            <a:endParaRPr lang="de-DE" dirty="0" smtClean="0"/>
          </a:p>
          <a:p>
            <a:pPr marL="360000" lvl="1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</a:t>
            </a:r>
            <a:r>
              <a:rPr lang="en-US" dirty="0" smtClean="0"/>
              <a:t>Puzzle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20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</a:t>
            </a:r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miracle</a:t>
            </a:r>
            <a:endParaRPr lang="de-DE" dirty="0" smtClean="0"/>
          </a:p>
          <a:p>
            <a:r>
              <a:rPr lang="de-DE" dirty="0" err="1" smtClean="0"/>
              <a:t>nature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endParaRPr lang="de-DE" dirty="0" smtClean="0"/>
          </a:p>
          <a:p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hoarding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extensive </a:t>
            </a:r>
            <a:r>
              <a:rPr lang="de-DE" dirty="0" err="1" smtClean="0"/>
              <a:t>phenomenon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crisis</a:t>
            </a:r>
            <a:endParaRPr lang="de-DE" dirty="0" smtClean="0"/>
          </a:p>
          <a:p>
            <a:r>
              <a:rPr lang="de-DE" dirty="0" smtClean="0"/>
              <a:t>multi-level </a:t>
            </a:r>
            <a:r>
              <a:rPr lang="de-DE" dirty="0" err="1" smtClean="0"/>
              <a:t>collective</a:t>
            </a:r>
            <a:r>
              <a:rPr lang="de-DE" dirty="0" smtClean="0"/>
              <a:t> </a:t>
            </a:r>
            <a:r>
              <a:rPr lang="de-DE" dirty="0" err="1" smtClean="0"/>
              <a:t>bargaining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deemed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in </a:t>
            </a:r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r>
              <a:rPr lang="de-DE" dirty="0" smtClean="0"/>
              <a:t>  </a:t>
            </a:r>
            <a:r>
              <a:rPr lang="de-DE" dirty="0" err="1" smtClean="0"/>
              <a:t>story</a:t>
            </a:r>
            <a:endParaRPr lang="de-DE" dirty="0" smtClean="0"/>
          </a:p>
          <a:p>
            <a:pPr lvl="1"/>
            <a:r>
              <a:rPr lang="de-DE" dirty="0" err="1" smtClean="0"/>
              <a:t>willingness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cooperate</a:t>
            </a:r>
            <a:endParaRPr lang="de-DE" dirty="0"/>
          </a:p>
          <a:p>
            <a:pPr lvl="1"/>
            <a:r>
              <a:rPr lang="de-DE" dirty="0" err="1" smtClean="0"/>
              <a:t>flexibility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-level </a:t>
            </a:r>
            <a:r>
              <a:rPr lang="de-DE" dirty="0" err="1" smtClean="0"/>
              <a:t>pacts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endParaRPr lang="de-DE" dirty="0" smtClean="0"/>
          </a:p>
          <a:p>
            <a:r>
              <a:rPr lang="de-DE" dirty="0" err="1" smtClean="0"/>
              <a:t>firms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hoarding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recuperate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„</a:t>
            </a:r>
            <a:r>
              <a:rPr lang="de-DE" dirty="0" err="1" smtClean="0"/>
              <a:t>bounce</a:t>
            </a:r>
            <a:r>
              <a:rPr lang="de-DE" dirty="0" smtClean="0"/>
              <a:t> back“ 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shock</a:t>
            </a:r>
            <a:r>
              <a:rPr lang="de-DE" dirty="0" smtClean="0"/>
              <a:t> </a:t>
            </a:r>
            <a:r>
              <a:rPr lang="de-DE" dirty="0" err="1" smtClean="0"/>
              <a:t>lessened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productivity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Puzzle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230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Lutz Bellmann</a:t>
            </a:r>
          </a:p>
          <a:p>
            <a:r>
              <a:rPr lang="de-DE" dirty="0">
                <a:hlinkClick r:id="rId3"/>
              </a:rPr>
              <a:t>lutz.bellmann@iab.de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Hans-Dieter Gerner</a:t>
            </a:r>
          </a:p>
          <a:p>
            <a:r>
              <a:rPr lang="de-DE" dirty="0">
                <a:hlinkClick r:id="rId4"/>
              </a:rPr>
              <a:t>hans-dieter.gerner@iab.de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Marie-Christine Laible</a:t>
            </a:r>
          </a:p>
          <a:p>
            <a:r>
              <a:rPr lang="de-DE" dirty="0">
                <a:hlinkClick r:id="rId5"/>
              </a:rPr>
              <a:t>marie-christine.laible@iab.de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956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Within</a:t>
            </a:r>
            <a:r>
              <a:rPr lang="de-DE" dirty="0" smtClean="0"/>
              <a:t>-firm </a:t>
            </a:r>
            <a:r>
              <a:rPr lang="de-DE" dirty="0" err="1" smtClean="0"/>
              <a:t>flexibilities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hoarding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short</a:t>
            </a:r>
            <a:r>
              <a:rPr lang="de-DE" dirty="0" smtClean="0"/>
              <a:t>-time </a:t>
            </a:r>
            <a:r>
              <a:rPr lang="de-DE" dirty="0" err="1" smtClean="0"/>
              <a:t>work</a:t>
            </a:r>
            <a:endParaRPr lang="de-DE" dirty="0" smtClean="0"/>
          </a:p>
          <a:p>
            <a:pPr lvl="1"/>
            <a:r>
              <a:rPr lang="de-DE" dirty="0" err="1" smtClean="0"/>
              <a:t>depletion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time </a:t>
            </a:r>
            <a:r>
              <a:rPr lang="de-DE" dirty="0" err="1" smtClean="0"/>
              <a:t>accounts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err="1" smtClean="0"/>
              <a:t>company</a:t>
            </a:r>
            <a:r>
              <a:rPr lang="de-DE" dirty="0" smtClean="0"/>
              <a:t>-level </a:t>
            </a:r>
            <a:r>
              <a:rPr lang="de-DE" dirty="0" err="1" smtClean="0"/>
              <a:t>pacts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endParaRPr lang="de-DE" dirty="0" smtClean="0"/>
          </a:p>
          <a:p>
            <a:r>
              <a:rPr lang="de-DE" dirty="0" err="1" smtClean="0"/>
              <a:t>reasons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legislation</a:t>
            </a:r>
            <a:r>
              <a:rPr lang="de-DE" dirty="0" smtClean="0"/>
              <a:t> (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)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perceived</a:t>
            </a:r>
            <a:r>
              <a:rPr lang="de-DE" dirty="0" smtClean="0"/>
              <a:t> </a:t>
            </a:r>
            <a:r>
              <a:rPr lang="de-DE" dirty="0" err="1"/>
              <a:t>shortage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skilled</a:t>
            </a:r>
            <a:r>
              <a:rPr lang="de-DE" dirty="0"/>
              <a:t> </a:t>
            </a:r>
            <a:r>
              <a:rPr lang="de-DE" dirty="0" err="1" smtClean="0"/>
              <a:t>workers</a:t>
            </a:r>
            <a:endParaRPr lang="de-DE" dirty="0"/>
          </a:p>
          <a:p>
            <a:pPr lvl="1"/>
            <a:r>
              <a:rPr lang="de-DE" dirty="0" err="1"/>
              <a:t>expectation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temporary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shock</a:t>
            </a:r>
            <a:r>
              <a:rPr lang="de-DE" dirty="0"/>
              <a:t> </a:t>
            </a:r>
          </a:p>
          <a:p>
            <a:pPr marL="3600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tool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retain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skilled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workers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resume</a:t>
            </a:r>
            <a:r>
              <a:rPr lang="de-DE" dirty="0" smtClean="0">
                <a:sym typeface="Wingdings" panose="05000000000000000000" pitchFamily="2" charset="2"/>
              </a:rPr>
              <a:t> high </a:t>
            </a:r>
            <a:r>
              <a:rPr lang="de-DE" dirty="0" err="1" smtClean="0">
                <a:sym typeface="Wingdings" panose="05000000000000000000" pitchFamily="2" charset="2"/>
              </a:rPr>
              <a:t>productivity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upswing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Bellmann, Gerner, Laible – </a:t>
            </a:r>
            <a:r>
              <a:rPr lang="de-DE" dirty="0" err="1"/>
              <a:t>July</a:t>
            </a:r>
            <a:r>
              <a:rPr lang="de-DE" dirty="0"/>
              <a:t> 15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smtClean="0"/>
              <a:t>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030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Working-time </a:t>
            </a:r>
            <a:r>
              <a:rPr lang="de-DE" dirty="0" err="1" smtClean="0"/>
              <a:t>accounts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40000" y="1550987"/>
            <a:ext cx="7524000" cy="4687887"/>
          </a:xfrm>
        </p:spPr>
        <p:txBody>
          <a:bodyPr>
            <a:normAutofit/>
          </a:bodyPr>
          <a:lstStyle/>
          <a:p>
            <a:r>
              <a:rPr lang="de-DE" dirty="0" err="1" smtClean="0"/>
              <a:t>agreed</a:t>
            </a:r>
            <a:r>
              <a:rPr lang="de-DE" dirty="0" smtClean="0"/>
              <a:t> upon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collective</a:t>
            </a:r>
            <a:r>
              <a:rPr lang="de-DE" dirty="0" smtClean="0"/>
              <a:t> </a:t>
            </a:r>
            <a:r>
              <a:rPr lang="de-DE" dirty="0" err="1" smtClean="0"/>
              <a:t>bargaining</a:t>
            </a:r>
            <a:r>
              <a:rPr lang="de-DE" dirty="0" smtClean="0"/>
              <a:t> </a:t>
            </a:r>
            <a:r>
              <a:rPr lang="de-DE" dirty="0" err="1" smtClean="0"/>
              <a:t>agreements</a:t>
            </a:r>
            <a:endParaRPr lang="de-DE" dirty="0" smtClean="0"/>
          </a:p>
          <a:p>
            <a:r>
              <a:rPr lang="de-DE" dirty="0" err="1" smtClean="0"/>
              <a:t>temporary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weekly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time</a:t>
            </a:r>
          </a:p>
          <a:p>
            <a:r>
              <a:rPr lang="de-DE" dirty="0" smtClean="0"/>
              <a:t>large </a:t>
            </a:r>
            <a:r>
              <a:rPr lang="de-DE" dirty="0" err="1" smtClean="0"/>
              <a:t>surplusus</a:t>
            </a:r>
            <a:r>
              <a:rPr lang="de-DE" dirty="0" smtClean="0"/>
              <a:t> (</a:t>
            </a:r>
            <a:r>
              <a:rPr lang="de-DE" dirty="0" err="1" smtClean="0"/>
              <a:t>upswing</a:t>
            </a:r>
            <a:r>
              <a:rPr lang="de-DE" dirty="0" smtClean="0"/>
              <a:t> in 2005-2007)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save </a:t>
            </a:r>
            <a:r>
              <a:rPr lang="de-DE" dirty="0" err="1"/>
              <a:t>labour</a:t>
            </a:r>
            <a:r>
              <a:rPr lang="de-DE" dirty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r>
              <a:rPr lang="de-DE" dirty="0" err="1" smtClean="0"/>
              <a:t>retain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Bellmann, Gerner, Laible – </a:t>
            </a:r>
            <a:r>
              <a:rPr lang="de-DE" dirty="0" err="1"/>
              <a:t>July</a:t>
            </a:r>
            <a:r>
              <a:rPr lang="de-DE" dirty="0"/>
              <a:t> 15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smtClean="0"/>
              <a:t>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040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Company-level </a:t>
            </a:r>
            <a:r>
              <a:rPr lang="de-DE" dirty="0" err="1" smtClean="0"/>
              <a:t>pacts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competitiveness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26</a:t>
            </a:fld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08863656"/>
              </p:ext>
            </p:extLst>
          </p:nvPr>
        </p:nvGraphicFramePr>
        <p:xfrm>
          <a:off x="749648" y="1503000"/>
          <a:ext cx="7644704" cy="44185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822352"/>
                <a:gridCol w="3822352"/>
              </a:tblGrid>
              <a:tr h="3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Advantages</a:t>
                      </a:r>
                      <a:endParaRPr lang="de-DE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Disadvantages </a:t>
                      </a:r>
                      <a:endParaRPr lang="de-DE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5880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reduction of labour costs and thus increase of employees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promises made may be hard to keep when economic situation deteriorates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8821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effectLst/>
                        </a:rPr>
                        <a:t>increase in labour productivity through flexible working time regulations and reorganizations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</a:rPr>
                        <a:t>distortion of labour markets: insiders are favoured because of layoff restrictions and employment prospects of outsiders are worsened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5880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</a:rPr>
                        <a:t>aids survival of firms, saves jobs and thus fosters employment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</a:rPr>
                        <a:t>exaggerated employment expectations going against market trends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8821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</a:rPr>
                        <a:t>deviations from collective agreements are restricted because unions would not agree otherwise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</a:rPr>
                        <a:t>erosion of industry-level collective agreements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5880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</a:rPr>
                        <a:t>social partners are encouraged to take more responsibility for employment issues</a:t>
                      </a:r>
                      <a:endParaRPr lang="de-DE" sz="11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de-DE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Bellmann, Gerner, Laible – </a:t>
            </a:r>
            <a:r>
              <a:rPr lang="de-DE" dirty="0" err="1"/>
              <a:t>July</a:t>
            </a:r>
            <a:r>
              <a:rPr lang="de-DE" dirty="0"/>
              <a:t> 15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49648" y="6196977"/>
            <a:ext cx="17828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i="1" dirty="0"/>
              <a:t>Source</a:t>
            </a:r>
            <a:r>
              <a:rPr lang="en-GB" sz="1050" dirty="0"/>
              <a:t>: Bellmann (2014).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xmlns="" val="3942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8070850" cy="28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Macro-economic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endParaRPr lang="de-DE" dirty="0" smtClean="0"/>
          </a:p>
          <a:p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iracle</a:t>
            </a:r>
            <a:endParaRPr lang="de-DE" dirty="0"/>
          </a:p>
          <a:p>
            <a:r>
              <a:rPr lang="de-DE" dirty="0" smtClean="0"/>
              <a:t>Labor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endParaRPr lang="de-DE" dirty="0"/>
          </a:p>
          <a:p>
            <a:pPr lvl="1"/>
            <a:r>
              <a:rPr lang="de-DE" dirty="0" err="1" smtClean="0"/>
              <a:t>pacts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competitiveness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endParaRPr lang="de-DE" dirty="0" smtClean="0"/>
          </a:p>
          <a:p>
            <a:r>
              <a:rPr lang="de-DE" dirty="0" smtClean="0"/>
              <a:t>Micro-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vidence</a:t>
            </a:r>
            <a:endParaRPr lang="de-DE" dirty="0" smtClean="0"/>
          </a:p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/>
              <a:t>l</a:t>
            </a:r>
            <a:r>
              <a:rPr lang="de-DE" dirty="0" err="1" smtClean="0"/>
              <a:t>earned</a:t>
            </a:r>
            <a:endParaRPr lang="de-DE" dirty="0" smtClean="0"/>
          </a:p>
          <a:p>
            <a:r>
              <a:rPr lang="de-DE" dirty="0" err="1" smtClean="0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306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Germany‘s</a:t>
            </a:r>
            <a:r>
              <a:rPr lang="de-DE" dirty="0" smtClean="0"/>
              <a:t> GDP per </a:t>
            </a:r>
            <a:r>
              <a:rPr lang="de-DE" dirty="0" err="1" smtClean="0"/>
              <a:t>head</a:t>
            </a:r>
            <a:r>
              <a:rPr lang="de-DE" dirty="0" smtClean="0"/>
              <a:t> (1991-2012)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26513" y="1361790"/>
            <a:ext cx="509097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</a:t>
            </a:r>
            <a:r>
              <a:rPr lang="en-US" dirty="0" smtClean="0"/>
              <a:t>Puzzle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26513" y="4432350"/>
            <a:ext cx="509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Notes: Prices in 2005 in 1000€</a:t>
            </a:r>
          </a:p>
          <a:p>
            <a:r>
              <a:rPr lang="de-DE" sz="900" dirty="0" smtClean="0"/>
              <a:t>Source: Statistisches Bundesamt</a:t>
            </a:r>
            <a:endParaRPr lang="de-DE" sz="900" dirty="0"/>
          </a:p>
        </p:txBody>
      </p:sp>
      <p:sp>
        <p:nvSpPr>
          <p:cNvPr id="8" name="Textfeld 7"/>
          <p:cNvSpPr txBox="1"/>
          <p:nvPr/>
        </p:nvSpPr>
        <p:spPr>
          <a:xfrm>
            <a:off x="504825" y="4801682"/>
            <a:ext cx="79724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u="sng" dirty="0" smtClean="0">
                <a:solidFill>
                  <a:srgbClr val="003F7D"/>
                </a:solidFill>
                <a:latin typeface="+mj-lt"/>
              </a:rPr>
              <a:t>Take-</a:t>
            </a:r>
            <a:r>
              <a:rPr lang="de-DE" u="sng" dirty="0" err="1" smtClean="0">
                <a:solidFill>
                  <a:srgbClr val="003F7D"/>
                </a:solidFill>
                <a:latin typeface="+mj-lt"/>
              </a:rPr>
              <a:t>away</a:t>
            </a:r>
            <a:r>
              <a:rPr lang="de-DE" u="sng" dirty="0" smtClean="0">
                <a:solidFill>
                  <a:srgbClr val="003F7D"/>
                </a:solidFill>
                <a:latin typeface="+mj-lt"/>
              </a:rPr>
              <a:t>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 err="1" smtClean="0">
                <a:solidFill>
                  <a:srgbClr val="003F7D"/>
                </a:solidFill>
                <a:latin typeface="+mj-lt"/>
              </a:rPr>
              <a:t>relatively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3F7D"/>
                </a:solidFill>
                <a:latin typeface="+mj-lt"/>
              </a:rPr>
              <a:t>stable</a:t>
            </a:r>
            <a:r>
              <a:rPr lang="de-DE" dirty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3F7D"/>
                </a:solidFill>
                <a:latin typeface="+mj-lt"/>
              </a:rPr>
              <a:t>upward</a:t>
            </a:r>
            <a:r>
              <a:rPr lang="de-DE" dirty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pattern</a:t>
            </a:r>
            <a:endParaRPr lang="de-DE" dirty="0" smtClean="0">
              <a:solidFill>
                <a:srgbClr val="003F7D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 err="1" smtClean="0">
                <a:solidFill>
                  <a:srgbClr val="003F7D"/>
                </a:solidFill>
                <a:latin typeface="+mj-lt"/>
              </a:rPr>
              <a:t>upswing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prior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to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2008/2009</a:t>
            </a:r>
            <a:endParaRPr lang="de-DE" dirty="0">
              <a:solidFill>
                <a:srgbClr val="003F7D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 err="1" smtClean="0">
                <a:solidFill>
                  <a:srgbClr val="003F7D"/>
                </a:solidFill>
                <a:latin typeface="+mj-lt"/>
              </a:rPr>
              <a:t>severe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decline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in 2009: -6.6%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from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its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peak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 in 2008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dirty="0" smtClean="0">
                <a:solidFill>
                  <a:srgbClr val="003F7D"/>
                </a:solidFill>
                <a:latin typeface="+mj-lt"/>
              </a:rPr>
              <a:t>quick </a:t>
            </a:r>
            <a:r>
              <a:rPr lang="de-DE" dirty="0" err="1" smtClean="0">
                <a:solidFill>
                  <a:srgbClr val="003F7D"/>
                </a:solidFill>
                <a:latin typeface="+mj-lt"/>
              </a:rPr>
              <a:t>recovery</a:t>
            </a:r>
            <a:endParaRPr lang="de-DE" dirty="0">
              <a:solidFill>
                <a:srgbClr val="003F7D"/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134100" y="1359885"/>
            <a:ext cx="190500" cy="30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978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Germany‘s</a:t>
            </a:r>
            <a:r>
              <a:rPr lang="de-DE" dirty="0" smtClean="0"/>
              <a:t> </a:t>
            </a:r>
            <a:r>
              <a:rPr lang="de-DE" dirty="0" err="1" smtClean="0"/>
              <a:t>quarterly</a:t>
            </a:r>
            <a:r>
              <a:rPr lang="de-DE" dirty="0" smtClean="0"/>
              <a:t> </a:t>
            </a:r>
            <a:r>
              <a:rPr lang="de-DE" dirty="0" err="1" smtClean="0"/>
              <a:t>unemployment</a:t>
            </a:r>
            <a:r>
              <a:rPr lang="de-DE" dirty="0" smtClean="0"/>
              <a:t> rate (2006-2013)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German Labor Market </a:t>
            </a:r>
            <a:r>
              <a:rPr lang="en-US" dirty="0" smtClean="0"/>
              <a:t>Puzzle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854" y="1338075"/>
            <a:ext cx="5162292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90855" y="4457700"/>
            <a:ext cx="5162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Notes: </a:t>
            </a:r>
            <a:r>
              <a:rPr lang="de-DE" sz="1050" dirty="0" err="1" smtClean="0"/>
              <a:t>Seasonally</a:t>
            </a:r>
            <a:r>
              <a:rPr lang="de-DE" sz="1050" dirty="0" smtClean="0"/>
              <a:t> </a:t>
            </a:r>
            <a:r>
              <a:rPr lang="de-DE" sz="1050" dirty="0" err="1" smtClean="0"/>
              <a:t>adjusted</a:t>
            </a:r>
            <a:r>
              <a:rPr lang="de-DE" sz="1050" dirty="0" smtClean="0"/>
              <a:t> </a:t>
            </a:r>
            <a:r>
              <a:rPr lang="de-DE" sz="1050" dirty="0" err="1" smtClean="0"/>
              <a:t>unemployment</a:t>
            </a:r>
            <a:r>
              <a:rPr lang="de-DE" sz="1050" dirty="0" smtClean="0"/>
              <a:t> rate </a:t>
            </a:r>
            <a:r>
              <a:rPr lang="de-DE" sz="1050" dirty="0" err="1" smtClean="0"/>
              <a:t>for</a:t>
            </a:r>
            <a:r>
              <a:rPr lang="de-DE" sz="1050" dirty="0" smtClean="0"/>
              <a:t> </a:t>
            </a:r>
            <a:r>
              <a:rPr lang="de-DE" sz="1050" dirty="0" err="1" smtClean="0"/>
              <a:t>selected</a:t>
            </a:r>
            <a:r>
              <a:rPr lang="de-DE" sz="1050" dirty="0" smtClean="0"/>
              <a:t> countries. </a:t>
            </a:r>
          </a:p>
          <a:p>
            <a:r>
              <a:rPr lang="de-DE" sz="1050" dirty="0" smtClean="0"/>
              <a:t>Source: </a:t>
            </a:r>
            <a:r>
              <a:rPr lang="de-DE" sz="1050" dirty="0" err="1" smtClean="0"/>
              <a:t>Eurostat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1" name="Textfeld 10"/>
          <p:cNvSpPr txBox="1"/>
          <p:nvPr/>
        </p:nvSpPr>
        <p:spPr>
          <a:xfrm>
            <a:off x="514350" y="4937474"/>
            <a:ext cx="8115300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u="sng" dirty="0" smtClean="0">
                <a:solidFill>
                  <a:srgbClr val="003F7D"/>
                </a:solidFill>
                <a:latin typeface="+mj-lt"/>
              </a:rPr>
              <a:t>Take-</a:t>
            </a:r>
            <a:r>
              <a:rPr lang="de-DE" sz="1600" u="sng" dirty="0" err="1" smtClean="0">
                <a:solidFill>
                  <a:srgbClr val="003F7D"/>
                </a:solidFill>
                <a:latin typeface="+mj-lt"/>
              </a:rPr>
              <a:t>away</a:t>
            </a:r>
            <a:r>
              <a:rPr lang="de-DE" sz="1600" u="sng" dirty="0" smtClean="0">
                <a:solidFill>
                  <a:srgbClr val="003F7D"/>
                </a:solidFill>
                <a:latin typeface="+mj-lt"/>
              </a:rPr>
              <a:t>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comparably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high </a:t>
            </a: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unemployment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rate in 2006: 10.6%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steady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decline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2009Q4: 7.7% </a:t>
            </a: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compared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to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Spain (18.9%), France (9.6%) </a:t>
            </a: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and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USA (9.9%)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de-DE" sz="1600" dirty="0" err="1" smtClean="0">
                <a:solidFill>
                  <a:srgbClr val="003F7D"/>
                </a:solidFill>
                <a:latin typeface="+mj-lt"/>
              </a:rPr>
              <a:t>lowest</a:t>
            </a:r>
            <a:r>
              <a:rPr lang="de-DE" sz="1600" dirty="0" smtClean="0">
                <a:solidFill>
                  <a:srgbClr val="003F7D"/>
                </a:solidFill>
                <a:latin typeface="+mj-lt"/>
              </a:rPr>
              <a:t> in Europe in 2013Q4: 5.2</a:t>
            </a:r>
            <a:r>
              <a:rPr lang="de-DE" dirty="0" smtClean="0">
                <a:solidFill>
                  <a:srgbClr val="003F7D"/>
                </a:solidFill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17810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50988"/>
            <a:ext cx="358885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991" y="1550988"/>
            <a:ext cx="349714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816" y="4019416"/>
            <a:ext cx="359336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519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40000" y="1539501"/>
            <a:ext cx="7524000" cy="42192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Great </a:t>
            </a:r>
            <a:r>
              <a:rPr lang="de-DE" dirty="0" err="1" smtClean="0"/>
              <a:t>Recession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manufacturers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exporters</a:t>
            </a:r>
            <a:endParaRPr lang="de-DE" dirty="0" smtClean="0"/>
          </a:p>
          <a:p>
            <a:r>
              <a:rPr lang="de-DE" dirty="0" smtClean="0"/>
              <a:t>18</a:t>
            </a:r>
            <a:r>
              <a:rPr lang="de-DE" dirty="0"/>
              <a:t>% </a:t>
            </a:r>
            <a:r>
              <a:rPr lang="de-DE" dirty="0" err="1"/>
              <a:t>drop</a:t>
            </a:r>
            <a:r>
              <a:rPr lang="de-DE" dirty="0"/>
              <a:t> in GDP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in 2009 </a:t>
            </a:r>
            <a:endParaRPr lang="de-DE" dirty="0" smtClean="0"/>
          </a:p>
          <a:p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/>
              <a:t>spill-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/>
          </a:p>
          <a:p>
            <a:r>
              <a:rPr lang="de-DE" dirty="0"/>
              <a:t>positive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firms</a:t>
            </a:r>
            <a:r>
              <a:rPr lang="de-DE" dirty="0"/>
              <a:t> (high </a:t>
            </a:r>
            <a:r>
              <a:rPr lang="de-DE" dirty="0" err="1"/>
              <a:t>pre-crisis</a:t>
            </a:r>
            <a:r>
              <a:rPr lang="de-DE" dirty="0"/>
              <a:t> </a:t>
            </a:r>
            <a:r>
              <a:rPr lang="de-DE" dirty="0" err="1"/>
              <a:t>competitiveness</a:t>
            </a:r>
            <a:r>
              <a:rPr lang="de-DE" dirty="0"/>
              <a:t>)</a:t>
            </a:r>
          </a:p>
          <a:p>
            <a:r>
              <a:rPr lang="de-DE" dirty="0" err="1"/>
              <a:t>bailout</a:t>
            </a:r>
            <a:r>
              <a:rPr lang="de-DE" dirty="0"/>
              <a:t> </a:t>
            </a:r>
            <a:r>
              <a:rPr lang="de-DE" dirty="0" err="1"/>
              <a:t>packages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at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industries</a:t>
            </a:r>
            <a:r>
              <a:rPr lang="de-DE" dirty="0"/>
              <a:t> („Abwrackprämie“)</a:t>
            </a:r>
          </a:p>
          <a:p>
            <a:r>
              <a:rPr lang="de-DE" b="1" dirty="0" err="1"/>
              <a:t>demand</a:t>
            </a:r>
            <a:r>
              <a:rPr lang="de-DE" b="1" dirty="0"/>
              <a:t> </a:t>
            </a:r>
            <a:r>
              <a:rPr lang="de-DE" b="1" dirty="0" err="1"/>
              <a:t>shock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limited </a:t>
            </a:r>
            <a:r>
              <a:rPr lang="de-DE" b="1" dirty="0" err="1"/>
              <a:t>duration</a:t>
            </a:r>
            <a:r>
              <a:rPr lang="de-DE" b="1" dirty="0"/>
              <a:t> 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post-</a:t>
            </a:r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Asian </a:t>
            </a:r>
            <a:r>
              <a:rPr lang="de-DE" dirty="0" smtClean="0"/>
              <a:t>countries</a:t>
            </a:r>
            <a:endParaRPr lang="de-DE" dirty="0"/>
          </a:p>
          <a:p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 </a:t>
            </a:r>
            <a:r>
              <a:rPr lang="de-DE" dirty="0" err="1"/>
              <a:t>hoarding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shortage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skilled</a:t>
            </a:r>
            <a:r>
              <a:rPr lang="de-DE" dirty="0"/>
              <a:t> </a:t>
            </a:r>
            <a:r>
              <a:rPr lang="de-DE" dirty="0" err="1"/>
              <a:t>workers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5741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/>
              <a:t>Transitory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shock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706" y="3193684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05" y="1268730"/>
            <a:ext cx="792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003F7D"/>
                </a:solidFill>
                <a:latin typeface="+mj-lt"/>
              </a:rPr>
              <a:t>CES </a:t>
            </a:r>
            <a:r>
              <a:rPr lang="en-GB" sz="1600" dirty="0" err="1">
                <a:solidFill>
                  <a:srgbClr val="003F7D"/>
                </a:solidFill>
                <a:latin typeface="+mj-lt"/>
              </a:rPr>
              <a:t>ifo</a:t>
            </a:r>
            <a:r>
              <a:rPr lang="en-GB" sz="1600" dirty="0">
                <a:solidFill>
                  <a:srgbClr val="003F7D"/>
                </a:solidFill>
                <a:latin typeface="+mj-lt"/>
              </a:rPr>
              <a:t> Group Munich surveys over 7.000 firms </a:t>
            </a:r>
            <a:r>
              <a:rPr lang="en-GB" sz="1600" dirty="0" smtClean="0">
                <a:solidFill>
                  <a:srgbClr val="003F7D"/>
                </a:solidFill>
                <a:latin typeface="+mj-lt"/>
              </a:rPr>
              <a:t>in </a:t>
            </a:r>
            <a:r>
              <a:rPr lang="en-GB" sz="1600" dirty="0">
                <a:solidFill>
                  <a:srgbClr val="003F7D"/>
                </a:solidFill>
                <a:latin typeface="+mj-lt"/>
              </a:rPr>
              <a:t>manufacturing, construction, wholesale, retail </a:t>
            </a:r>
            <a:endParaRPr lang="en-GB" sz="1600" dirty="0" smtClean="0">
              <a:solidFill>
                <a:srgbClr val="003F7D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003F7D"/>
                </a:solidFill>
                <a:latin typeface="+mj-lt"/>
              </a:rPr>
              <a:t>expectations (more </a:t>
            </a:r>
            <a:r>
              <a:rPr lang="en-GB" sz="1600" dirty="0">
                <a:solidFill>
                  <a:srgbClr val="003F7D"/>
                </a:solidFill>
                <a:latin typeface="+mj-lt"/>
              </a:rPr>
              <a:t>favourable, unchanged, less favourable) for the following six </a:t>
            </a:r>
            <a:r>
              <a:rPr lang="en-GB" sz="1600" dirty="0" smtClean="0">
                <a:solidFill>
                  <a:srgbClr val="003F7D"/>
                </a:solidFill>
                <a:latin typeface="+mj-lt"/>
              </a:rPr>
              <a:t>months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003F7D"/>
              </a:solidFill>
              <a:latin typeface="+mj-lt"/>
            </a:endParaRPr>
          </a:p>
          <a:p>
            <a:r>
              <a:rPr lang="en-GB" sz="1600" dirty="0" smtClean="0">
                <a:solidFill>
                  <a:srgbClr val="003F7D"/>
                </a:solidFill>
                <a:latin typeface="+mj-lt"/>
                <a:sym typeface="Wingdings" panose="05000000000000000000" pitchFamily="2" charset="2"/>
              </a:rPr>
              <a:t> firms expected crisis to be short-lived!</a:t>
            </a:r>
            <a:endParaRPr lang="en-GB" sz="1600" dirty="0" smtClean="0">
              <a:solidFill>
                <a:srgbClr val="003F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05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Germany‘s</a:t>
            </a:r>
            <a:r>
              <a:rPr lang="de-DE" dirty="0" smtClean="0"/>
              <a:t> Labor Market Puzzle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German Labor Market Puzzle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B385-C2E1-4AFC-A151-0C2E5C20BDB0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99" y="1269360"/>
            <a:ext cx="695250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33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vorlage">
  <a:themeElements>
    <a:clrScheme name="IAB-Powerpointfoli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7AA9"/>
      </a:accent1>
      <a:accent2>
        <a:srgbClr val="003F7D"/>
      </a:accent2>
      <a:accent3>
        <a:srgbClr val="FDC843"/>
      </a:accent3>
      <a:accent4>
        <a:srgbClr val="CACEE1"/>
      </a:accent4>
      <a:accent5>
        <a:srgbClr val="FFE4AA"/>
      </a:accent5>
      <a:accent6>
        <a:srgbClr val="CACEE1"/>
      </a:accent6>
      <a:hlink>
        <a:srgbClr val="003F7D"/>
      </a:hlink>
      <a:folHlink>
        <a:srgbClr val="647A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1913</Words>
  <Application>Microsoft Office PowerPoint</Application>
  <PresentationFormat>Affichage à l'écran (4:3)</PresentationFormat>
  <Paragraphs>374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Arial ExBd</vt:lpstr>
      <vt:lpstr>Wingdings</vt:lpstr>
      <vt:lpstr>Calibri</vt:lpstr>
      <vt:lpstr>Times New Roman</vt:lpstr>
      <vt:lpstr>Standardvorlage</vt:lpstr>
      <vt:lpstr>The German Labor Market Puzzle in the Great Recession</vt:lpstr>
      <vt:lpstr>Motivation</vt:lpstr>
      <vt:lpstr>Outline</vt:lpstr>
      <vt:lpstr>Germany‘s GDP per head (1991-2012)</vt:lpstr>
      <vt:lpstr>Germany‘s quarterly unemployment rate (2006-2013)</vt:lpstr>
      <vt:lpstr>The manufacturing sector (I)</vt:lpstr>
      <vt:lpstr>The manufacturing sector (II)</vt:lpstr>
      <vt:lpstr>Transitory external demand shock</vt:lpstr>
      <vt:lpstr>Germany‘s Labor Market Puzzle</vt:lpstr>
      <vt:lpstr>The Hartz Reforms (2003-2005)</vt:lpstr>
      <vt:lpstr>Short-time work</vt:lpstr>
      <vt:lpstr>Industrial relations</vt:lpstr>
      <vt:lpstr>Pacts for employment and competitiveness (PEC) – institutional background</vt:lpstr>
      <vt:lpstr>Reasons for Germany‘s job miracle</vt:lpstr>
      <vt:lpstr>Data overview</vt:lpstr>
      <vt:lpstr>Labor productivity development over time </vt:lpstr>
      <vt:lpstr>Establishment-level PECs in 2008</vt:lpstr>
      <vt:lpstr>Labor productivity and PECs</vt:lpstr>
      <vt:lpstr>Employment adjustments and PECs</vt:lpstr>
      <vt:lpstr>Lessons Learned </vt:lpstr>
      <vt:lpstr>Conclusion</vt:lpstr>
      <vt:lpstr>Diapositive 22</vt:lpstr>
      <vt:lpstr>Diapositive 23</vt:lpstr>
      <vt:lpstr>Within-firm flexibilities</vt:lpstr>
      <vt:lpstr>Working-time accounts</vt:lpstr>
      <vt:lpstr>Company-level pacts for employment and competitiveness (2)</vt:lpstr>
    </vt:vector>
  </TitlesOfParts>
  <Company>Bundesagentur für Arbeit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weidmannc001</dc:creator>
  <cp:lastModifiedBy>p.askenazy</cp:lastModifiedBy>
  <cp:revision>237</cp:revision>
  <dcterms:created xsi:type="dcterms:W3CDTF">2012-08-01T12:52:51Z</dcterms:created>
  <dcterms:modified xsi:type="dcterms:W3CDTF">2015-01-28T09:03:02Z</dcterms:modified>
</cp:coreProperties>
</file>