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59" r:id="rId2"/>
    <p:sldId id="366" r:id="rId3"/>
    <p:sldId id="360" r:id="rId4"/>
    <p:sldId id="379" r:id="rId5"/>
    <p:sldId id="368" r:id="rId6"/>
    <p:sldId id="370" r:id="rId7"/>
    <p:sldId id="380" r:id="rId8"/>
    <p:sldId id="383" r:id="rId9"/>
    <p:sldId id="369" r:id="rId10"/>
    <p:sldId id="384" r:id="rId11"/>
    <p:sldId id="372" r:id="rId12"/>
    <p:sldId id="385" r:id="rId13"/>
    <p:sldId id="373" r:id="rId14"/>
    <p:sldId id="374" r:id="rId15"/>
    <p:sldId id="375" r:id="rId16"/>
    <p:sldId id="376" r:id="rId17"/>
    <p:sldId id="386" r:id="rId18"/>
    <p:sldId id="377" r:id="rId19"/>
  </p:sldIdLst>
  <p:sldSz cx="9144000" cy="6858000" type="screen4x3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.askenazy" initials="p" lastIdx="1" clrIdx="0"/>
  <p:cmAuthor id="1" name="MC" initials="M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72" autoAdjust="0"/>
    <p:restoredTop sz="94581" autoAdjust="0"/>
  </p:normalViewPr>
  <p:slideViewPr>
    <p:cSldViewPr>
      <p:cViewPr>
        <p:scale>
          <a:sx n="80" d="100"/>
          <a:sy n="80" d="100"/>
        </p:scale>
        <p:origin x="-30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hilippe\Documents\newquaterlyaccoun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hilippe\Documents\irsocmartra13_t205_nov14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hilippe\Documents\GDPeduc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hilippe\Documents\GDPeduc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hilippe\Documents\newNAnonsalaried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hilippe\Documents\graphchapproduc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084462429666803E-2"/>
          <c:y val="3.5330222647404021E-2"/>
          <c:w val="0.63685513535364435"/>
          <c:h val="0.88495089168709407"/>
        </c:manualLayout>
      </c:layout>
      <c:lineChart>
        <c:grouping val="standard"/>
        <c:ser>
          <c:idx val="0"/>
          <c:order val="0"/>
          <c:tx>
            <c:strRef>
              <c:f>Sheet2!$F$172</c:f>
              <c:strCache>
                <c:ptCount val="1"/>
                <c:pt idx="0">
                  <c:v>Value-Added 1992 recession</c:v>
                </c:pt>
              </c:strCache>
            </c:strRef>
          </c:tx>
          <c:marker>
            <c:symbol val="none"/>
          </c:marker>
          <c:cat>
            <c:numRef>
              <c:f>Sheet2!$E$173:$E$203</c:f>
              <c:numCache>
                <c:formatCode>General</c:formatCode>
                <c:ptCount val="3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9</c:v>
                </c:pt>
                <c:pt idx="18">
                  <c:v>10</c:v>
                </c:pt>
                <c:pt idx="19">
                  <c:v>11</c:v>
                </c:pt>
                <c:pt idx="20">
                  <c:v>12</c:v>
                </c:pt>
                <c:pt idx="21">
                  <c:v>13</c:v>
                </c:pt>
                <c:pt idx="22">
                  <c:v>14</c:v>
                </c:pt>
                <c:pt idx="23">
                  <c:v>15</c:v>
                </c:pt>
                <c:pt idx="24">
                  <c:v>16</c:v>
                </c:pt>
                <c:pt idx="25">
                  <c:v>17</c:v>
                </c:pt>
                <c:pt idx="26">
                  <c:v>18</c:v>
                </c:pt>
                <c:pt idx="27">
                  <c:v>19</c:v>
                </c:pt>
                <c:pt idx="28">
                  <c:v>20</c:v>
                </c:pt>
                <c:pt idx="29">
                  <c:v>21</c:v>
                </c:pt>
                <c:pt idx="30">
                  <c:v>22</c:v>
                </c:pt>
              </c:numCache>
            </c:numRef>
          </c:cat>
          <c:val>
            <c:numRef>
              <c:f>Sheet2!$F$173:$F$203</c:f>
              <c:numCache>
                <c:formatCode>General</c:formatCode>
                <c:ptCount val="31"/>
                <c:pt idx="0">
                  <c:v>0.96670770879555912</c:v>
                </c:pt>
                <c:pt idx="1">
                  <c:v>0.97082295991016787</c:v>
                </c:pt>
                <c:pt idx="2">
                  <c:v>0.9736798533320925</c:v>
                </c:pt>
                <c:pt idx="3">
                  <c:v>0.97321022701615656</c:v>
                </c:pt>
                <c:pt idx="4">
                  <c:v>0.97262620454634452</c:v>
                </c:pt>
                <c:pt idx="5">
                  <c:v>0.98023053835432117</c:v>
                </c:pt>
                <c:pt idx="6">
                  <c:v>0.98432772691831827</c:v>
                </c:pt>
                <c:pt idx="7">
                  <c:v>0.99050210880278056</c:v>
                </c:pt>
                <c:pt idx="8">
                  <c:v>1</c:v>
                </c:pt>
                <c:pt idx="9">
                  <c:v>1.0003221154859279</c:v>
                </c:pt>
                <c:pt idx="10">
                  <c:v>0.99963573856264254</c:v>
                </c:pt>
                <c:pt idx="11">
                  <c:v>0.99662230303541177</c:v>
                </c:pt>
                <c:pt idx="12">
                  <c:v>0.99172735181935046</c:v>
                </c:pt>
                <c:pt idx="13">
                  <c:v>0.99244684341875933</c:v>
                </c:pt>
                <c:pt idx="14">
                  <c:v>0.99548737277190613</c:v>
                </c:pt>
                <c:pt idx="15">
                  <c:v>0.99584862378416472</c:v>
                </c:pt>
                <c:pt idx="16">
                  <c:v>1.0000812814777575</c:v>
                </c:pt>
                <c:pt idx="17">
                  <c:v>1.0110994373515478</c:v>
                </c:pt>
                <c:pt idx="18">
                  <c:v>1.017258767110504</c:v>
                </c:pt>
                <c:pt idx="19">
                  <c:v>1.0268379397854781</c:v>
                </c:pt>
                <c:pt idx="20">
                  <c:v>1.0329039463662681</c:v>
                </c:pt>
                <c:pt idx="21">
                  <c:v>1.0370884372582261</c:v>
                </c:pt>
                <c:pt idx="22">
                  <c:v>1.0394666730889033</c:v>
                </c:pt>
                <c:pt idx="23">
                  <c:v>1.0421188576038825</c:v>
                </c:pt>
                <c:pt idx="24">
                  <c:v>1.0483986043669227</c:v>
                </c:pt>
                <c:pt idx="25">
                  <c:v>1.0513548418172141</c:v>
                </c:pt>
                <c:pt idx="26">
                  <c:v>1.0550847585187504</c:v>
                </c:pt>
                <c:pt idx="27">
                  <c:v>1.0564274081142999</c:v>
                </c:pt>
                <c:pt idx="28">
                  <c:v>1.0609490666176973</c:v>
                </c:pt>
                <c:pt idx="29">
                  <c:v>1.0723886820057862</c:v>
                </c:pt>
                <c:pt idx="30">
                  <c:v>1.0804385587288783</c:v>
                </c:pt>
              </c:numCache>
            </c:numRef>
          </c:val>
        </c:ser>
        <c:ser>
          <c:idx val="1"/>
          <c:order val="1"/>
          <c:tx>
            <c:strRef>
              <c:f>Sheet2!$G$172</c:f>
              <c:strCache>
                <c:ptCount val="1"/>
                <c:pt idx="0">
                  <c:v>Value-Added 2008 recession</c:v>
                </c:pt>
              </c:strCache>
            </c:strRef>
          </c:tx>
          <c:marker>
            <c:symbol val="none"/>
          </c:marker>
          <c:cat>
            <c:numRef>
              <c:f>Sheet2!$E$173:$E$203</c:f>
              <c:numCache>
                <c:formatCode>General</c:formatCode>
                <c:ptCount val="3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9</c:v>
                </c:pt>
                <c:pt idx="18">
                  <c:v>10</c:v>
                </c:pt>
                <c:pt idx="19">
                  <c:v>11</c:v>
                </c:pt>
                <c:pt idx="20">
                  <c:v>12</c:v>
                </c:pt>
                <c:pt idx="21">
                  <c:v>13</c:v>
                </c:pt>
                <c:pt idx="22">
                  <c:v>14</c:v>
                </c:pt>
                <c:pt idx="23">
                  <c:v>15</c:v>
                </c:pt>
                <c:pt idx="24">
                  <c:v>16</c:v>
                </c:pt>
                <c:pt idx="25">
                  <c:v>17</c:v>
                </c:pt>
                <c:pt idx="26">
                  <c:v>18</c:v>
                </c:pt>
                <c:pt idx="27">
                  <c:v>19</c:v>
                </c:pt>
                <c:pt idx="28">
                  <c:v>20</c:v>
                </c:pt>
                <c:pt idx="29">
                  <c:v>21</c:v>
                </c:pt>
                <c:pt idx="30">
                  <c:v>22</c:v>
                </c:pt>
              </c:numCache>
            </c:numRef>
          </c:cat>
          <c:val>
            <c:numRef>
              <c:f>Sheet2!$G$173:$G$203</c:f>
              <c:numCache>
                <c:formatCode>General</c:formatCode>
                <c:ptCount val="31"/>
                <c:pt idx="0">
                  <c:v>0.95492192359315475</c:v>
                </c:pt>
                <c:pt idx="1">
                  <c:v>0.96574022544494365</c:v>
                </c:pt>
                <c:pt idx="2">
                  <c:v>0.96580351589354163</c:v>
                </c:pt>
                <c:pt idx="3">
                  <c:v>0.97386322715815044</c:v>
                </c:pt>
                <c:pt idx="4">
                  <c:v>0.98188147226678224</c:v>
                </c:pt>
                <c:pt idx="5">
                  <c:v>0.98780676771314158</c:v>
                </c:pt>
                <c:pt idx="6">
                  <c:v>0.9911131480450871</c:v>
                </c:pt>
                <c:pt idx="7">
                  <c:v>0.993269388155953</c:v>
                </c:pt>
                <c:pt idx="8">
                  <c:v>1</c:v>
                </c:pt>
                <c:pt idx="9">
                  <c:v>0.99516591918464448</c:v>
                </c:pt>
                <c:pt idx="10">
                  <c:v>0.9937189685839305</c:v>
                </c:pt>
                <c:pt idx="11">
                  <c:v>0.97838085573051359</c:v>
                </c:pt>
                <c:pt idx="12">
                  <c:v>0.96311039818421851</c:v>
                </c:pt>
                <c:pt idx="13">
                  <c:v>0.96319114806691331</c:v>
                </c:pt>
                <c:pt idx="14">
                  <c:v>0.96551325280169353</c:v>
                </c:pt>
                <c:pt idx="15">
                  <c:v>0.97149092655034353</c:v>
                </c:pt>
                <c:pt idx="16">
                  <c:v>0.97413603081589983</c:v>
                </c:pt>
                <c:pt idx="17">
                  <c:v>0.98006569112078668</c:v>
                </c:pt>
                <c:pt idx="18">
                  <c:v>0.98454185353717472</c:v>
                </c:pt>
                <c:pt idx="19">
                  <c:v>0.98915114413854055</c:v>
                </c:pt>
                <c:pt idx="20">
                  <c:v>1.0006547287786041</c:v>
                </c:pt>
                <c:pt idx="21">
                  <c:v>1.0006874652175373</c:v>
                </c:pt>
                <c:pt idx="22">
                  <c:v>1.0033107451904675</c:v>
                </c:pt>
                <c:pt idx="23">
                  <c:v>1.0060824303532314</c:v>
                </c:pt>
                <c:pt idx="24">
                  <c:v>1.0093233378073088</c:v>
                </c:pt>
                <c:pt idx="25">
                  <c:v>1.0073024083106898</c:v>
                </c:pt>
                <c:pt idx="26">
                  <c:v>1.0110038083390618</c:v>
                </c:pt>
                <c:pt idx="27">
                  <c:v>1.008496197117007</c:v>
                </c:pt>
                <c:pt idx="28">
                  <c:v>1.0084307242391506</c:v>
                </c:pt>
                <c:pt idx="29">
                  <c:v>1.0145895396165525</c:v>
                </c:pt>
                <c:pt idx="30">
                  <c:v>1.0143232832465818</c:v>
                </c:pt>
              </c:numCache>
            </c:numRef>
          </c:val>
        </c:ser>
        <c:ser>
          <c:idx val="2"/>
          <c:order val="2"/>
          <c:tx>
            <c:strRef>
              <c:f>Sheet2!$H$172</c:f>
              <c:strCache>
                <c:ptCount val="1"/>
                <c:pt idx="0">
                  <c:v>Employment 1992 recession</c:v>
                </c:pt>
              </c:strCache>
            </c:strRef>
          </c:tx>
          <c:marker>
            <c:symbol val="none"/>
          </c:marker>
          <c:cat>
            <c:numRef>
              <c:f>Sheet2!$E$173:$E$203</c:f>
              <c:numCache>
                <c:formatCode>General</c:formatCode>
                <c:ptCount val="3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9</c:v>
                </c:pt>
                <c:pt idx="18">
                  <c:v>10</c:v>
                </c:pt>
                <c:pt idx="19">
                  <c:v>11</c:v>
                </c:pt>
                <c:pt idx="20">
                  <c:v>12</c:v>
                </c:pt>
                <c:pt idx="21">
                  <c:v>13</c:v>
                </c:pt>
                <c:pt idx="22">
                  <c:v>14</c:v>
                </c:pt>
                <c:pt idx="23">
                  <c:v>15</c:v>
                </c:pt>
                <c:pt idx="24">
                  <c:v>16</c:v>
                </c:pt>
                <c:pt idx="25">
                  <c:v>17</c:v>
                </c:pt>
                <c:pt idx="26">
                  <c:v>18</c:v>
                </c:pt>
                <c:pt idx="27">
                  <c:v>19</c:v>
                </c:pt>
                <c:pt idx="28">
                  <c:v>20</c:v>
                </c:pt>
                <c:pt idx="29">
                  <c:v>21</c:v>
                </c:pt>
                <c:pt idx="30">
                  <c:v>22</c:v>
                </c:pt>
              </c:numCache>
            </c:numRef>
          </c:cat>
          <c:val>
            <c:numRef>
              <c:f>Sheet2!$H$173:$H$203</c:f>
              <c:numCache>
                <c:formatCode>General</c:formatCode>
                <c:ptCount val="31"/>
                <c:pt idx="0">
                  <c:v>0.99893198680485551</c:v>
                </c:pt>
                <c:pt idx="1">
                  <c:v>1.000426782302531</c:v>
                </c:pt>
                <c:pt idx="2">
                  <c:v>1.0019393427721652</c:v>
                </c:pt>
                <c:pt idx="3">
                  <c:v>1.0032268802636621</c:v>
                </c:pt>
                <c:pt idx="4">
                  <c:v>1.0049475446905407</c:v>
                </c:pt>
                <c:pt idx="5">
                  <c:v>1.0043930237801069</c:v>
                </c:pt>
                <c:pt idx="6">
                  <c:v>1.0028626983385098</c:v>
                </c:pt>
                <c:pt idx="7">
                  <c:v>1.0016902101892204</c:v>
                </c:pt>
                <c:pt idx="8">
                  <c:v>1</c:v>
                </c:pt>
                <c:pt idx="9">
                  <c:v>0.99847686514228895</c:v>
                </c:pt>
                <c:pt idx="10">
                  <c:v>0.99668810165624355</c:v>
                </c:pt>
                <c:pt idx="11">
                  <c:v>0.99332502327422822</c:v>
                </c:pt>
                <c:pt idx="12">
                  <c:v>0.98956688575388607</c:v>
                </c:pt>
                <c:pt idx="13">
                  <c:v>0.98651342545458243</c:v>
                </c:pt>
                <c:pt idx="14">
                  <c:v>0.98525042054341361</c:v>
                </c:pt>
                <c:pt idx="15">
                  <c:v>0.98560994973781857</c:v>
                </c:pt>
                <c:pt idx="16">
                  <c:v>0.98705314222171259</c:v>
                </c:pt>
                <c:pt idx="17">
                  <c:v>0.98972380967285811</c:v>
                </c:pt>
                <c:pt idx="18">
                  <c:v>0.99353735698668688</c:v>
                </c:pt>
                <c:pt idx="19">
                  <c:v>0.9968962056134798</c:v>
                </c:pt>
                <c:pt idx="20">
                  <c:v>0.99892818002515016</c:v>
                </c:pt>
                <c:pt idx="21">
                  <c:v>1.0008666768462777</c:v>
                </c:pt>
                <c:pt idx="22">
                  <c:v>1.002847471219688</c:v>
                </c:pt>
                <c:pt idx="23">
                  <c:v>1.0047639733136284</c:v>
                </c:pt>
                <c:pt idx="24">
                  <c:v>1.0060438972457102</c:v>
                </c:pt>
                <c:pt idx="25">
                  <c:v>1.0069494878400878</c:v>
                </c:pt>
                <c:pt idx="26">
                  <c:v>1.0079811251402693</c:v>
                </c:pt>
                <c:pt idx="27">
                  <c:v>1.0095309074559158</c:v>
                </c:pt>
                <c:pt idx="28">
                  <c:v>1.0119955858274394</c:v>
                </c:pt>
                <c:pt idx="29">
                  <c:v>1.014336755346305</c:v>
                </c:pt>
                <c:pt idx="30">
                  <c:v>1.0161876962342067</c:v>
                </c:pt>
              </c:numCache>
            </c:numRef>
          </c:val>
        </c:ser>
        <c:ser>
          <c:idx val="3"/>
          <c:order val="3"/>
          <c:tx>
            <c:strRef>
              <c:f>Sheet2!$I$172</c:f>
              <c:strCache>
                <c:ptCount val="1"/>
                <c:pt idx="0">
                  <c:v>Employment 2008 recession</c:v>
                </c:pt>
              </c:strCache>
            </c:strRef>
          </c:tx>
          <c:marker>
            <c:symbol val="none"/>
          </c:marker>
          <c:cat>
            <c:numRef>
              <c:f>Sheet2!$E$173:$E$203</c:f>
              <c:numCache>
                <c:formatCode>General</c:formatCode>
                <c:ptCount val="3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9</c:v>
                </c:pt>
                <c:pt idx="18">
                  <c:v>10</c:v>
                </c:pt>
                <c:pt idx="19">
                  <c:v>11</c:v>
                </c:pt>
                <c:pt idx="20">
                  <c:v>12</c:v>
                </c:pt>
                <c:pt idx="21">
                  <c:v>13</c:v>
                </c:pt>
                <c:pt idx="22">
                  <c:v>14</c:v>
                </c:pt>
                <c:pt idx="23">
                  <c:v>15</c:v>
                </c:pt>
                <c:pt idx="24">
                  <c:v>16</c:v>
                </c:pt>
                <c:pt idx="25">
                  <c:v>17</c:v>
                </c:pt>
                <c:pt idx="26">
                  <c:v>18</c:v>
                </c:pt>
                <c:pt idx="27">
                  <c:v>19</c:v>
                </c:pt>
                <c:pt idx="28">
                  <c:v>20</c:v>
                </c:pt>
                <c:pt idx="29">
                  <c:v>21</c:v>
                </c:pt>
                <c:pt idx="30">
                  <c:v>22</c:v>
                </c:pt>
              </c:numCache>
            </c:numRef>
          </c:cat>
          <c:val>
            <c:numRef>
              <c:f>Sheet2!$I$173:$I$203</c:f>
              <c:numCache>
                <c:formatCode>General</c:formatCode>
                <c:ptCount val="31"/>
                <c:pt idx="0">
                  <c:v>0.97524883889887626</c:v>
                </c:pt>
                <c:pt idx="1">
                  <c:v>0.97857772097688356</c:v>
                </c:pt>
                <c:pt idx="2">
                  <c:v>0.98269415169760488</c:v>
                </c:pt>
                <c:pt idx="3">
                  <c:v>0.98535497780745041</c:v>
                </c:pt>
                <c:pt idx="4">
                  <c:v>0.98939971292344564</c:v>
                </c:pt>
                <c:pt idx="5">
                  <c:v>0.99340290135567022</c:v>
                </c:pt>
                <c:pt idx="6">
                  <c:v>0.99595489721423969</c:v>
                </c:pt>
                <c:pt idx="7">
                  <c:v>0.99829658596560056</c:v>
                </c:pt>
                <c:pt idx="8">
                  <c:v>1</c:v>
                </c:pt>
                <c:pt idx="9">
                  <c:v>1.0004551751725843</c:v>
                </c:pt>
                <c:pt idx="10">
                  <c:v>0.99894772912444596</c:v>
                </c:pt>
                <c:pt idx="11">
                  <c:v>0.99613248171210256</c:v>
                </c:pt>
                <c:pt idx="12">
                  <c:v>0.99127004903243832</c:v>
                </c:pt>
                <c:pt idx="13">
                  <c:v>0.98729737719094357</c:v>
                </c:pt>
                <c:pt idx="14">
                  <c:v>0.98579544618932546</c:v>
                </c:pt>
                <c:pt idx="15">
                  <c:v>0.98572595660320472</c:v>
                </c:pt>
                <c:pt idx="16">
                  <c:v>0.98631422823174175</c:v>
                </c:pt>
                <c:pt idx="17">
                  <c:v>0.9872231078978384</c:v>
                </c:pt>
                <c:pt idx="18">
                  <c:v>0.98869121328082388</c:v>
                </c:pt>
                <c:pt idx="19">
                  <c:v>0.99020638039408249</c:v>
                </c:pt>
                <c:pt idx="20">
                  <c:v>0.9925465984663755</c:v>
                </c:pt>
                <c:pt idx="21">
                  <c:v>0.99517176060874368</c:v>
                </c:pt>
                <c:pt idx="22">
                  <c:v>0.99607255153994756</c:v>
                </c:pt>
                <c:pt idx="23">
                  <c:v>0.9960284311678077</c:v>
                </c:pt>
                <c:pt idx="24">
                  <c:v>0.99651927030787202</c:v>
                </c:pt>
                <c:pt idx="25">
                  <c:v>0.99665236676382951</c:v>
                </c:pt>
                <c:pt idx="26">
                  <c:v>0.99605122669341595</c:v>
                </c:pt>
                <c:pt idx="27">
                  <c:v>0.99491402410148866</c:v>
                </c:pt>
                <c:pt idx="28">
                  <c:v>0.99391543301203911</c:v>
                </c:pt>
                <c:pt idx="29">
                  <c:v>0.99449083619870871</c:v>
                </c:pt>
                <c:pt idx="30">
                  <c:v>0.9942500125007746</c:v>
                </c:pt>
              </c:numCache>
            </c:numRef>
          </c:val>
        </c:ser>
        <c:ser>
          <c:idx val="4"/>
          <c:order val="4"/>
          <c:tx>
            <c:strRef>
              <c:f>Sheet2!$J$172</c:f>
              <c:strCache>
                <c:ptCount val="1"/>
                <c:pt idx="0">
                  <c:v>Working time 1992 recession</c:v>
                </c:pt>
              </c:strCache>
            </c:strRef>
          </c:tx>
          <c:marker>
            <c:symbol val="none"/>
          </c:marker>
          <c:cat>
            <c:numRef>
              <c:f>Sheet2!$E$173:$E$203</c:f>
              <c:numCache>
                <c:formatCode>General</c:formatCode>
                <c:ptCount val="3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9</c:v>
                </c:pt>
                <c:pt idx="18">
                  <c:v>10</c:v>
                </c:pt>
                <c:pt idx="19">
                  <c:v>11</c:v>
                </c:pt>
                <c:pt idx="20">
                  <c:v>12</c:v>
                </c:pt>
                <c:pt idx="21">
                  <c:v>13</c:v>
                </c:pt>
                <c:pt idx="22">
                  <c:v>14</c:v>
                </c:pt>
                <c:pt idx="23">
                  <c:v>15</c:v>
                </c:pt>
                <c:pt idx="24">
                  <c:v>16</c:v>
                </c:pt>
                <c:pt idx="25">
                  <c:v>17</c:v>
                </c:pt>
                <c:pt idx="26">
                  <c:v>18</c:v>
                </c:pt>
                <c:pt idx="27">
                  <c:v>19</c:v>
                </c:pt>
                <c:pt idx="28">
                  <c:v>20</c:v>
                </c:pt>
                <c:pt idx="29">
                  <c:v>21</c:v>
                </c:pt>
                <c:pt idx="30">
                  <c:v>22</c:v>
                </c:pt>
              </c:numCache>
            </c:numRef>
          </c:cat>
          <c:val>
            <c:numRef>
              <c:f>Sheet2!$J$173:$J$203</c:f>
              <c:numCache>
                <c:formatCode>General</c:formatCode>
                <c:ptCount val="31"/>
                <c:pt idx="0">
                  <c:v>1.0099548167298875</c:v>
                </c:pt>
                <c:pt idx="1">
                  <c:v>1.0064996254862637</c:v>
                </c:pt>
                <c:pt idx="2">
                  <c:v>1.0046391378935415</c:v>
                </c:pt>
                <c:pt idx="3">
                  <c:v>1.0020054606518995</c:v>
                </c:pt>
                <c:pt idx="4">
                  <c:v>1.0024645420059402</c:v>
                </c:pt>
                <c:pt idx="5">
                  <c:v>1.0016188658274339</c:v>
                </c:pt>
                <c:pt idx="6">
                  <c:v>1.0009664870611497</c:v>
                </c:pt>
                <c:pt idx="7">
                  <c:v>1.0008456761785103</c:v>
                </c:pt>
                <c:pt idx="8">
                  <c:v>1</c:v>
                </c:pt>
                <c:pt idx="9">
                  <c:v>0.99951675646942251</c:v>
                </c:pt>
                <c:pt idx="10">
                  <c:v>0.99719718752264963</c:v>
                </c:pt>
                <c:pt idx="11">
                  <c:v>0.99427356416265622</c:v>
                </c:pt>
                <c:pt idx="12">
                  <c:v>0.99077004856597484</c:v>
                </c:pt>
                <c:pt idx="13">
                  <c:v>0.98787058738251143</c:v>
                </c:pt>
                <c:pt idx="14">
                  <c:v>0.98634837026119315</c:v>
                </c:pt>
                <c:pt idx="15">
                  <c:v>0.98535772102350949</c:v>
                </c:pt>
                <c:pt idx="16">
                  <c:v>0.98412545002053864</c:v>
                </c:pt>
                <c:pt idx="17">
                  <c:v>0.98337642254814361</c:v>
                </c:pt>
                <c:pt idx="18">
                  <c:v>0.98125015101360336</c:v>
                </c:pt>
                <c:pt idx="19">
                  <c:v>0.97876144683113053</c:v>
                </c:pt>
                <c:pt idx="20">
                  <c:v>0.9746055524681696</c:v>
                </c:pt>
                <c:pt idx="21">
                  <c:v>0.97264841616933184</c:v>
                </c:pt>
                <c:pt idx="22">
                  <c:v>0.97071544204701954</c:v>
                </c:pt>
                <c:pt idx="23">
                  <c:v>0.96895160316041506</c:v>
                </c:pt>
                <c:pt idx="24">
                  <c:v>0.9697972793389249</c:v>
                </c:pt>
                <c:pt idx="25">
                  <c:v>0.9702080363399147</c:v>
                </c:pt>
                <c:pt idx="26">
                  <c:v>0.96926571145528784</c:v>
                </c:pt>
                <c:pt idx="27">
                  <c:v>0.96825090004107572</c:v>
                </c:pt>
                <c:pt idx="28">
                  <c:v>0.96660787203711585</c:v>
                </c:pt>
                <c:pt idx="29">
                  <c:v>0.96452992485563049</c:v>
                </c:pt>
                <c:pt idx="30">
                  <c:v>0.96310435644043035</c:v>
                </c:pt>
              </c:numCache>
            </c:numRef>
          </c:val>
        </c:ser>
        <c:ser>
          <c:idx val="5"/>
          <c:order val="5"/>
          <c:tx>
            <c:strRef>
              <c:f>Sheet2!$K$172</c:f>
              <c:strCache>
                <c:ptCount val="1"/>
                <c:pt idx="0">
                  <c:v>Working time 2008 recession</c:v>
                </c:pt>
              </c:strCache>
            </c:strRef>
          </c:tx>
          <c:marker>
            <c:symbol val="none"/>
          </c:marker>
          <c:cat>
            <c:numRef>
              <c:f>Sheet2!$E$173:$E$203</c:f>
              <c:numCache>
                <c:formatCode>General</c:formatCode>
                <c:ptCount val="3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  <c:pt idx="16">
                  <c:v>8</c:v>
                </c:pt>
                <c:pt idx="17">
                  <c:v>9</c:v>
                </c:pt>
                <c:pt idx="18">
                  <c:v>10</c:v>
                </c:pt>
                <c:pt idx="19">
                  <c:v>11</c:v>
                </c:pt>
                <c:pt idx="20">
                  <c:v>12</c:v>
                </c:pt>
                <c:pt idx="21">
                  <c:v>13</c:v>
                </c:pt>
                <c:pt idx="22">
                  <c:v>14</c:v>
                </c:pt>
                <c:pt idx="23">
                  <c:v>15</c:v>
                </c:pt>
                <c:pt idx="24">
                  <c:v>16</c:v>
                </c:pt>
                <c:pt idx="25">
                  <c:v>17</c:v>
                </c:pt>
                <c:pt idx="26">
                  <c:v>18</c:v>
                </c:pt>
                <c:pt idx="27">
                  <c:v>19</c:v>
                </c:pt>
                <c:pt idx="28">
                  <c:v>20</c:v>
                </c:pt>
                <c:pt idx="29">
                  <c:v>21</c:v>
                </c:pt>
                <c:pt idx="30">
                  <c:v>22</c:v>
                </c:pt>
              </c:numCache>
            </c:numRef>
          </c:cat>
          <c:val>
            <c:numRef>
              <c:f>Sheet2!$K$173:$K$203</c:f>
              <c:numCache>
                <c:formatCode>General</c:formatCode>
                <c:ptCount val="31"/>
                <c:pt idx="0">
                  <c:v>0.98983501862692924</c:v>
                </c:pt>
                <c:pt idx="1">
                  <c:v>0.98818520489621942</c:v>
                </c:pt>
                <c:pt idx="2">
                  <c:v>0.98791910590739529</c:v>
                </c:pt>
                <c:pt idx="3">
                  <c:v>0.98967535923363492</c:v>
                </c:pt>
                <c:pt idx="4">
                  <c:v>0.99356040447046257</c:v>
                </c:pt>
                <c:pt idx="5">
                  <c:v>0.99709952102181998</c:v>
                </c:pt>
                <c:pt idx="6">
                  <c:v>0.99898882384246857</c:v>
                </c:pt>
                <c:pt idx="7">
                  <c:v>0.99949441192123456</c:v>
                </c:pt>
                <c:pt idx="8">
                  <c:v>1</c:v>
                </c:pt>
                <c:pt idx="9">
                  <c:v>0.99837679616817465</c:v>
                </c:pt>
                <c:pt idx="10">
                  <c:v>0.99728579031399667</c:v>
                </c:pt>
                <c:pt idx="11">
                  <c:v>0.99433209153805158</c:v>
                </c:pt>
                <c:pt idx="12">
                  <c:v>0.9912719531665799</c:v>
                </c:pt>
                <c:pt idx="13">
                  <c:v>0.98853113358169242</c:v>
                </c:pt>
                <c:pt idx="14">
                  <c:v>0.98738690792974726</c:v>
                </c:pt>
                <c:pt idx="15">
                  <c:v>0.98688131985098448</c:v>
                </c:pt>
                <c:pt idx="16">
                  <c:v>0.98722724853645549</c:v>
                </c:pt>
                <c:pt idx="17">
                  <c:v>0.98818520489621942</c:v>
                </c:pt>
                <c:pt idx="18">
                  <c:v>0.98821181479510378</c:v>
                </c:pt>
                <c:pt idx="19">
                  <c:v>0.98954230973921897</c:v>
                </c:pt>
                <c:pt idx="20">
                  <c:v>0.99132517296434253</c:v>
                </c:pt>
                <c:pt idx="21">
                  <c:v>0.9907397551889302</c:v>
                </c:pt>
                <c:pt idx="22">
                  <c:v>0.99010111761575303</c:v>
                </c:pt>
                <c:pt idx="23">
                  <c:v>0.98940926024481102</c:v>
                </c:pt>
                <c:pt idx="24">
                  <c:v>0.98770622671633757</c:v>
                </c:pt>
                <c:pt idx="25">
                  <c:v>0.98645556146886637</c:v>
                </c:pt>
                <c:pt idx="26">
                  <c:v>0.98592336349121856</c:v>
                </c:pt>
                <c:pt idx="27">
                  <c:v>0.98531133581691988</c:v>
                </c:pt>
                <c:pt idx="28">
                  <c:v>0.98608302288451299</c:v>
                </c:pt>
                <c:pt idx="29">
                  <c:v>0.9860298030867487</c:v>
                </c:pt>
                <c:pt idx="30">
                  <c:v>0.98682810005321986</c:v>
                </c:pt>
              </c:numCache>
            </c:numRef>
          </c:val>
        </c:ser>
        <c:marker val="1"/>
        <c:axId val="33324416"/>
        <c:axId val="33346688"/>
      </c:lineChart>
      <c:catAx>
        <c:axId val="33324416"/>
        <c:scaling>
          <c:orientation val="minMax"/>
        </c:scaling>
        <c:axPos val="b"/>
        <c:numFmt formatCode="General" sourceLinked="1"/>
        <c:tickLblPos val="nextTo"/>
        <c:crossAx val="33346688"/>
        <c:crosses val="autoZero"/>
        <c:auto val="1"/>
        <c:lblAlgn val="ctr"/>
        <c:lblOffset val="100"/>
      </c:catAx>
      <c:valAx>
        <c:axId val="33346688"/>
        <c:scaling>
          <c:orientation val="minMax"/>
          <c:max val="1.1000000000000001"/>
          <c:min val="0.94000000000000061"/>
        </c:scaling>
        <c:axPos val="l"/>
        <c:majorGridlines/>
        <c:numFmt formatCode="General" sourceLinked="1"/>
        <c:tickLblPos val="nextTo"/>
        <c:crossAx val="33324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43732894706093"/>
          <c:y val="0.16507950189602882"/>
          <c:w val="0.2578238196793875"/>
          <c:h val="0.6571122738459334"/>
        </c:manualLayout>
      </c:layout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'E - T'!$AL$16</c:f>
              <c:strCache>
                <c:ptCount val="1"/>
                <c:pt idx="0">
                  <c:v>Upper tertiary</c:v>
                </c:pt>
              </c:strCache>
            </c:strRef>
          </c:tx>
          <c:marker>
            <c:symbol val="none"/>
          </c:marker>
          <c:cat>
            <c:strRef>
              <c:f>'E - T'!$AK$17:$AK$39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'E - T'!$AL$17:$AL$39</c:f>
              <c:numCache>
                <c:formatCode>#,##0.0</c:formatCode>
                <c:ptCount val="23"/>
                <c:pt idx="0">
                  <c:v>1963</c:v>
                </c:pt>
                <c:pt idx="1">
                  <c:v>2022</c:v>
                </c:pt>
                <c:pt idx="2">
                  <c:v>2127</c:v>
                </c:pt>
                <c:pt idx="3">
                  <c:v>2307</c:v>
                </c:pt>
                <c:pt idx="4">
                  <c:v>2392</c:v>
                </c:pt>
                <c:pt idx="5">
                  <c:v>2480</c:v>
                </c:pt>
                <c:pt idx="6">
                  <c:v>2574</c:v>
                </c:pt>
                <c:pt idx="7">
                  <c:v>2701</c:v>
                </c:pt>
                <c:pt idx="8">
                  <c:v>2795</c:v>
                </c:pt>
                <c:pt idx="9">
                  <c:v>2929</c:v>
                </c:pt>
                <c:pt idx="10">
                  <c:v>3096</c:v>
                </c:pt>
                <c:pt idx="11">
                  <c:v>3263</c:v>
                </c:pt>
                <c:pt idx="12">
                  <c:v>3387</c:v>
                </c:pt>
                <c:pt idx="13">
                  <c:v>3498</c:v>
                </c:pt>
                <c:pt idx="14">
                  <c:v>3575</c:v>
                </c:pt>
                <c:pt idx="15">
                  <c:v>3774</c:v>
                </c:pt>
                <c:pt idx="16">
                  <c:v>3886</c:v>
                </c:pt>
                <c:pt idx="17">
                  <c:v>4050</c:v>
                </c:pt>
                <c:pt idx="18">
                  <c:v>4310</c:v>
                </c:pt>
                <c:pt idx="19">
                  <c:v>4471</c:v>
                </c:pt>
                <c:pt idx="20">
                  <c:v>4661</c:v>
                </c:pt>
                <c:pt idx="21">
                  <c:v>4922</c:v>
                </c:pt>
                <c:pt idx="22">
                  <c:v>5151</c:v>
                </c:pt>
              </c:numCache>
            </c:numRef>
          </c:val>
        </c:ser>
        <c:ser>
          <c:idx val="1"/>
          <c:order val="1"/>
          <c:tx>
            <c:strRef>
              <c:f>'E - T'!$AM$16</c:f>
              <c:strCache>
                <c:ptCount val="1"/>
                <c:pt idx="0">
                  <c:v>Managers and professionals</c:v>
                </c:pt>
              </c:strCache>
            </c:strRef>
          </c:tx>
          <c:marker>
            <c:symbol val="none"/>
          </c:marker>
          <c:cat>
            <c:strRef>
              <c:f>'E - T'!$AK$17:$AK$39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'E - T'!$AM$17:$AM$39</c:f>
              <c:numCache>
                <c:formatCode>#,##0.0</c:formatCode>
                <c:ptCount val="23"/>
                <c:pt idx="0">
                  <c:v>2420</c:v>
                </c:pt>
                <c:pt idx="1">
                  <c:v>2536</c:v>
                </c:pt>
                <c:pt idx="2">
                  <c:v>2680</c:v>
                </c:pt>
                <c:pt idx="3">
                  <c:v>2696</c:v>
                </c:pt>
                <c:pt idx="4">
                  <c:v>2790</c:v>
                </c:pt>
                <c:pt idx="5">
                  <c:v>2857</c:v>
                </c:pt>
                <c:pt idx="6">
                  <c:v>2900</c:v>
                </c:pt>
                <c:pt idx="7">
                  <c:v>2923</c:v>
                </c:pt>
                <c:pt idx="8">
                  <c:v>2988</c:v>
                </c:pt>
                <c:pt idx="9">
                  <c:v>3082</c:v>
                </c:pt>
                <c:pt idx="10">
                  <c:v>3221</c:v>
                </c:pt>
                <c:pt idx="11">
                  <c:v>3385</c:v>
                </c:pt>
                <c:pt idx="12">
                  <c:v>3532</c:v>
                </c:pt>
                <c:pt idx="13">
                  <c:v>3647</c:v>
                </c:pt>
                <c:pt idx="14">
                  <c:v>3741</c:v>
                </c:pt>
                <c:pt idx="15">
                  <c:v>3889</c:v>
                </c:pt>
                <c:pt idx="16">
                  <c:v>3957</c:v>
                </c:pt>
                <c:pt idx="17">
                  <c:v>4054</c:v>
                </c:pt>
                <c:pt idx="18">
                  <c:v>4185</c:v>
                </c:pt>
                <c:pt idx="19">
                  <c:v>4235</c:v>
                </c:pt>
                <c:pt idx="20">
                  <c:v>4298</c:v>
                </c:pt>
                <c:pt idx="21">
                  <c:v>4531</c:v>
                </c:pt>
                <c:pt idx="22">
                  <c:v>4641</c:v>
                </c:pt>
              </c:numCache>
            </c:numRef>
          </c:val>
        </c:ser>
        <c:marker val="1"/>
        <c:axId val="33221632"/>
        <c:axId val="61391616"/>
      </c:lineChart>
      <c:catAx>
        <c:axId val="33221632"/>
        <c:scaling>
          <c:orientation val="minMax"/>
        </c:scaling>
        <c:axPos val="b"/>
        <c:tickLblPos val="nextTo"/>
        <c:crossAx val="61391616"/>
        <c:crosses val="autoZero"/>
        <c:auto val="1"/>
        <c:lblAlgn val="ctr"/>
        <c:lblOffset val="100"/>
      </c:catAx>
      <c:valAx>
        <c:axId val="61391616"/>
        <c:scaling>
          <c:orientation val="minMax"/>
        </c:scaling>
        <c:axPos val="l"/>
        <c:majorGridlines/>
        <c:numFmt formatCode="#,##0.0" sourceLinked="1"/>
        <c:tickLblPos val="nextTo"/>
        <c:crossAx val="3322163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Feuil1!$U$15</c:f>
              <c:strCache>
                <c:ptCount val="1"/>
                <c:pt idx="0">
                  <c:v>g secondary or below</c:v>
                </c:pt>
              </c:strCache>
            </c:strRef>
          </c:tx>
          <c:marker>
            <c:symbol val="none"/>
          </c:marker>
          <c:cat>
            <c:strRef>
              <c:f>Feuil1!$T$16:$T$38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Feuil1!$U$16:$U$38</c:f>
              <c:numCache>
                <c:formatCode>General</c:formatCode>
                <c:ptCount val="23"/>
                <c:pt idx="0">
                  <c:v>-0.63323990449497314</c:v>
                </c:pt>
                <c:pt idx="1">
                  <c:v>-1.2693272043459978</c:v>
                </c:pt>
                <c:pt idx="2">
                  <c:v>-1.3173906142532132</c:v>
                </c:pt>
                <c:pt idx="3">
                  <c:v>-2.6002573450568351</c:v>
                </c:pt>
                <c:pt idx="4">
                  <c:v>-1.2440138713051141</c:v>
                </c:pt>
                <c:pt idx="5">
                  <c:v>0.26196978986678232</c:v>
                </c:pt>
                <c:pt idx="6">
                  <c:v>-0.28352234823215466</c:v>
                </c:pt>
                <c:pt idx="7">
                  <c:v>-1.5387188493059085</c:v>
                </c:pt>
                <c:pt idx="8">
                  <c:v>0.33406941849271732</c:v>
                </c:pt>
                <c:pt idx="9">
                  <c:v>-7.9006772009023785E-2</c:v>
                </c:pt>
                <c:pt idx="10">
                  <c:v>1.7508189314356761</c:v>
                </c:pt>
                <c:pt idx="11">
                  <c:v>0.31083481349911435</c:v>
                </c:pt>
                <c:pt idx="12">
                  <c:v>0.30433820274457551</c:v>
                </c:pt>
                <c:pt idx="13">
                  <c:v>-0.86611132564682691</c:v>
                </c:pt>
                <c:pt idx="14">
                  <c:v>-0.28380634390650611</c:v>
                </c:pt>
                <c:pt idx="15">
                  <c:v>-0.69758357051175257</c:v>
                </c:pt>
                <c:pt idx="16">
                  <c:v>-0.46082949308756027</c:v>
                </c:pt>
                <c:pt idx="17">
                  <c:v>0.96544715447154772</c:v>
                </c:pt>
                <c:pt idx="18">
                  <c:v>-5.0327126321093422E-2</c:v>
                </c:pt>
                <c:pt idx="19">
                  <c:v>-3.0043638804968111</c:v>
                </c:pt>
                <c:pt idx="20">
                  <c:v>-0.73830535848186685</c:v>
                </c:pt>
                <c:pt idx="21">
                  <c:v>-0.91812423731768611</c:v>
                </c:pt>
                <c:pt idx="22">
                  <c:v>-2.0937188434695884</c:v>
                </c:pt>
              </c:numCache>
            </c:numRef>
          </c:val>
        </c:ser>
        <c:ser>
          <c:idx val="1"/>
          <c:order val="1"/>
          <c:tx>
            <c:strRef>
              <c:f>Feuil1!$V$15</c:f>
              <c:strCache>
                <c:ptCount val="1"/>
                <c:pt idx="0">
                  <c:v>Gdp growth</c:v>
                </c:pt>
              </c:strCache>
            </c:strRef>
          </c:tx>
          <c:marker>
            <c:symbol val="none"/>
          </c:marker>
          <c:cat>
            <c:strRef>
              <c:f>Feuil1!$T$16:$T$38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Feuil1!$V$16:$V$38</c:f>
              <c:numCache>
                <c:formatCode>General</c:formatCode>
                <c:ptCount val="23"/>
                <c:pt idx="0">
                  <c:v>2.9139710624348552</c:v>
                </c:pt>
                <c:pt idx="1">
                  <c:v>1.0391189980673938</c:v>
                </c:pt>
                <c:pt idx="2">
                  <c:v>1.5996698421865148</c:v>
                </c:pt>
                <c:pt idx="3">
                  <c:v>-0.6126371441217916</c:v>
                </c:pt>
                <c:pt idx="4">
                  <c:v>2.3453828008187543</c:v>
                </c:pt>
                <c:pt idx="5">
                  <c:v>2.0850715139535647</c:v>
                </c:pt>
                <c:pt idx="6">
                  <c:v>1.3879741228048488</c:v>
                </c:pt>
                <c:pt idx="7">
                  <c:v>2.3373874893982527</c:v>
                </c:pt>
                <c:pt idx="8">
                  <c:v>3.5561445484848542</c:v>
                </c:pt>
                <c:pt idx="9">
                  <c:v>3.4071144639335111</c:v>
                </c:pt>
                <c:pt idx="10">
                  <c:v>3.8751833231742578</c:v>
                </c:pt>
                <c:pt idx="11">
                  <c:v>1.9544497659037365</c:v>
                </c:pt>
                <c:pt idx="12">
                  <c:v>1.1184590709928164</c:v>
                </c:pt>
                <c:pt idx="13">
                  <c:v>0.81952634007356551</c:v>
                </c:pt>
                <c:pt idx="14">
                  <c:v>2.786401047555314</c:v>
                </c:pt>
                <c:pt idx="15">
                  <c:v>1.6077140471360698</c:v>
                </c:pt>
                <c:pt idx="16">
                  <c:v>2.3749396073325952</c:v>
                </c:pt>
                <c:pt idx="17">
                  <c:v>2.3615075583132352</c:v>
                </c:pt>
                <c:pt idx="18">
                  <c:v>0.19529260867192041</c:v>
                </c:pt>
                <c:pt idx="19">
                  <c:v>-2.9413359191097967</c:v>
                </c:pt>
                <c:pt idx="20">
                  <c:v>1.9656677068844597</c:v>
                </c:pt>
                <c:pt idx="21">
                  <c:v>2.0792410836029798</c:v>
                </c:pt>
                <c:pt idx="22">
                  <c:v>0.33432634838131153</c:v>
                </c:pt>
              </c:numCache>
            </c:numRef>
          </c:val>
        </c:ser>
        <c:marker val="1"/>
        <c:axId val="63890560"/>
        <c:axId val="63892096"/>
      </c:lineChart>
      <c:catAx>
        <c:axId val="63890560"/>
        <c:scaling>
          <c:orientation val="minMax"/>
        </c:scaling>
        <c:axPos val="b"/>
        <c:tickLblPos val="nextTo"/>
        <c:crossAx val="63892096"/>
        <c:crosses val="autoZero"/>
        <c:auto val="1"/>
        <c:lblAlgn val="ctr"/>
        <c:lblOffset val="100"/>
      </c:catAx>
      <c:valAx>
        <c:axId val="63892096"/>
        <c:scaling>
          <c:orientation val="minMax"/>
        </c:scaling>
        <c:axPos val="l"/>
        <c:majorGridlines/>
        <c:numFmt formatCode="General" sourceLinked="1"/>
        <c:tickLblPos val="nextTo"/>
        <c:crossAx val="6389056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v>g high-educated</c:v>
          </c:tx>
          <c:marker>
            <c:symbol val="none"/>
          </c:marker>
          <c:cat>
            <c:strRef>
              <c:f>Feuil1!$L$16:$L$38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Feuil1!$M$16:$M$38</c:f>
              <c:numCache>
                <c:formatCode>General</c:formatCode>
                <c:ptCount val="23"/>
                <c:pt idx="0">
                  <c:v>6.3380281690140814</c:v>
                </c:pt>
                <c:pt idx="1">
                  <c:v>3.005603667855318</c:v>
                </c:pt>
                <c:pt idx="2">
                  <c:v>5.1928783382789137</c:v>
                </c:pt>
                <c:pt idx="3">
                  <c:v>8.4626234132581146</c:v>
                </c:pt>
                <c:pt idx="4">
                  <c:v>3.6844386649328271</c:v>
                </c:pt>
                <c:pt idx="5">
                  <c:v>3.6789297658862812</c:v>
                </c:pt>
                <c:pt idx="6">
                  <c:v>3.7903225806451597</c:v>
                </c:pt>
                <c:pt idx="7">
                  <c:v>4.9339549339549373</c:v>
                </c:pt>
                <c:pt idx="8">
                  <c:v>3.4801925212884202</c:v>
                </c:pt>
                <c:pt idx="9">
                  <c:v>4.7942754919499038</c:v>
                </c:pt>
                <c:pt idx="10">
                  <c:v>5.7016046432229404</c:v>
                </c:pt>
                <c:pt idx="11">
                  <c:v>5.3940568475451824</c:v>
                </c:pt>
                <c:pt idx="12">
                  <c:v>3.800183879865159</c:v>
                </c:pt>
                <c:pt idx="13">
                  <c:v>3.2772364924712036</c:v>
                </c:pt>
                <c:pt idx="14">
                  <c:v>2.2012578616352272</c:v>
                </c:pt>
                <c:pt idx="15">
                  <c:v>5.5664335664335454</c:v>
                </c:pt>
                <c:pt idx="16">
                  <c:v>2.9676735559088598</c:v>
                </c:pt>
                <c:pt idx="17">
                  <c:v>4.2202779207411112</c:v>
                </c:pt>
                <c:pt idx="18">
                  <c:v>6.4197530864197763</c:v>
                </c:pt>
                <c:pt idx="19">
                  <c:v>3.7354988399072067</c:v>
                </c:pt>
                <c:pt idx="20">
                  <c:v>4.249608588682646</c:v>
                </c:pt>
                <c:pt idx="21">
                  <c:v>5.599656726024449</c:v>
                </c:pt>
                <c:pt idx="22">
                  <c:v>4.6525802519300949</c:v>
                </c:pt>
              </c:numCache>
            </c:numRef>
          </c:val>
        </c:ser>
        <c:ser>
          <c:idx val="1"/>
          <c:order val="1"/>
          <c:tx>
            <c:v>gdp growth</c:v>
          </c:tx>
          <c:marker>
            <c:symbol val="none"/>
          </c:marker>
          <c:cat>
            <c:strRef>
              <c:f>Feuil1!$L$16:$L$38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Feuil1!$N$16:$N$38</c:f>
              <c:numCache>
                <c:formatCode>General</c:formatCode>
                <c:ptCount val="23"/>
                <c:pt idx="0">
                  <c:v>2.9139710624348552</c:v>
                </c:pt>
                <c:pt idx="1">
                  <c:v>1.0391189980673938</c:v>
                </c:pt>
                <c:pt idx="2">
                  <c:v>1.5996698421865148</c:v>
                </c:pt>
                <c:pt idx="3">
                  <c:v>-0.6126371441217916</c:v>
                </c:pt>
                <c:pt idx="4">
                  <c:v>2.3453828008187543</c:v>
                </c:pt>
                <c:pt idx="5">
                  <c:v>2.0850715139535647</c:v>
                </c:pt>
                <c:pt idx="6">
                  <c:v>1.3879741228048488</c:v>
                </c:pt>
                <c:pt idx="7">
                  <c:v>2.3373874893982527</c:v>
                </c:pt>
                <c:pt idx="8">
                  <c:v>3.5561445484848542</c:v>
                </c:pt>
                <c:pt idx="9">
                  <c:v>3.4071144639335111</c:v>
                </c:pt>
                <c:pt idx="10">
                  <c:v>3.8751833231742578</c:v>
                </c:pt>
                <c:pt idx="11">
                  <c:v>1.9544497659037368</c:v>
                </c:pt>
                <c:pt idx="12">
                  <c:v>1.1184590709928164</c:v>
                </c:pt>
                <c:pt idx="13">
                  <c:v>0.81952634007356551</c:v>
                </c:pt>
                <c:pt idx="14">
                  <c:v>2.786401047555314</c:v>
                </c:pt>
                <c:pt idx="15">
                  <c:v>1.6077140471360698</c:v>
                </c:pt>
                <c:pt idx="16">
                  <c:v>2.3749396073325952</c:v>
                </c:pt>
                <c:pt idx="17">
                  <c:v>2.3615075583132352</c:v>
                </c:pt>
                <c:pt idx="18">
                  <c:v>0.19529260867192041</c:v>
                </c:pt>
                <c:pt idx="19">
                  <c:v>-2.9413359191097967</c:v>
                </c:pt>
                <c:pt idx="20">
                  <c:v>1.9656677068844599</c:v>
                </c:pt>
                <c:pt idx="21">
                  <c:v>2.0792410836029798</c:v>
                </c:pt>
                <c:pt idx="22">
                  <c:v>0.33432634838131153</c:v>
                </c:pt>
              </c:numCache>
            </c:numRef>
          </c:val>
        </c:ser>
        <c:marker val="1"/>
        <c:axId val="63908480"/>
        <c:axId val="63922560"/>
      </c:lineChart>
      <c:catAx>
        <c:axId val="63908480"/>
        <c:scaling>
          <c:orientation val="minMax"/>
        </c:scaling>
        <c:axPos val="b"/>
        <c:tickLblPos val="nextTo"/>
        <c:crossAx val="63922560"/>
        <c:crosses val="autoZero"/>
        <c:auto val="1"/>
        <c:lblAlgn val="ctr"/>
        <c:lblOffset val="100"/>
      </c:catAx>
      <c:valAx>
        <c:axId val="63922560"/>
        <c:scaling>
          <c:orientation val="minMax"/>
        </c:scaling>
        <c:axPos val="l"/>
        <c:majorGridlines/>
        <c:numFmt formatCode="General" sourceLinked="1"/>
        <c:tickLblPos val="nextTo"/>
        <c:crossAx val="6390848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Feuil1!$A$10</c:f>
              <c:strCache>
                <c:ptCount val="1"/>
                <c:pt idx="0">
                  <c:v>Mixed income</c:v>
                </c:pt>
              </c:strCache>
            </c:strRef>
          </c:tx>
          <c:marker>
            <c:symbol val="none"/>
          </c:marker>
          <c:cat>
            <c:numRef>
              <c:f>Feuil1!$B$9:$L$9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Feuil1!$B$10:$L$10</c:f>
              <c:numCache>
                <c:formatCode>General</c:formatCode>
                <c:ptCount val="11"/>
                <c:pt idx="0">
                  <c:v>0.97209052976819099</c:v>
                </c:pt>
                <c:pt idx="1">
                  <c:v>0.99539194542294562</c:v>
                </c:pt>
                <c:pt idx="2">
                  <c:v>0.97538030789337404</c:v>
                </c:pt>
                <c:pt idx="3">
                  <c:v>0.9914836105281869</c:v>
                </c:pt>
                <c:pt idx="4">
                  <c:v>1</c:v>
                </c:pt>
                <c:pt idx="5">
                  <c:v>0.98813325708863797</c:v>
                </c:pt>
                <c:pt idx="6">
                  <c:v>0.90188963486154661</c:v>
                </c:pt>
                <c:pt idx="7">
                  <c:v>0.90806470723896859</c:v>
                </c:pt>
                <c:pt idx="8">
                  <c:v>0.90131910679619709</c:v>
                </c:pt>
                <c:pt idx="9">
                  <c:v>0.899075659269025</c:v>
                </c:pt>
                <c:pt idx="10">
                  <c:v>0.89136668047032619</c:v>
                </c:pt>
              </c:numCache>
            </c:numRef>
          </c:val>
        </c:ser>
        <c:ser>
          <c:idx val="1"/>
          <c:order val="1"/>
          <c:tx>
            <c:strRef>
              <c:f>Feuil1!$A$11</c:f>
              <c:strCache>
                <c:ptCount val="1"/>
                <c:pt idx="0">
                  <c:v>Hours</c:v>
                </c:pt>
              </c:strCache>
            </c:strRef>
          </c:tx>
          <c:marker>
            <c:symbol val="none"/>
          </c:marker>
          <c:cat>
            <c:numRef>
              <c:f>Feuil1!$B$9:$L$9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Feuil1!$B$11:$L$11</c:f>
              <c:numCache>
                <c:formatCode>General</c:formatCode>
                <c:ptCount val="11"/>
                <c:pt idx="0">
                  <c:v>0.96808080635798865</c:v>
                </c:pt>
                <c:pt idx="1">
                  <c:v>0.98978154060141699</c:v>
                </c:pt>
                <c:pt idx="2">
                  <c:v>0.99205198704836151</c:v>
                </c:pt>
                <c:pt idx="3">
                  <c:v>0.98612648934321256</c:v>
                </c:pt>
                <c:pt idx="4">
                  <c:v>1</c:v>
                </c:pt>
                <c:pt idx="5">
                  <c:v>0.99972523234245481</c:v>
                </c:pt>
                <c:pt idx="6">
                  <c:v>0.98533406032541448</c:v>
                </c:pt>
                <c:pt idx="7">
                  <c:v>0.99893414870622166</c:v>
                </c:pt>
                <c:pt idx="8">
                  <c:v>1.0162384179856818</c:v>
                </c:pt>
                <c:pt idx="9">
                  <c:v>1.0171673752630008</c:v>
                </c:pt>
                <c:pt idx="10">
                  <c:v>1.0255285922006452</c:v>
                </c:pt>
              </c:numCache>
            </c:numRef>
          </c:val>
        </c:ser>
        <c:ser>
          <c:idx val="2"/>
          <c:order val="2"/>
          <c:tx>
            <c:strRef>
              <c:f>Feuil1!$A$12</c:f>
              <c:strCache>
                <c:ptCount val="1"/>
                <c:pt idx="0">
                  <c:v>Jobs</c:v>
                </c:pt>
              </c:strCache>
            </c:strRef>
          </c:tx>
          <c:marker>
            <c:symbol val="none"/>
          </c:marker>
          <c:cat>
            <c:numRef>
              <c:f>Feuil1!$B$9:$L$9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Feuil1!$B$12:$L$12</c:f>
              <c:numCache>
                <c:formatCode>General</c:formatCode>
                <c:ptCount val="11"/>
                <c:pt idx="0">
                  <c:v>0.95489559598222251</c:v>
                </c:pt>
                <c:pt idx="1">
                  <c:v>0.9636901472069106</c:v>
                </c:pt>
                <c:pt idx="2">
                  <c:v>0.9790357314313487</c:v>
                </c:pt>
                <c:pt idx="3">
                  <c:v>0.9905495865163465</c:v>
                </c:pt>
                <c:pt idx="4">
                  <c:v>1</c:v>
                </c:pt>
                <c:pt idx="5">
                  <c:v>1.0080739388400322</c:v>
                </c:pt>
                <c:pt idx="6">
                  <c:v>1.0121894535373186</c:v>
                </c:pt>
                <c:pt idx="7">
                  <c:v>1.0329977936838053</c:v>
                </c:pt>
                <c:pt idx="8">
                  <c:v>1.0635707844195019</c:v>
                </c:pt>
                <c:pt idx="9">
                  <c:v>1.0798042996860466</c:v>
                </c:pt>
                <c:pt idx="10">
                  <c:v>1.0895282296722457</c:v>
                </c:pt>
              </c:numCache>
            </c:numRef>
          </c:val>
        </c:ser>
        <c:marker val="1"/>
        <c:axId val="64014592"/>
        <c:axId val="64024576"/>
      </c:lineChart>
      <c:catAx>
        <c:axId val="64014592"/>
        <c:scaling>
          <c:orientation val="minMax"/>
        </c:scaling>
        <c:axPos val="b"/>
        <c:numFmt formatCode="General" sourceLinked="1"/>
        <c:tickLblPos val="nextTo"/>
        <c:crossAx val="64024576"/>
        <c:crosses val="autoZero"/>
        <c:auto val="1"/>
        <c:lblAlgn val="ctr"/>
        <c:lblOffset val="100"/>
      </c:catAx>
      <c:valAx>
        <c:axId val="64024576"/>
        <c:scaling>
          <c:orientation val="minMax"/>
          <c:max val="1.1000000000000001"/>
          <c:min val="0.85000000000000064"/>
        </c:scaling>
        <c:axPos val="l"/>
        <c:majorGridlines/>
        <c:numFmt formatCode="General" sourceLinked="1"/>
        <c:tickLblPos val="nextTo"/>
        <c:crossAx val="640145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fr-FR"/>
          </a:p>
        </c:txPr>
      </c:legendEntry>
      <c:layout/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3751043676623583E-2"/>
          <c:y val="3.8152988608382718E-2"/>
          <c:w val="0.63600027165556616"/>
          <c:h val="0.78661796141461648"/>
        </c:manualLayout>
      </c:layout>
      <c:lineChart>
        <c:grouping val="standard"/>
        <c:ser>
          <c:idx val="0"/>
          <c:order val="0"/>
          <c:tx>
            <c:strRef>
              <c:f>Sheet2!$J$6</c:f>
              <c:strCache>
                <c:ptCount val="1"/>
                <c:pt idx="0">
                  <c:v>SMEs more than three years old</c:v>
                </c:pt>
              </c:strCache>
            </c:strRef>
          </c:tx>
          <c:marker>
            <c:symbol val="none"/>
          </c:marker>
          <c:cat>
            <c:strRef>
              <c:f>Sheet2!$I$7:$I$103</c:f>
              <c:strCache>
                <c:ptCount val="97"/>
                <c:pt idx="0">
                  <c:v>2006Jan</c:v>
                </c:pt>
                <c:pt idx="1">
                  <c:v>2006Feb</c:v>
                </c:pt>
                <c:pt idx="2">
                  <c:v>2006Mar</c:v>
                </c:pt>
                <c:pt idx="3">
                  <c:v>2006Apr</c:v>
                </c:pt>
                <c:pt idx="4">
                  <c:v>2006May</c:v>
                </c:pt>
                <c:pt idx="5">
                  <c:v>2006Jun</c:v>
                </c:pt>
                <c:pt idx="6">
                  <c:v>2006Jul</c:v>
                </c:pt>
                <c:pt idx="7">
                  <c:v>2006Aug</c:v>
                </c:pt>
                <c:pt idx="8">
                  <c:v>2006Sep</c:v>
                </c:pt>
                <c:pt idx="9">
                  <c:v>2006Oct</c:v>
                </c:pt>
                <c:pt idx="10">
                  <c:v>2006Nov</c:v>
                </c:pt>
                <c:pt idx="11">
                  <c:v>2006Dec</c:v>
                </c:pt>
                <c:pt idx="12">
                  <c:v>2007Jan</c:v>
                </c:pt>
                <c:pt idx="13">
                  <c:v>2007Feb</c:v>
                </c:pt>
                <c:pt idx="14">
                  <c:v>2007Mar</c:v>
                </c:pt>
                <c:pt idx="15">
                  <c:v>2007Apr</c:v>
                </c:pt>
                <c:pt idx="16">
                  <c:v>2007May</c:v>
                </c:pt>
                <c:pt idx="17">
                  <c:v>2007Jun</c:v>
                </c:pt>
                <c:pt idx="18">
                  <c:v>2007Jul</c:v>
                </c:pt>
                <c:pt idx="19">
                  <c:v>2007Aug</c:v>
                </c:pt>
                <c:pt idx="20">
                  <c:v>2007Sep</c:v>
                </c:pt>
                <c:pt idx="21">
                  <c:v>2007Oct</c:v>
                </c:pt>
                <c:pt idx="22">
                  <c:v>2007Nov</c:v>
                </c:pt>
                <c:pt idx="23">
                  <c:v>2007Dec</c:v>
                </c:pt>
                <c:pt idx="24">
                  <c:v>2008Jan</c:v>
                </c:pt>
                <c:pt idx="25">
                  <c:v>2008Feb</c:v>
                </c:pt>
                <c:pt idx="26">
                  <c:v>2008Mar</c:v>
                </c:pt>
                <c:pt idx="27">
                  <c:v>2008Apr</c:v>
                </c:pt>
                <c:pt idx="28">
                  <c:v>2008May</c:v>
                </c:pt>
                <c:pt idx="29">
                  <c:v>2008Jun</c:v>
                </c:pt>
                <c:pt idx="30">
                  <c:v>2008Jul</c:v>
                </c:pt>
                <c:pt idx="31">
                  <c:v>2008Aug</c:v>
                </c:pt>
                <c:pt idx="32">
                  <c:v>2008Sep</c:v>
                </c:pt>
                <c:pt idx="33">
                  <c:v>2008Oct</c:v>
                </c:pt>
                <c:pt idx="34">
                  <c:v>2008Nov</c:v>
                </c:pt>
                <c:pt idx="35">
                  <c:v>2008Dec</c:v>
                </c:pt>
                <c:pt idx="36">
                  <c:v>2009Jan</c:v>
                </c:pt>
                <c:pt idx="37">
                  <c:v>2009Feb</c:v>
                </c:pt>
                <c:pt idx="38">
                  <c:v>2009Mar</c:v>
                </c:pt>
                <c:pt idx="39">
                  <c:v>2009Apr</c:v>
                </c:pt>
                <c:pt idx="40">
                  <c:v>2009May</c:v>
                </c:pt>
                <c:pt idx="41">
                  <c:v>2009Jun</c:v>
                </c:pt>
                <c:pt idx="42">
                  <c:v>2009Jul</c:v>
                </c:pt>
                <c:pt idx="43">
                  <c:v>2009Aug</c:v>
                </c:pt>
                <c:pt idx="44">
                  <c:v>2009Sep</c:v>
                </c:pt>
                <c:pt idx="45">
                  <c:v>2009Oct</c:v>
                </c:pt>
                <c:pt idx="46">
                  <c:v>2009Nov</c:v>
                </c:pt>
                <c:pt idx="47">
                  <c:v>2009Dec</c:v>
                </c:pt>
                <c:pt idx="48">
                  <c:v>2010Jan</c:v>
                </c:pt>
                <c:pt idx="49">
                  <c:v>2010Feb</c:v>
                </c:pt>
                <c:pt idx="50">
                  <c:v>2010Mar</c:v>
                </c:pt>
                <c:pt idx="51">
                  <c:v>2010Apr</c:v>
                </c:pt>
                <c:pt idx="52">
                  <c:v>2010May</c:v>
                </c:pt>
                <c:pt idx="53">
                  <c:v>2010Jun</c:v>
                </c:pt>
                <c:pt idx="54">
                  <c:v>2010Jul</c:v>
                </c:pt>
                <c:pt idx="55">
                  <c:v>2010Aug</c:v>
                </c:pt>
                <c:pt idx="56">
                  <c:v>2010Sep</c:v>
                </c:pt>
                <c:pt idx="57">
                  <c:v>2010Oct</c:v>
                </c:pt>
                <c:pt idx="58">
                  <c:v>2010Nov</c:v>
                </c:pt>
                <c:pt idx="59">
                  <c:v>2010Dec</c:v>
                </c:pt>
                <c:pt idx="60">
                  <c:v>2011Jan</c:v>
                </c:pt>
                <c:pt idx="61">
                  <c:v>2011Feb</c:v>
                </c:pt>
                <c:pt idx="62">
                  <c:v>2011Mar</c:v>
                </c:pt>
                <c:pt idx="63">
                  <c:v>2011Apr</c:v>
                </c:pt>
                <c:pt idx="64">
                  <c:v>2011May</c:v>
                </c:pt>
                <c:pt idx="65">
                  <c:v>2011Jun</c:v>
                </c:pt>
                <c:pt idx="66">
                  <c:v>2011Jul</c:v>
                </c:pt>
                <c:pt idx="67">
                  <c:v>2011Aug</c:v>
                </c:pt>
                <c:pt idx="68">
                  <c:v>2011Sep</c:v>
                </c:pt>
                <c:pt idx="69">
                  <c:v>2011Oct</c:v>
                </c:pt>
                <c:pt idx="70">
                  <c:v>2011Nov</c:v>
                </c:pt>
                <c:pt idx="71">
                  <c:v>2011Dec</c:v>
                </c:pt>
                <c:pt idx="72">
                  <c:v>2012Jan</c:v>
                </c:pt>
                <c:pt idx="73">
                  <c:v>2012Feb</c:v>
                </c:pt>
                <c:pt idx="74">
                  <c:v>2012Mar</c:v>
                </c:pt>
                <c:pt idx="75">
                  <c:v>2012Apr</c:v>
                </c:pt>
                <c:pt idx="76">
                  <c:v>2012May</c:v>
                </c:pt>
                <c:pt idx="77">
                  <c:v>2012Jun</c:v>
                </c:pt>
                <c:pt idx="78">
                  <c:v>2012Jul</c:v>
                </c:pt>
                <c:pt idx="79">
                  <c:v>2012Aug</c:v>
                </c:pt>
                <c:pt idx="80">
                  <c:v>2012Sep</c:v>
                </c:pt>
                <c:pt idx="81">
                  <c:v>2012Oct</c:v>
                </c:pt>
                <c:pt idx="82">
                  <c:v>2012Nov</c:v>
                </c:pt>
                <c:pt idx="83">
                  <c:v>2012Dec</c:v>
                </c:pt>
                <c:pt idx="84">
                  <c:v>2013Jan</c:v>
                </c:pt>
                <c:pt idx="85">
                  <c:v>2013Feb</c:v>
                </c:pt>
                <c:pt idx="86">
                  <c:v>2013Mar</c:v>
                </c:pt>
                <c:pt idx="87">
                  <c:v>2013Apr</c:v>
                </c:pt>
                <c:pt idx="88">
                  <c:v>2013May</c:v>
                </c:pt>
                <c:pt idx="89">
                  <c:v>2013Jun</c:v>
                </c:pt>
                <c:pt idx="90">
                  <c:v>2013Jul</c:v>
                </c:pt>
                <c:pt idx="91">
                  <c:v>2013Aug</c:v>
                </c:pt>
                <c:pt idx="92">
                  <c:v>2013Sep</c:v>
                </c:pt>
                <c:pt idx="93">
                  <c:v>2013Oct</c:v>
                </c:pt>
                <c:pt idx="94">
                  <c:v>2013Nov</c:v>
                </c:pt>
                <c:pt idx="95">
                  <c:v>2013Dec</c:v>
                </c:pt>
                <c:pt idx="96">
                  <c:v>2014Jan</c:v>
                </c:pt>
              </c:strCache>
            </c:strRef>
          </c:cat>
          <c:val>
            <c:numRef>
              <c:f>Sheet2!$J$7:$J$103</c:f>
              <c:numCache>
                <c:formatCode>General</c:formatCode>
                <c:ptCount val="97"/>
                <c:pt idx="0">
                  <c:v>124366</c:v>
                </c:pt>
                <c:pt idx="1">
                  <c:v>123976</c:v>
                </c:pt>
                <c:pt idx="2">
                  <c:v>125055</c:v>
                </c:pt>
                <c:pt idx="3">
                  <c:v>127227</c:v>
                </c:pt>
                <c:pt idx="4">
                  <c:v>125737</c:v>
                </c:pt>
                <c:pt idx="5">
                  <c:v>125453</c:v>
                </c:pt>
                <c:pt idx="6">
                  <c:v>127385</c:v>
                </c:pt>
                <c:pt idx="7">
                  <c:v>125641</c:v>
                </c:pt>
                <c:pt idx="8">
                  <c:v>125739</c:v>
                </c:pt>
                <c:pt idx="9">
                  <c:v>127255</c:v>
                </c:pt>
                <c:pt idx="10">
                  <c:v>127525</c:v>
                </c:pt>
                <c:pt idx="11">
                  <c:v>128575</c:v>
                </c:pt>
                <c:pt idx="12">
                  <c:v>128117</c:v>
                </c:pt>
                <c:pt idx="13">
                  <c:v>128499</c:v>
                </c:pt>
                <c:pt idx="14">
                  <c:v>129611</c:v>
                </c:pt>
                <c:pt idx="15">
                  <c:v>131880</c:v>
                </c:pt>
                <c:pt idx="16">
                  <c:v>131644</c:v>
                </c:pt>
                <c:pt idx="17">
                  <c:v>132421</c:v>
                </c:pt>
                <c:pt idx="18">
                  <c:v>134579</c:v>
                </c:pt>
                <c:pt idx="19">
                  <c:v>132687</c:v>
                </c:pt>
                <c:pt idx="20">
                  <c:v>133127</c:v>
                </c:pt>
                <c:pt idx="21">
                  <c:v>134805</c:v>
                </c:pt>
                <c:pt idx="22">
                  <c:v>135926</c:v>
                </c:pt>
                <c:pt idx="23">
                  <c:v>135907</c:v>
                </c:pt>
                <c:pt idx="24">
                  <c:v>136846</c:v>
                </c:pt>
                <c:pt idx="25">
                  <c:v>137760</c:v>
                </c:pt>
                <c:pt idx="26">
                  <c:v>138899</c:v>
                </c:pt>
                <c:pt idx="27">
                  <c:v>141594</c:v>
                </c:pt>
                <c:pt idx="28">
                  <c:v>141530</c:v>
                </c:pt>
                <c:pt idx="29">
                  <c:v>142473</c:v>
                </c:pt>
                <c:pt idx="30">
                  <c:v>144172</c:v>
                </c:pt>
                <c:pt idx="31">
                  <c:v>142272</c:v>
                </c:pt>
                <c:pt idx="32">
                  <c:v>142291</c:v>
                </c:pt>
                <c:pt idx="33">
                  <c:v>144160</c:v>
                </c:pt>
                <c:pt idx="34">
                  <c:v>144577</c:v>
                </c:pt>
                <c:pt idx="35">
                  <c:v>143100</c:v>
                </c:pt>
                <c:pt idx="36">
                  <c:v>142630</c:v>
                </c:pt>
                <c:pt idx="37">
                  <c:v>142735</c:v>
                </c:pt>
                <c:pt idx="38">
                  <c:v>142523</c:v>
                </c:pt>
                <c:pt idx="39">
                  <c:v>143643</c:v>
                </c:pt>
                <c:pt idx="40">
                  <c:v>143501</c:v>
                </c:pt>
                <c:pt idx="41">
                  <c:v>143304</c:v>
                </c:pt>
                <c:pt idx="42">
                  <c:v>144614</c:v>
                </c:pt>
                <c:pt idx="43">
                  <c:v>142565</c:v>
                </c:pt>
                <c:pt idx="44">
                  <c:v>142443</c:v>
                </c:pt>
                <c:pt idx="45">
                  <c:v>143491</c:v>
                </c:pt>
                <c:pt idx="46">
                  <c:v>143938</c:v>
                </c:pt>
                <c:pt idx="47">
                  <c:v>143870</c:v>
                </c:pt>
                <c:pt idx="48">
                  <c:v>144705</c:v>
                </c:pt>
                <c:pt idx="49">
                  <c:v>145223</c:v>
                </c:pt>
                <c:pt idx="50">
                  <c:v>146390</c:v>
                </c:pt>
                <c:pt idx="51">
                  <c:v>148124</c:v>
                </c:pt>
                <c:pt idx="52">
                  <c:v>148430</c:v>
                </c:pt>
                <c:pt idx="53">
                  <c:v>149084</c:v>
                </c:pt>
                <c:pt idx="54">
                  <c:v>150227</c:v>
                </c:pt>
                <c:pt idx="55">
                  <c:v>149021</c:v>
                </c:pt>
                <c:pt idx="56">
                  <c:v>149403</c:v>
                </c:pt>
                <c:pt idx="57">
                  <c:v>151122</c:v>
                </c:pt>
                <c:pt idx="58">
                  <c:v>151722</c:v>
                </c:pt>
                <c:pt idx="59">
                  <c:v>150625</c:v>
                </c:pt>
                <c:pt idx="60">
                  <c:v>152026</c:v>
                </c:pt>
                <c:pt idx="61">
                  <c:v>152988</c:v>
                </c:pt>
                <c:pt idx="62">
                  <c:v>154095</c:v>
                </c:pt>
                <c:pt idx="63">
                  <c:v>155646</c:v>
                </c:pt>
                <c:pt idx="64">
                  <c:v>156458</c:v>
                </c:pt>
                <c:pt idx="65">
                  <c:v>157567</c:v>
                </c:pt>
                <c:pt idx="66">
                  <c:v>159136</c:v>
                </c:pt>
                <c:pt idx="67">
                  <c:v>157269</c:v>
                </c:pt>
                <c:pt idx="68">
                  <c:v>157894</c:v>
                </c:pt>
                <c:pt idx="69">
                  <c:v>159371</c:v>
                </c:pt>
                <c:pt idx="70">
                  <c:v>159806</c:v>
                </c:pt>
                <c:pt idx="71">
                  <c:v>159005</c:v>
                </c:pt>
                <c:pt idx="72">
                  <c:v>159764</c:v>
                </c:pt>
                <c:pt idx="73">
                  <c:v>160265</c:v>
                </c:pt>
                <c:pt idx="74">
                  <c:v>160860</c:v>
                </c:pt>
                <c:pt idx="75">
                  <c:v>162639</c:v>
                </c:pt>
                <c:pt idx="76">
                  <c:v>162788</c:v>
                </c:pt>
                <c:pt idx="77">
                  <c:v>163886</c:v>
                </c:pt>
                <c:pt idx="78">
                  <c:v>165302</c:v>
                </c:pt>
                <c:pt idx="79">
                  <c:v>163546</c:v>
                </c:pt>
                <c:pt idx="80">
                  <c:v>163779</c:v>
                </c:pt>
                <c:pt idx="81">
                  <c:v>165077</c:v>
                </c:pt>
                <c:pt idx="82">
                  <c:v>165686</c:v>
                </c:pt>
                <c:pt idx="83">
                  <c:v>165389</c:v>
                </c:pt>
                <c:pt idx="84">
                  <c:v>165653</c:v>
                </c:pt>
                <c:pt idx="85">
                  <c:v>166158</c:v>
                </c:pt>
                <c:pt idx="86">
                  <c:v>167312</c:v>
                </c:pt>
                <c:pt idx="87">
                  <c:v>168181</c:v>
                </c:pt>
                <c:pt idx="88">
                  <c:v>168097</c:v>
                </c:pt>
                <c:pt idx="89">
                  <c:v>169254</c:v>
                </c:pt>
                <c:pt idx="90">
                  <c:v>169819</c:v>
                </c:pt>
                <c:pt idx="91">
                  <c:v>168100</c:v>
                </c:pt>
                <c:pt idx="92">
                  <c:v>167781</c:v>
                </c:pt>
                <c:pt idx="93">
                  <c:v>169144</c:v>
                </c:pt>
                <c:pt idx="94">
                  <c:v>170070</c:v>
                </c:pt>
                <c:pt idx="95">
                  <c:v>169162</c:v>
                </c:pt>
                <c:pt idx="96">
                  <c:v>169761</c:v>
                </c:pt>
              </c:numCache>
            </c:numRef>
          </c:val>
        </c:ser>
        <c:ser>
          <c:idx val="1"/>
          <c:order val="1"/>
          <c:tx>
            <c:strRef>
              <c:f>Sheet2!$K$6</c:f>
              <c:strCache>
                <c:ptCount val="1"/>
                <c:pt idx="0">
                  <c:v>SMEs less than three years old</c:v>
                </c:pt>
              </c:strCache>
            </c:strRef>
          </c:tx>
          <c:marker>
            <c:symbol val="none"/>
          </c:marker>
          <c:cat>
            <c:strRef>
              <c:f>Sheet2!$I$7:$I$103</c:f>
              <c:strCache>
                <c:ptCount val="97"/>
                <c:pt idx="0">
                  <c:v>2006Jan</c:v>
                </c:pt>
                <c:pt idx="1">
                  <c:v>2006Feb</c:v>
                </c:pt>
                <c:pt idx="2">
                  <c:v>2006Mar</c:v>
                </c:pt>
                <c:pt idx="3">
                  <c:v>2006Apr</c:v>
                </c:pt>
                <c:pt idx="4">
                  <c:v>2006May</c:v>
                </c:pt>
                <c:pt idx="5">
                  <c:v>2006Jun</c:v>
                </c:pt>
                <c:pt idx="6">
                  <c:v>2006Jul</c:v>
                </c:pt>
                <c:pt idx="7">
                  <c:v>2006Aug</c:v>
                </c:pt>
                <c:pt idx="8">
                  <c:v>2006Sep</c:v>
                </c:pt>
                <c:pt idx="9">
                  <c:v>2006Oct</c:v>
                </c:pt>
                <c:pt idx="10">
                  <c:v>2006Nov</c:v>
                </c:pt>
                <c:pt idx="11">
                  <c:v>2006Dec</c:v>
                </c:pt>
                <c:pt idx="12">
                  <c:v>2007Jan</c:v>
                </c:pt>
                <c:pt idx="13">
                  <c:v>2007Feb</c:v>
                </c:pt>
                <c:pt idx="14">
                  <c:v>2007Mar</c:v>
                </c:pt>
                <c:pt idx="15">
                  <c:v>2007Apr</c:v>
                </c:pt>
                <c:pt idx="16">
                  <c:v>2007May</c:v>
                </c:pt>
                <c:pt idx="17">
                  <c:v>2007Jun</c:v>
                </c:pt>
                <c:pt idx="18">
                  <c:v>2007Jul</c:v>
                </c:pt>
                <c:pt idx="19">
                  <c:v>2007Aug</c:v>
                </c:pt>
                <c:pt idx="20">
                  <c:v>2007Sep</c:v>
                </c:pt>
                <c:pt idx="21">
                  <c:v>2007Oct</c:v>
                </c:pt>
                <c:pt idx="22">
                  <c:v>2007Nov</c:v>
                </c:pt>
                <c:pt idx="23">
                  <c:v>2007Dec</c:v>
                </c:pt>
                <c:pt idx="24">
                  <c:v>2008Jan</c:v>
                </c:pt>
                <c:pt idx="25">
                  <c:v>2008Feb</c:v>
                </c:pt>
                <c:pt idx="26">
                  <c:v>2008Mar</c:v>
                </c:pt>
                <c:pt idx="27">
                  <c:v>2008Apr</c:v>
                </c:pt>
                <c:pt idx="28">
                  <c:v>2008May</c:v>
                </c:pt>
                <c:pt idx="29">
                  <c:v>2008Jun</c:v>
                </c:pt>
                <c:pt idx="30">
                  <c:v>2008Jul</c:v>
                </c:pt>
                <c:pt idx="31">
                  <c:v>2008Aug</c:v>
                </c:pt>
                <c:pt idx="32">
                  <c:v>2008Sep</c:v>
                </c:pt>
                <c:pt idx="33">
                  <c:v>2008Oct</c:v>
                </c:pt>
                <c:pt idx="34">
                  <c:v>2008Nov</c:v>
                </c:pt>
                <c:pt idx="35">
                  <c:v>2008Dec</c:v>
                </c:pt>
                <c:pt idx="36">
                  <c:v>2009Jan</c:v>
                </c:pt>
                <c:pt idx="37">
                  <c:v>2009Feb</c:v>
                </c:pt>
                <c:pt idx="38">
                  <c:v>2009Mar</c:v>
                </c:pt>
                <c:pt idx="39">
                  <c:v>2009Apr</c:v>
                </c:pt>
                <c:pt idx="40">
                  <c:v>2009May</c:v>
                </c:pt>
                <c:pt idx="41">
                  <c:v>2009Jun</c:v>
                </c:pt>
                <c:pt idx="42">
                  <c:v>2009Jul</c:v>
                </c:pt>
                <c:pt idx="43">
                  <c:v>2009Aug</c:v>
                </c:pt>
                <c:pt idx="44">
                  <c:v>2009Sep</c:v>
                </c:pt>
                <c:pt idx="45">
                  <c:v>2009Oct</c:v>
                </c:pt>
                <c:pt idx="46">
                  <c:v>2009Nov</c:v>
                </c:pt>
                <c:pt idx="47">
                  <c:v>2009Dec</c:v>
                </c:pt>
                <c:pt idx="48">
                  <c:v>2010Jan</c:v>
                </c:pt>
                <c:pt idx="49">
                  <c:v>2010Feb</c:v>
                </c:pt>
                <c:pt idx="50">
                  <c:v>2010Mar</c:v>
                </c:pt>
                <c:pt idx="51">
                  <c:v>2010Apr</c:v>
                </c:pt>
                <c:pt idx="52">
                  <c:v>2010May</c:v>
                </c:pt>
                <c:pt idx="53">
                  <c:v>2010Jun</c:v>
                </c:pt>
                <c:pt idx="54">
                  <c:v>2010Jul</c:v>
                </c:pt>
                <c:pt idx="55">
                  <c:v>2010Aug</c:v>
                </c:pt>
                <c:pt idx="56">
                  <c:v>2010Sep</c:v>
                </c:pt>
                <c:pt idx="57">
                  <c:v>2010Oct</c:v>
                </c:pt>
                <c:pt idx="58">
                  <c:v>2010Nov</c:v>
                </c:pt>
                <c:pt idx="59">
                  <c:v>2010Dec</c:v>
                </c:pt>
                <c:pt idx="60">
                  <c:v>2011Jan</c:v>
                </c:pt>
                <c:pt idx="61">
                  <c:v>2011Feb</c:v>
                </c:pt>
                <c:pt idx="62">
                  <c:v>2011Mar</c:v>
                </c:pt>
                <c:pt idx="63">
                  <c:v>2011Apr</c:v>
                </c:pt>
                <c:pt idx="64">
                  <c:v>2011May</c:v>
                </c:pt>
                <c:pt idx="65">
                  <c:v>2011Jun</c:v>
                </c:pt>
                <c:pt idx="66">
                  <c:v>2011Jul</c:v>
                </c:pt>
                <c:pt idx="67">
                  <c:v>2011Aug</c:v>
                </c:pt>
                <c:pt idx="68">
                  <c:v>2011Sep</c:v>
                </c:pt>
                <c:pt idx="69">
                  <c:v>2011Oct</c:v>
                </c:pt>
                <c:pt idx="70">
                  <c:v>2011Nov</c:v>
                </c:pt>
                <c:pt idx="71">
                  <c:v>2011Dec</c:v>
                </c:pt>
                <c:pt idx="72">
                  <c:v>2012Jan</c:v>
                </c:pt>
                <c:pt idx="73">
                  <c:v>2012Feb</c:v>
                </c:pt>
                <c:pt idx="74">
                  <c:v>2012Mar</c:v>
                </c:pt>
                <c:pt idx="75">
                  <c:v>2012Apr</c:v>
                </c:pt>
                <c:pt idx="76">
                  <c:v>2012May</c:v>
                </c:pt>
                <c:pt idx="77">
                  <c:v>2012Jun</c:v>
                </c:pt>
                <c:pt idx="78">
                  <c:v>2012Jul</c:v>
                </c:pt>
                <c:pt idx="79">
                  <c:v>2012Aug</c:v>
                </c:pt>
                <c:pt idx="80">
                  <c:v>2012Sep</c:v>
                </c:pt>
                <c:pt idx="81">
                  <c:v>2012Oct</c:v>
                </c:pt>
                <c:pt idx="82">
                  <c:v>2012Nov</c:v>
                </c:pt>
                <c:pt idx="83">
                  <c:v>2012Dec</c:v>
                </c:pt>
                <c:pt idx="84">
                  <c:v>2013Jan</c:v>
                </c:pt>
                <c:pt idx="85">
                  <c:v>2013Feb</c:v>
                </c:pt>
                <c:pt idx="86">
                  <c:v>2013Mar</c:v>
                </c:pt>
                <c:pt idx="87">
                  <c:v>2013Apr</c:v>
                </c:pt>
                <c:pt idx="88">
                  <c:v>2013May</c:v>
                </c:pt>
                <c:pt idx="89">
                  <c:v>2013Jun</c:v>
                </c:pt>
                <c:pt idx="90">
                  <c:v>2013Jul</c:v>
                </c:pt>
                <c:pt idx="91">
                  <c:v>2013Aug</c:v>
                </c:pt>
                <c:pt idx="92">
                  <c:v>2013Sep</c:v>
                </c:pt>
                <c:pt idx="93">
                  <c:v>2013Oct</c:v>
                </c:pt>
                <c:pt idx="94">
                  <c:v>2013Nov</c:v>
                </c:pt>
                <c:pt idx="95">
                  <c:v>2013Dec</c:v>
                </c:pt>
                <c:pt idx="96">
                  <c:v>2014Jan</c:v>
                </c:pt>
              </c:strCache>
            </c:strRef>
          </c:cat>
          <c:val>
            <c:numRef>
              <c:f>Sheet2!$K$7:$K$103</c:f>
              <c:numCache>
                <c:formatCode>General</c:formatCode>
                <c:ptCount val="97"/>
                <c:pt idx="0">
                  <c:v>79862</c:v>
                </c:pt>
                <c:pt idx="1">
                  <c:v>84044</c:v>
                </c:pt>
                <c:pt idx="2">
                  <c:v>86152</c:v>
                </c:pt>
                <c:pt idx="3">
                  <c:v>86569</c:v>
                </c:pt>
                <c:pt idx="4">
                  <c:v>88437</c:v>
                </c:pt>
                <c:pt idx="5">
                  <c:v>89199</c:v>
                </c:pt>
                <c:pt idx="6">
                  <c:v>91523</c:v>
                </c:pt>
                <c:pt idx="7">
                  <c:v>92799</c:v>
                </c:pt>
                <c:pt idx="8">
                  <c:v>93838</c:v>
                </c:pt>
                <c:pt idx="9">
                  <c:v>95811</c:v>
                </c:pt>
                <c:pt idx="10">
                  <c:v>95239</c:v>
                </c:pt>
                <c:pt idx="11">
                  <c:v>97044</c:v>
                </c:pt>
                <c:pt idx="12">
                  <c:v>97584</c:v>
                </c:pt>
                <c:pt idx="13">
                  <c:v>98903</c:v>
                </c:pt>
                <c:pt idx="14">
                  <c:v>99450</c:v>
                </c:pt>
                <c:pt idx="15">
                  <c:v>101145</c:v>
                </c:pt>
                <c:pt idx="16">
                  <c:v>103084</c:v>
                </c:pt>
                <c:pt idx="17">
                  <c:v>103980</c:v>
                </c:pt>
                <c:pt idx="18">
                  <c:v>107984</c:v>
                </c:pt>
                <c:pt idx="19">
                  <c:v>108994</c:v>
                </c:pt>
                <c:pt idx="20">
                  <c:v>109865</c:v>
                </c:pt>
                <c:pt idx="21">
                  <c:v>111365</c:v>
                </c:pt>
                <c:pt idx="22">
                  <c:v>112125</c:v>
                </c:pt>
                <c:pt idx="23">
                  <c:v>111320</c:v>
                </c:pt>
                <c:pt idx="24">
                  <c:v>112043</c:v>
                </c:pt>
                <c:pt idx="25">
                  <c:v>111358</c:v>
                </c:pt>
                <c:pt idx="26">
                  <c:v>111338</c:v>
                </c:pt>
                <c:pt idx="27">
                  <c:v>113204</c:v>
                </c:pt>
                <c:pt idx="28">
                  <c:v>112902</c:v>
                </c:pt>
                <c:pt idx="29">
                  <c:v>112394</c:v>
                </c:pt>
                <c:pt idx="30">
                  <c:v>112647</c:v>
                </c:pt>
                <c:pt idx="31">
                  <c:v>112760</c:v>
                </c:pt>
                <c:pt idx="32">
                  <c:v>110814</c:v>
                </c:pt>
                <c:pt idx="33">
                  <c:v>109844</c:v>
                </c:pt>
                <c:pt idx="34">
                  <c:v>107713</c:v>
                </c:pt>
                <c:pt idx="35">
                  <c:v>106644</c:v>
                </c:pt>
                <c:pt idx="36">
                  <c:v>105390</c:v>
                </c:pt>
                <c:pt idx="37">
                  <c:v>103785</c:v>
                </c:pt>
                <c:pt idx="38">
                  <c:v>102157</c:v>
                </c:pt>
                <c:pt idx="39">
                  <c:v>100472</c:v>
                </c:pt>
                <c:pt idx="40">
                  <c:v>98999</c:v>
                </c:pt>
                <c:pt idx="41">
                  <c:v>97327</c:v>
                </c:pt>
                <c:pt idx="42">
                  <c:v>96482</c:v>
                </c:pt>
                <c:pt idx="43">
                  <c:v>95617</c:v>
                </c:pt>
                <c:pt idx="44">
                  <c:v>93907</c:v>
                </c:pt>
                <c:pt idx="45">
                  <c:v>91626</c:v>
                </c:pt>
                <c:pt idx="46">
                  <c:v>90922</c:v>
                </c:pt>
                <c:pt idx="47">
                  <c:v>88568</c:v>
                </c:pt>
                <c:pt idx="48">
                  <c:v>87044</c:v>
                </c:pt>
                <c:pt idx="49">
                  <c:v>86507</c:v>
                </c:pt>
                <c:pt idx="50">
                  <c:v>85925</c:v>
                </c:pt>
                <c:pt idx="51">
                  <c:v>84135</c:v>
                </c:pt>
                <c:pt idx="52">
                  <c:v>82866</c:v>
                </c:pt>
                <c:pt idx="53">
                  <c:v>81833</c:v>
                </c:pt>
                <c:pt idx="54">
                  <c:v>81083</c:v>
                </c:pt>
                <c:pt idx="55">
                  <c:v>80713</c:v>
                </c:pt>
                <c:pt idx="56">
                  <c:v>80565</c:v>
                </c:pt>
                <c:pt idx="57">
                  <c:v>80272</c:v>
                </c:pt>
                <c:pt idx="58">
                  <c:v>79443</c:v>
                </c:pt>
                <c:pt idx="59">
                  <c:v>79455</c:v>
                </c:pt>
                <c:pt idx="60">
                  <c:v>78987</c:v>
                </c:pt>
                <c:pt idx="61">
                  <c:v>78629</c:v>
                </c:pt>
                <c:pt idx="62">
                  <c:v>78896</c:v>
                </c:pt>
                <c:pt idx="63">
                  <c:v>78577</c:v>
                </c:pt>
                <c:pt idx="64">
                  <c:v>79774</c:v>
                </c:pt>
                <c:pt idx="65">
                  <c:v>80443</c:v>
                </c:pt>
                <c:pt idx="66">
                  <c:v>80689</c:v>
                </c:pt>
                <c:pt idx="67">
                  <c:v>81780</c:v>
                </c:pt>
                <c:pt idx="68">
                  <c:v>82722</c:v>
                </c:pt>
                <c:pt idx="69">
                  <c:v>82847</c:v>
                </c:pt>
                <c:pt idx="70">
                  <c:v>84058</c:v>
                </c:pt>
                <c:pt idx="71">
                  <c:v>85310</c:v>
                </c:pt>
                <c:pt idx="72">
                  <c:v>87436</c:v>
                </c:pt>
                <c:pt idx="73">
                  <c:v>88232</c:v>
                </c:pt>
                <c:pt idx="74">
                  <c:v>87923</c:v>
                </c:pt>
                <c:pt idx="75">
                  <c:v>88204</c:v>
                </c:pt>
                <c:pt idx="76">
                  <c:v>88378</c:v>
                </c:pt>
                <c:pt idx="77">
                  <c:v>88991</c:v>
                </c:pt>
                <c:pt idx="78">
                  <c:v>88529</c:v>
                </c:pt>
                <c:pt idx="79">
                  <c:v>89027</c:v>
                </c:pt>
                <c:pt idx="80">
                  <c:v>89012</c:v>
                </c:pt>
                <c:pt idx="81">
                  <c:v>89431</c:v>
                </c:pt>
                <c:pt idx="82">
                  <c:v>89368</c:v>
                </c:pt>
                <c:pt idx="83">
                  <c:v>88928</c:v>
                </c:pt>
                <c:pt idx="84">
                  <c:v>88466</c:v>
                </c:pt>
                <c:pt idx="85">
                  <c:v>88175</c:v>
                </c:pt>
                <c:pt idx="86">
                  <c:v>87770</c:v>
                </c:pt>
                <c:pt idx="87">
                  <c:v>88710</c:v>
                </c:pt>
                <c:pt idx="88">
                  <c:v>88125</c:v>
                </c:pt>
                <c:pt idx="89">
                  <c:v>86910</c:v>
                </c:pt>
                <c:pt idx="90">
                  <c:v>87144</c:v>
                </c:pt>
                <c:pt idx="91">
                  <c:v>86689</c:v>
                </c:pt>
                <c:pt idx="92">
                  <c:v>85423</c:v>
                </c:pt>
                <c:pt idx="93">
                  <c:v>84720</c:v>
                </c:pt>
                <c:pt idx="94">
                  <c:v>83560</c:v>
                </c:pt>
                <c:pt idx="95">
                  <c:v>83081</c:v>
                </c:pt>
                <c:pt idx="96">
                  <c:v>82239</c:v>
                </c:pt>
              </c:numCache>
            </c:numRef>
          </c:val>
        </c:ser>
        <c:marker val="1"/>
        <c:axId val="64069632"/>
        <c:axId val="64071168"/>
      </c:lineChart>
      <c:catAx>
        <c:axId val="64069632"/>
        <c:scaling>
          <c:orientation val="minMax"/>
        </c:scaling>
        <c:axPos val="b"/>
        <c:tickLblPos val="nextTo"/>
        <c:crossAx val="64071168"/>
        <c:crosses val="autoZero"/>
        <c:auto val="1"/>
        <c:lblAlgn val="ctr"/>
        <c:lblOffset val="100"/>
      </c:catAx>
      <c:valAx>
        <c:axId val="64071168"/>
        <c:scaling>
          <c:orientation val="minMax"/>
        </c:scaling>
        <c:axPos val="l"/>
        <c:majorGridlines/>
        <c:numFmt formatCode="General" sourceLinked="1"/>
        <c:tickLblPos val="nextTo"/>
        <c:crossAx val="6406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410443557571505"/>
          <c:y val="0.24885596774630461"/>
          <c:w val="0.23371900430254441"/>
          <c:h val="0.46792380333903394"/>
        </c:manualLayout>
      </c:layout>
    </c:legend>
    <c:plotVisOnly val="1"/>
    <c:dispBlanksAs val="gap"/>
  </c:chart>
  <c:externalData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1-19T14:51:58.661" idx="1">
    <p:pos x="10" y="10"/>
    <p:text>need to choos slide one or two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253" cy="49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936" y="0"/>
            <a:ext cx="2918252" cy="49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26"/>
            <a:ext cx="2918253" cy="49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936" y="9371026"/>
            <a:ext cx="2918252" cy="49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1ED3417-2EA9-499B-8913-4DEA5F4B22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59264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253" cy="49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510" y="0"/>
            <a:ext cx="2918253" cy="49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682" y="4686302"/>
            <a:ext cx="4940400" cy="444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3"/>
            <a:ext cx="2918253" cy="49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510" y="9372603"/>
            <a:ext cx="2918253" cy="49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91" tIns="45395" rIns="90791" bIns="453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F2F81F-648C-4249-85CA-CDA83CDB9A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19859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40D832-5C45-4F23-B8B6-1613233C0DF0}" type="slidenum">
              <a:rPr lang="fr-FR" smtClean="0"/>
              <a:pPr>
                <a:defRPr/>
              </a:pPr>
              <a:t>1</a:t>
            </a:fld>
            <a:endParaRPr lang="fr-FR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25" y="765175"/>
            <a:ext cx="4897438" cy="3675063"/>
          </a:xfrm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880" y="4668951"/>
            <a:ext cx="4926225" cy="444181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C57D8-347E-4E16-B1EB-279A8833CC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7C05-8655-4144-A124-59A4805211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DFDA6-B790-42E1-8F0E-C84A564CB0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8F6C6-1E2E-4F32-BC01-A409C18BC8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AF9F5-E568-4874-B016-44D0C101DD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3447D-F4B4-4386-B4B2-0B44E8145C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DDD46-82A0-4F95-8ABA-17D5052E80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59AFB-8B2F-4631-8A01-B613550795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78C03-EFD2-4200-A454-FA5077CF31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F714A-F5E2-4061-AEB8-2620EE4CE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92E40-3625-420C-B896-B363E1BCBF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DEE97A5-3A6A-456D-ADCD-1E333F3115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928688" y="785813"/>
            <a:ext cx="7467600" cy="721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accent6"/>
                </a:solidFill>
                <a:latin typeface="Calibri" pitchFamily="34" charset="0"/>
              </a:rPr>
              <a:t>Exploring the French productivity puzzle</a:t>
            </a:r>
            <a:endParaRPr lang="fr-FR" sz="3200" dirty="0">
              <a:solidFill>
                <a:schemeClr val="accent6"/>
              </a:solidFill>
              <a:latin typeface="Calibri" pitchFamily="34" charset="0"/>
            </a:endParaRPr>
          </a:p>
          <a:p>
            <a:r>
              <a:rPr lang="en-GB" sz="3200" dirty="0">
                <a:solidFill>
                  <a:schemeClr val="accent6"/>
                </a:solidFill>
                <a:latin typeface="Calibri" pitchFamily="34" charset="0"/>
              </a:rPr>
              <a:t> </a:t>
            </a:r>
            <a:endParaRPr lang="fr-FR" sz="3200" dirty="0">
              <a:solidFill>
                <a:schemeClr val="accent6"/>
              </a:solidFill>
              <a:latin typeface="Calibri" pitchFamily="34" charset="0"/>
            </a:endParaRPr>
          </a:p>
          <a:p>
            <a:r>
              <a:rPr lang="en-GB" sz="3200" dirty="0">
                <a:latin typeface="Calibri" pitchFamily="34" charset="0"/>
              </a:rPr>
              <a:t>  </a:t>
            </a:r>
            <a:endParaRPr lang="fr-FR" dirty="0">
              <a:latin typeface="Calibri" pitchFamily="34" charset="0"/>
            </a:endParaRPr>
          </a:p>
          <a:p>
            <a:pPr algn="ctr"/>
            <a:r>
              <a:rPr lang="en-GB" dirty="0">
                <a:latin typeface="Calibri" pitchFamily="34" charset="0"/>
              </a:rPr>
              <a:t>Philippe </a:t>
            </a:r>
            <a:r>
              <a:rPr lang="en-GB" dirty="0" err="1">
                <a:latin typeface="Calibri" pitchFamily="34" charset="0"/>
              </a:rPr>
              <a:t>Askenazy</a:t>
            </a:r>
            <a:r>
              <a:rPr lang="en-GB" dirty="0">
                <a:latin typeface="Calibri" pitchFamily="34" charset="0"/>
              </a:rPr>
              <a:t> (CNRS-PSE, </a:t>
            </a:r>
            <a:r>
              <a:rPr lang="en-GB" dirty="0" err="1">
                <a:latin typeface="Calibri" pitchFamily="34" charset="0"/>
              </a:rPr>
              <a:t>Cepremap</a:t>
            </a:r>
            <a:r>
              <a:rPr lang="en-GB" dirty="0">
                <a:latin typeface="Calibri" pitchFamily="34" charset="0"/>
              </a:rPr>
              <a:t> and IZA)</a:t>
            </a:r>
            <a:endParaRPr lang="fr-FR" dirty="0">
              <a:latin typeface="Calibri" pitchFamily="34" charset="0"/>
            </a:endParaRPr>
          </a:p>
          <a:p>
            <a:pPr algn="ctr"/>
            <a:r>
              <a:rPr lang="en-GB" dirty="0">
                <a:latin typeface="Calibri" pitchFamily="34" charset="0"/>
              </a:rPr>
              <a:t>Christine </a:t>
            </a:r>
            <a:r>
              <a:rPr lang="en-GB" dirty="0" err="1">
                <a:latin typeface="Calibri" pitchFamily="34" charset="0"/>
              </a:rPr>
              <a:t>Erhel</a:t>
            </a:r>
            <a:r>
              <a:rPr lang="en-GB" dirty="0">
                <a:latin typeface="Calibri" pitchFamily="34" charset="0"/>
              </a:rPr>
              <a:t> </a:t>
            </a:r>
            <a:r>
              <a:rPr lang="en-GB" dirty="0" smtClean="0">
                <a:latin typeface="Calibri" pitchFamily="34" charset="0"/>
              </a:rPr>
              <a:t>(University </a:t>
            </a:r>
            <a:r>
              <a:rPr lang="en-GB" dirty="0">
                <a:latin typeface="Calibri" pitchFamily="34" charset="0"/>
              </a:rPr>
              <a:t>Paris 1, </a:t>
            </a:r>
            <a:r>
              <a:rPr lang="en-GB" dirty="0" smtClean="0">
                <a:latin typeface="Calibri" pitchFamily="34" charset="0"/>
              </a:rPr>
              <a:t>CES, CEE)</a:t>
            </a:r>
          </a:p>
          <a:p>
            <a:pPr algn="ctr"/>
            <a:r>
              <a:rPr lang="en-GB" dirty="0" smtClean="0">
                <a:latin typeface="Calibri" pitchFamily="34" charset="0"/>
              </a:rPr>
              <a:t>With the contribution of Martin Chevalier (</a:t>
            </a:r>
            <a:r>
              <a:rPr lang="en-GB" dirty="0" err="1" smtClean="0">
                <a:latin typeface="Calibri" pitchFamily="34" charset="0"/>
              </a:rPr>
              <a:t>ENS</a:t>
            </a:r>
            <a:r>
              <a:rPr lang="en-GB" dirty="0" smtClean="0">
                <a:latin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</a:rPr>
              <a:t>Cachan</a:t>
            </a:r>
            <a:r>
              <a:rPr lang="en-GB" dirty="0" smtClean="0">
                <a:latin typeface="Calibri" pitchFamily="34" charset="0"/>
              </a:rPr>
              <a:t>)</a:t>
            </a:r>
          </a:p>
          <a:p>
            <a:pPr algn="ctr"/>
            <a:endParaRPr lang="en-GB" dirty="0">
              <a:latin typeface="Calibri" pitchFamily="34" charset="0"/>
            </a:endParaRPr>
          </a:p>
          <a:p>
            <a:pPr algn="ctr"/>
            <a:endParaRPr lang="en-GB" dirty="0" smtClean="0">
              <a:latin typeface="Calibri" pitchFamily="34" charset="0"/>
            </a:endParaRPr>
          </a:p>
          <a:p>
            <a:pPr algn="ctr"/>
            <a:r>
              <a:rPr lang="en-GB" i="1" dirty="0">
                <a:latin typeface="Calibri" pitchFamily="34" charset="0"/>
              </a:rPr>
              <a:t>CEPREMAP Productivity project, </a:t>
            </a:r>
            <a:endParaRPr lang="en-GB" i="1" dirty="0" smtClean="0">
              <a:latin typeface="Calibri" pitchFamily="34" charset="0"/>
            </a:endParaRPr>
          </a:p>
          <a:p>
            <a:pPr algn="ctr"/>
            <a:r>
              <a:rPr lang="en-GB" i="1" dirty="0" smtClean="0">
                <a:latin typeface="Calibri" pitchFamily="34" charset="0"/>
              </a:rPr>
              <a:t>Paris conference, 23rd </a:t>
            </a:r>
            <a:r>
              <a:rPr lang="en-GB" i="1" dirty="0">
                <a:latin typeface="Calibri" pitchFamily="34" charset="0"/>
              </a:rPr>
              <a:t>of </a:t>
            </a:r>
            <a:r>
              <a:rPr lang="en-GB" i="1" dirty="0" smtClean="0">
                <a:latin typeface="Calibri" pitchFamily="34" charset="0"/>
              </a:rPr>
              <a:t>January 2015</a:t>
            </a:r>
            <a:endParaRPr lang="fr-FR" i="1" dirty="0">
              <a:latin typeface="Calibri" pitchFamily="34" charset="0"/>
            </a:endParaRPr>
          </a:p>
          <a:p>
            <a:pPr algn="ctr"/>
            <a:endParaRPr lang="fr-FR" dirty="0"/>
          </a:p>
          <a:p>
            <a:r>
              <a:rPr lang="en-GB" sz="3200" dirty="0"/>
              <a:t> </a:t>
            </a:r>
            <a:endParaRPr lang="en-US" sz="32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endParaRPr lang="en-US" sz="28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endParaRPr lang="en-US" sz="32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endParaRPr lang="fr-FR" dirty="0"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02063" y="287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929313"/>
            <a:ext cx="319563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2a-A new labour </a:t>
            </a:r>
            <a:r>
              <a:rPr lang="fr-FR" sz="2800" b="1" dirty="0" err="1" smtClean="0">
                <a:solidFill>
                  <a:schemeClr val="accent6"/>
                </a:solidFill>
              </a:rPr>
              <a:t>market</a:t>
            </a:r>
            <a:r>
              <a:rPr lang="fr-FR" sz="2800" b="1" dirty="0" smtClean="0">
                <a:solidFill>
                  <a:schemeClr val="accent6"/>
                </a:solidFill>
              </a:rPr>
              <a:t/>
            </a:r>
            <a:br>
              <a:rPr lang="fr-FR" sz="2800" b="1" dirty="0" smtClean="0">
                <a:solidFill>
                  <a:schemeClr val="accent6"/>
                </a:solidFill>
              </a:rPr>
            </a:br>
            <a:r>
              <a:rPr lang="en-US" sz="3200" dirty="0" smtClean="0"/>
              <a:t> </a:t>
            </a:r>
            <a:r>
              <a:rPr lang="en-GB" sz="1600" i="1" dirty="0" smtClean="0">
                <a:solidFill>
                  <a:schemeClr val="accent6"/>
                </a:solidFill>
              </a:rPr>
              <a:t>Non-salaried employment, total hours worked by the self-employed, and mixed income of unincorporated enterprises, 2003-2013.  Volume base 1 = 2007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3200" b="1" dirty="0" smtClean="0">
                <a:solidFill>
                  <a:schemeClr val="accent6"/>
                </a:solidFill>
              </a:rPr>
              <a:t/>
            </a:r>
            <a:br>
              <a:rPr lang="fr-FR" sz="3200" b="1" dirty="0" smtClean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graphicFrame>
        <p:nvGraphicFramePr>
          <p:cNvPr id="8" name="Graphique 7"/>
          <p:cNvGraphicFramePr/>
          <p:nvPr/>
        </p:nvGraphicFramePr>
        <p:xfrm>
          <a:off x="1115616" y="2060468"/>
          <a:ext cx="6696744" cy="388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51520" y="6027003"/>
            <a:ext cx="875432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Source:  Authors' computations using National Accounts, base 2010.  Mixed income of non-corporate business is deflated by the price index for the total value added. </a:t>
            </a:r>
          </a:p>
          <a:p>
            <a:r>
              <a:rPr lang="en-GB" sz="1000" dirty="0" smtClean="0"/>
              <a:t>The vertical line dates the creation of the </a:t>
            </a:r>
            <a:r>
              <a:rPr lang="en-GB" sz="1000" i="1" dirty="0" smtClean="0"/>
              <a:t>auto-entrepreneur</a:t>
            </a:r>
            <a:r>
              <a:rPr lang="en-GB" sz="1000" dirty="0" smtClean="0"/>
              <a:t> status</a:t>
            </a:r>
            <a:r>
              <a:rPr lang="en-GB" dirty="0" smtClean="0"/>
              <a:t>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972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2b-..and </a:t>
            </a:r>
            <a:r>
              <a:rPr lang="fr-FR" sz="2800" b="1" dirty="0" err="1" smtClean="0">
                <a:solidFill>
                  <a:schemeClr val="accent6"/>
                </a:solidFill>
              </a:rPr>
              <a:t>supported</a:t>
            </a:r>
            <a:r>
              <a:rPr lang="fr-FR" sz="2800" b="1" dirty="0" smtClean="0">
                <a:solidFill>
                  <a:schemeClr val="accent6"/>
                </a:solidFill>
              </a:rPr>
              <a:t> </a:t>
            </a:r>
            <a:r>
              <a:rPr lang="fr-FR" sz="2800" b="1" dirty="0" err="1" smtClean="0">
                <a:solidFill>
                  <a:schemeClr val="accent6"/>
                </a:solidFill>
              </a:rPr>
              <a:t>firms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256584"/>
          </a:xfrm>
        </p:spPr>
        <p:txBody>
          <a:bodyPr/>
          <a:lstStyle/>
          <a:p>
            <a:pPr algn="just"/>
            <a:r>
              <a:rPr lang="fr-FR" sz="2400" dirty="0" smtClean="0">
                <a:solidFill>
                  <a:schemeClr val="accent2"/>
                </a:solidFill>
              </a:rPr>
              <a:t>No </a:t>
            </a:r>
            <a:r>
              <a:rPr lang="fr-FR" sz="2400" dirty="0" err="1" smtClean="0">
                <a:solidFill>
                  <a:schemeClr val="accent2"/>
                </a:solidFill>
              </a:rPr>
              <a:t>clear</a:t>
            </a:r>
            <a:r>
              <a:rPr lang="fr-FR" sz="2400" dirty="0" smtClean="0">
                <a:solidFill>
                  <a:schemeClr val="accent2"/>
                </a:solidFill>
              </a:rPr>
              <a:t> </a:t>
            </a:r>
            <a:r>
              <a:rPr lang="fr-FR" sz="2400" dirty="0" err="1" smtClean="0">
                <a:solidFill>
                  <a:schemeClr val="accent2"/>
                </a:solidFill>
              </a:rPr>
              <a:t>evidence</a:t>
            </a:r>
            <a:r>
              <a:rPr lang="fr-FR" sz="2400" dirty="0" smtClean="0">
                <a:solidFill>
                  <a:schemeClr val="accent2"/>
                </a:solidFill>
              </a:rPr>
              <a:t> of </a:t>
            </a:r>
            <a:r>
              <a:rPr lang="fr-FR" sz="2400" dirty="0" err="1" smtClean="0">
                <a:solidFill>
                  <a:schemeClr val="accent2"/>
                </a:solidFill>
              </a:rPr>
              <a:t>credit</a:t>
            </a:r>
            <a:r>
              <a:rPr lang="fr-FR" sz="2400" dirty="0" smtClean="0">
                <a:solidFill>
                  <a:schemeClr val="accent2"/>
                </a:solidFill>
              </a:rPr>
              <a:t> </a:t>
            </a:r>
            <a:r>
              <a:rPr lang="fr-FR" sz="2400" dirty="0" err="1" smtClean="0">
                <a:solidFill>
                  <a:schemeClr val="accent2"/>
                </a:solidFill>
              </a:rPr>
              <a:t>rationing</a:t>
            </a:r>
            <a:r>
              <a:rPr lang="fr-FR" sz="2400" dirty="0" smtClean="0">
                <a:solidFill>
                  <a:schemeClr val="accent2"/>
                </a:solidFill>
              </a:rPr>
              <a:t> or change in tangible capital allocation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accent2"/>
                </a:solidFill>
              </a:rPr>
              <a:t>in France.</a:t>
            </a:r>
          </a:p>
          <a:p>
            <a:pPr algn="just"/>
            <a:r>
              <a:rPr lang="fr-FR" sz="2400" dirty="0" smtClean="0">
                <a:solidFill>
                  <a:schemeClr val="accent2"/>
                </a:solidFill>
              </a:rPr>
              <a:t>Financial situation of </a:t>
            </a:r>
            <a:r>
              <a:rPr lang="fr-FR" sz="2400" dirty="0" err="1" smtClean="0">
                <a:solidFill>
                  <a:schemeClr val="accent2"/>
                </a:solidFill>
              </a:rPr>
              <a:t>firms</a:t>
            </a:r>
            <a:r>
              <a:rPr lang="fr-FR" sz="2400" dirty="0" smtClean="0">
                <a:solidFill>
                  <a:schemeClr val="accent2"/>
                </a:solidFill>
              </a:rPr>
              <a:t> has been </a:t>
            </a:r>
            <a:r>
              <a:rPr lang="fr-FR" sz="2400" dirty="0" err="1" smtClean="0">
                <a:solidFill>
                  <a:schemeClr val="accent2"/>
                </a:solidFill>
              </a:rPr>
              <a:t>sustained</a:t>
            </a:r>
            <a:r>
              <a:rPr lang="fr-FR" sz="2400" dirty="0" smtClean="0">
                <a:solidFill>
                  <a:schemeClr val="accent2"/>
                </a:solidFill>
              </a:rPr>
              <a:t> by </a:t>
            </a:r>
            <a:r>
              <a:rPr lang="fr-FR" sz="2400" dirty="0" err="1" smtClean="0">
                <a:solidFill>
                  <a:schemeClr val="accent2"/>
                </a:solidFill>
              </a:rPr>
              <a:t>various</a:t>
            </a:r>
            <a:r>
              <a:rPr lang="fr-FR" sz="2400" dirty="0" smtClean="0">
                <a:solidFill>
                  <a:schemeClr val="accent2"/>
                </a:solidFill>
              </a:rPr>
              <a:t> </a:t>
            </a:r>
            <a:r>
              <a:rPr lang="fr-FR" sz="2400" dirty="0" err="1" smtClean="0">
                <a:solidFill>
                  <a:schemeClr val="accent2"/>
                </a:solidFill>
              </a:rPr>
              <a:t>policies</a:t>
            </a:r>
            <a:r>
              <a:rPr lang="fr-FR" sz="2400" dirty="0" smtClean="0">
                <a:solidFill>
                  <a:schemeClr val="accent2"/>
                </a:solidFill>
              </a:rPr>
              <a:t>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&gt;&gt;&gt; a global </a:t>
            </a:r>
            <a:r>
              <a:rPr lang="fr-FR" sz="2400" dirty="0" err="1" smtClean="0"/>
              <a:t>analysis</a:t>
            </a:r>
            <a:r>
              <a:rPr lang="fr-FR" sz="2400" dirty="0" smtClean="0"/>
              <a:t> shows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b="1" dirty="0" smtClean="0"/>
              <a:t>changes in labour force composition and labour </a:t>
            </a:r>
            <a:r>
              <a:rPr lang="fr-FR" sz="2400" b="1" dirty="0" err="1" smtClean="0"/>
              <a:t>market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regulation</a:t>
            </a:r>
            <a:r>
              <a:rPr lang="fr-FR" sz="2400" b="1" dirty="0" smtClean="0"/>
              <a:t> </a:t>
            </a:r>
            <a:r>
              <a:rPr lang="fr-FR" sz="2400" dirty="0" err="1" smtClean="0"/>
              <a:t>may</a:t>
            </a:r>
            <a:r>
              <a:rPr lang="fr-FR" sz="2400" dirty="0" smtClean="0"/>
              <a:t> </a:t>
            </a:r>
            <a:r>
              <a:rPr lang="fr-FR" sz="2400" dirty="0" err="1" smtClean="0"/>
              <a:t>be</a:t>
            </a:r>
            <a:r>
              <a:rPr lang="fr-FR" sz="2400" dirty="0" smtClean="0"/>
              <a:t> the </a:t>
            </a:r>
            <a:r>
              <a:rPr lang="fr-FR" sz="2400" dirty="0" err="1" smtClean="0"/>
              <a:t>most</a:t>
            </a:r>
            <a:r>
              <a:rPr lang="fr-FR" sz="2400" dirty="0" smtClean="0"/>
              <a:t> important drivers of the </a:t>
            </a:r>
            <a:r>
              <a:rPr lang="fr-FR" sz="2400" dirty="0" err="1" smtClean="0"/>
              <a:t>productivity</a:t>
            </a:r>
            <a:r>
              <a:rPr lang="fr-FR" sz="2400" dirty="0" smtClean="0"/>
              <a:t> </a:t>
            </a:r>
            <a:r>
              <a:rPr lang="fr-FR" sz="2400" dirty="0" err="1" smtClean="0"/>
              <a:t>slowdown</a:t>
            </a:r>
            <a:r>
              <a:rPr lang="fr-FR" sz="2400" dirty="0" smtClean="0"/>
              <a:t>. 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But the links micro </a:t>
            </a:r>
            <a:r>
              <a:rPr lang="fr-FR" sz="2400" dirty="0" err="1" smtClean="0"/>
              <a:t>determinants</a:t>
            </a:r>
            <a:r>
              <a:rPr lang="fr-FR" sz="2400" dirty="0" smtClean="0"/>
              <a:t> of </a:t>
            </a:r>
            <a:r>
              <a:rPr lang="fr-FR" sz="2400" dirty="0" err="1" smtClean="0"/>
              <a:t>productivity</a:t>
            </a:r>
            <a:r>
              <a:rPr lang="fr-FR" sz="2400" dirty="0" smtClean="0"/>
              <a:t> (</a:t>
            </a:r>
            <a:r>
              <a:rPr lang="fr-FR" sz="2400" dirty="0" err="1" smtClean="0"/>
              <a:t>e.g</a:t>
            </a:r>
            <a:r>
              <a:rPr lang="fr-FR" sz="2400" dirty="0" smtClean="0"/>
              <a:t>. </a:t>
            </a:r>
            <a:r>
              <a:rPr lang="fr-FR" sz="2400" b="1" dirty="0" err="1" smtClean="0"/>
              <a:t>work</a:t>
            </a:r>
            <a:r>
              <a:rPr lang="fr-FR" sz="2400" b="1" dirty="0" smtClean="0"/>
              <a:t> practices) </a:t>
            </a:r>
            <a:r>
              <a:rPr lang="fr-FR" sz="2400" dirty="0" smtClean="0"/>
              <a:t>and </a:t>
            </a:r>
            <a:r>
              <a:rPr lang="fr-FR" sz="2400" dirty="0" err="1" smtClean="0"/>
              <a:t>their</a:t>
            </a:r>
            <a:r>
              <a:rPr lang="fr-FR" sz="2400" dirty="0" smtClean="0"/>
              <a:t> </a:t>
            </a:r>
            <a:r>
              <a:rPr lang="fr-FR" sz="2400" dirty="0" err="1" smtClean="0"/>
              <a:t>evolutions</a:t>
            </a:r>
            <a:r>
              <a:rPr lang="fr-FR" sz="2400" dirty="0" smtClean="0"/>
              <a:t> </a:t>
            </a:r>
            <a:r>
              <a:rPr lang="fr-FR" sz="2400" dirty="0" err="1" smtClean="0"/>
              <a:t>also</a:t>
            </a:r>
            <a:r>
              <a:rPr lang="fr-FR" sz="2400" dirty="0" smtClean="0"/>
              <a:t> have to </a:t>
            </a:r>
            <a:r>
              <a:rPr lang="fr-FR" sz="2400" dirty="0" err="1" smtClean="0"/>
              <a:t>be</a:t>
            </a:r>
            <a:r>
              <a:rPr lang="fr-FR" sz="2400" dirty="0" smtClean="0"/>
              <a:t> </a:t>
            </a:r>
            <a:r>
              <a:rPr lang="fr-FR" sz="2400" dirty="0" err="1" smtClean="0"/>
              <a:t>taken</a:t>
            </a:r>
            <a:r>
              <a:rPr lang="fr-FR" sz="2400" dirty="0" smtClean="0"/>
              <a:t> </a:t>
            </a:r>
            <a:r>
              <a:rPr lang="fr-FR" sz="2400" dirty="0" err="1" smtClean="0"/>
              <a:t>into</a:t>
            </a:r>
            <a:r>
              <a:rPr lang="fr-FR" sz="2400" dirty="0" smtClean="0"/>
              <a:t> </a:t>
            </a:r>
            <a:r>
              <a:rPr lang="fr-FR" sz="2400" dirty="0" err="1" smtClean="0"/>
              <a:t>account</a:t>
            </a:r>
            <a:r>
              <a:rPr lang="fr-FR" sz="2400" dirty="0" smtClean="0"/>
              <a:t>, </a:t>
            </a:r>
            <a:r>
              <a:rPr lang="fr-FR" sz="2400" dirty="0" err="1" smtClean="0"/>
              <a:t>using</a:t>
            </a:r>
            <a:r>
              <a:rPr lang="fr-FR" sz="2400" dirty="0" smtClean="0"/>
              <a:t> micro-data.</a:t>
            </a:r>
          </a:p>
          <a:p>
            <a:pPr marL="0" indent="0">
              <a:buNone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2972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630616" cy="875184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2a-A new labour </a:t>
            </a:r>
            <a:r>
              <a:rPr lang="fr-FR" sz="2800" b="1" dirty="0" err="1" smtClean="0">
                <a:solidFill>
                  <a:schemeClr val="accent6"/>
                </a:solidFill>
              </a:rPr>
              <a:t>market</a:t>
            </a:r>
            <a:r>
              <a:rPr lang="fr-FR" sz="2800" b="1" dirty="0" smtClean="0">
                <a:solidFill>
                  <a:schemeClr val="accent6"/>
                </a:solidFill>
              </a:rPr>
              <a:t> and </a:t>
            </a:r>
            <a:r>
              <a:rPr lang="fr-FR" sz="2800" b="1" dirty="0" err="1" smtClean="0">
                <a:solidFill>
                  <a:schemeClr val="accent6"/>
                </a:solidFill>
              </a:rPr>
              <a:t>supported</a:t>
            </a:r>
            <a:r>
              <a:rPr lang="fr-FR" sz="2800" b="1" dirty="0" smtClean="0">
                <a:solidFill>
                  <a:schemeClr val="accent6"/>
                </a:solidFill>
              </a:rPr>
              <a:t> </a:t>
            </a:r>
            <a:r>
              <a:rPr lang="fr-FR" sz="2800" b="1" dirty="0" err="1" smtClean="0">
                <a:solidFill>
                  <a:schemeClr val="accent6"/>
                </a:solidFill>
              </a:rPr>
              <a:t>firms</a:t>
            </a:r>
            <a:r>
              <a:rPr lang="fr-FR" sz="2800" b="1" dirty="0" smtClean="0">
                <a:solidFill>
                  <a:schemeClr val="accent6"/>
                </a:solidFill>
              </a:rPr>
              <a:t/>
            </a:r>
            <a:br>
              <a:rPr lang="fr-FR" sz="2800" b="1" dirty="0" smtClean="0">
                <a:solidFill>
                  <a:schemeClr val="accent6"/>
                </a:solidFill>
              </a:rPr>
            </a:br>
            <a:r>
              <a:rPr lang="en-US" sz="3200" dirty="0" smtClean="0"/>
              <a:t> </a:t>
            </a:r>
            <a:r>
              <a:rPr lang="en-GB" sz="1600" i="1" dirty="0" smtClean="0">
                <a:solidFill>
                  <a:schemeClr val="accent6"/>
                </a:solidFill>
              </a:rPr>
              <a:t>Corporate loan stocks and loans drawn by SMEs  </a:t>
            </a:r>
            <a:r>
              <a:rPr lang="fr-FR" sz="1600" i="1" dirty="0" smtClean="0">
                <a:solidFill>
                  <a:schemeClr val="accent6"/>
                </a:solidFill>
              </a:rPr>
              <a:t/>
            </a:r>
            <a:br>
              <a:rPr lang="fr-FR" sz="1600" i="1" dirty="0" smtClean="0">
                <a:solidFill>
                  <a:schemeClr val="accent6"/>
                </a:solidFill>
              </a:rPr>
            </a:br>
            <a:r>
              <a:rPr lang="en-GB" sz="1600" i="1" dirty="0" smtClean="0">
                <a:solidFill>
                  <a:schemeClr val="accent6"/>
                </a:solidFill>
              </a:rPr>
              <a:t>Millions of current Euros.  2006-2014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i="1" dirty="0" smtClean="0">
                <a:solidFill>
                  <a:schemeClr val="accent2"/>
                </a:solidFill>
              </a:rPr>
              <a:t/>
            </a:r>
            <a:br>
              <a:rPr lang="fr-FR" sz="1600" i="1" dirty="0" smtClean="0">
                <a:solidFill>
                  <a:schemeClr val="accent2"/>
                </a:solidFill>
              </a:rPr>
            </a:b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graphicFrame>
        <p:nvGraphicFramePr>
          <p:cNvPr id="8" name="Graphique 7"/>
          <p:cNvGraphicFramePr/>
          <p:nvPr/>
        </p:nvGraphicFramePr>
        <p:xfrm>
          <a:off x="611560" y="1700808"/>
          <a:ext cx="79208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843808" y="5589240"/>
            <a:ext cx="28071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Source:  Bank lending survey.  </a:t>
            </a:r>
            <a:r>
              <a:rPr lang="en-GB" sz="1000" dirty="0" err="1" smtClean="0"/>
              <a:t>Banque</a:t>
            </a:r>
            <a:r>
              <a:rPr lang="en-GB" sz="1000" dirty="0" smtClean="0"/>
              <a:t> de France</a:t>
            </a:r>
            <a:r>
              <a:rPr lang="en-GB" dirty="0" smtClean="0"/>
              <a:t>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972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3-Micro-analyses </a:t>
            </a:r>
            <a:r>
              <a:rPr lang="fr-FR" sz="2800" b="1" dirty="0" err="1" smtClean="0">
                <a:solidFill>
                  <a:schemeClr val="accent6"/>
                </a:solidFill>
              </a:rPr>
              <a:t>using</a:t>
            </a:r>
            <a:r>
              <a:rPr lang="fr-FR" sz="2800" b="1" dirty="0" smtClean="0">
                <a:solidFill>
                  <a:schemeClr val="accent6"/>
                </a:solidFill>
              </a:rPr>
              <a:t> REPONSE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256584"/>
          </a:xfrm>
        </p:spPr>
        <p:txBody>
          <a:bodyPr/>
          <a:lstStyle/>
          <a:p>
            <a:pPr algn="just"/>
            <a:r>
              <a:rPr lang="fr-FR" sz="2400" dirty="0" err="1" smtClean="0">
                <a:solidFill>
                  <a:schemeClr val="accent2"/>
                </a:solidFill>
              </a:rPr>
              <a:t>Databases</a:t>
            </a:r>
            <a:r>
              <a:rPr lang="fr-FR" sz="2400" dirty="0" smtClean="0">
                <a:solidFill>
                  <a:schemeClr val="accent2"/>
                </a:solidFill>
              </a:rPr>
              <a:t> and </a:t>
            </a:r>
            <a:r>
              <a:rPr lang="fr-FR" sz="2400" dirty="0" err="1" smtClean="0">
                <a:solidFill>
                  <a:schemeClr val="accent2"/>
                </a:solidFill>
              </a:rPr>
              <a:t>methodology</a:t>
            </a:r>
            <a:endParaRPr lang="fr-FR" sz="2400" dirty="0" smtClean="0">
              <a:solidFill>
                <a:schemeClr val="accent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400" dirty="0" smtClean="0"/>
              <a:t>A </a:t>
            </a:r>
            <a:r>
              <a:rPr lang="fr-FR" sz="2400" dirty="0" err="1" smtClean="0"/>
              <a:t>merged</a:t>
            </a:r>
            <a:r>
              <a:rPr lang="fr-FR" sz="2400" dirty="0" smtClean="0"/>
              <a:t> </a:t>
            </a:r>
            <a:r>
              <a:rPr lang="fr-FR" sz="2400" dirty="0" err="1" smtClean="0"/>
              <a:t>dataset</a:t>
            </a:r>
            <a:r>
              <a:rPr lang="fr-FR" sz="2400" dirty="0" smtClean="0"/>
              <a:t>: REPONSE (2005 and 2011, panel), composition by occupations, job </a:t>
            </a:r>
            <a:r>
              <a:rPr lang="fr-FR" sz="2400" dirty="0" err="1" smtClean="0"/>
              <a:t>creations</a:t>
            </a:r>
            <a:r>
              <a:rPr lang="fr-FR" sz="2400" dirty="0" smtClean="0"/>
              <a:t>/</a:t>
            </a:r>
            <a:r>
              <a:rPr lang="fr-FR" sz="2400" dirty="0" err="1" smtClean="0"/>
              <a:t>destrubctions</a:t>
            </a:r>
            <a:r>
              <a:rPr lang="fr-FR" sz="2400" dirty="0" smtClean="0"/>
              <a:t> (DMMO-EMMO), </a:t>
            </a:r>
            <a:r>
              <a:rPr lang="fr-FR" sz="2400" dirty="0" err="1" smtClean="0"/>
              <a:t>firm</a:t>
            </a:r>
            <a:r>
              <a:rPr lang="fr-FR" sz="2400" dirty="0" smtClean="0"/>
              <a:t> </a:t>
            </a:r>
            <a:r>
              <a:rPr lang="fr-FR" sz="2400" dirty="0" err="1" smtClean="0"/>
              <a:t>accounts</a:t>
            </a:r>
            <a:endParaRPr lang="fr-FR" sz="2400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fr-FR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400" dirty="0" err="1" smtClean="0"/>
              <a:t>Analysis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based</a:t>
            </a:r>
            <a:r>
              <a:rPr lang="fr-FR" sz="2400" dirty="0" smtClean="0"/>
              <a:t> on </a:t>
            </a:r>
            <a:r>
              <a:rPr lang="fr-FR" sz="2400" b="1" dirty="0" smtClean="0"/>
              <a:t>total factor </a:t>
            </a:r>
            <a:r>
              <a:rPr lang="fr-FR" sz="2400" b="1" dirty="0" err="1" smtClean="0"/>
              <a:t>productivity</a:t>
            </a:r>
            <a:r>
              <a:rPr lang="fr-FR" sz="2400" b="1" dirty="0" smtClean="0"/>
              <a:t> estimations</a:t>
            </a:r>
          </a:p>
          <a:p>
            <a:pPr marL="0" indent="0" algn="just">
              <a:buNone/>
            </a:pPr>
            <a:r>
              <a:rPr lang="en-GB" sz="2400" dirty="0"/>
              <a:t>Ln(</a:t>
            </a:r>
            <a:r>
              <a:rPr lang="en-GB" sz="2400" i="1" dirty="0"/>
              <a:t>labour productivity</a:t>
            </a:r>
            <a:r>
              <a:rPr lang="en-GB" sz="2400" dirty="0"/>
              <a:t>) = </a:t>
            </a:r>
            <a:r>
              <a:rPr lang="en-GB" sz="2400" dirty="0" smtClean="0"/>
              <a:t>α.ln </a:t>
            </a:r>
            <a:r>
              <a:rPr lang="en-GB" sz="2400" dirty="0"/>
              <a:t>(</a:t>
            </a:r>
            <a:r>
              <a:rPr lang="en-GB" sz="2400" i="1" dirty="0"/>
              <a:t>Capital intensity</a:t>
            </a:r>
            <a:r>
              <a:rPr lang="en-GB" sz="2400" dirty="0"/>
              <a:t>) + </a:t>
            </a:r>
            <a:r>
              <a:rPr lang="en-GB" sz="2400" dirty="0" err="1"/>
              <a:t>λ.</a:t>
            </a:r>
            <a:r>
              <a:rPr lang="en-GB" sz="2400" i="1" dirty="0" err="1"/>
              <a:t>Workforce</a:t>
            </a:r>
            <a:r>
              <a:rPr lang="en-GB" sz="2400" i="1" dirty="0"/>
              <a:t> composition</a:t>
            </a:r>
            <a:r>
              <a:rPr lang="en-GB" sz="2400" dirty="0"/>
              <a:t> + ξ.</a:t>
            </a:r>
            <a:r>
              <a:rPr lang="en-GB" sz="2400" i="1" dirty="0"/>
              <a:t>HR-Practices</a:t>
            </a:r>
            <a:r>
              <a:rPr lang="en-GB" sz="2400" dirty="0"/>
              <a:t> + µ.</a:t>
            </a:r>
            <a:r>
              <a:rPr lang="en-GB" sz="2400" i="1" dirty="0"/>
              <a:t>controls</a:t>
            </a:r>
            <a:r>
              <a:rPr lang="en-GB" sz="2400" dirty="0"/>
              <a:t> + ε </a:t>
            </a:r>
            <a:endParaRPr lang="en-GB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400" dirty="0" smtClean="0"/>
              <a:t>Cross-section, panel, IV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400" dirty="0" smtClean="0"/>
              <a:t>A </a:t>
            </a:r>
            <a:r>
              <a:rPr lang="fr-FR" sz="2400" dirty="0" err="1" smtClean="0"/>
              <a:t>nested</a:t>
            </a:r>
            <a:r>
              <a:rPr lang="fr-FR" sz="2400" dirty="0" smtClean="0"/>
              <a:t> </a:t>
            </a:r>
            <a:r>
              <a:rPr lang="fr-FR" sz="2400" dirty="0" err="1" smtClean="0"/>
              <a:t>logit</a:t>
            </a:r>
            <a:r>
              <a:rPr lang="fr-FR" sz="2400" dirty="0" smtClean="0"/>
              <a:t> deals </a:t>
            </a:r>
            <a:r>
              <a:rPr lang="fr-FR" sz="2400" dirty="0" err="1" smtClean="0"/>
              <a:t>with</a:t>
            </a:r>
            <a:r>
              <a:rPr lang="fr-FR" sz="2400" dirty="0" smtClean="0"/>
              <a:t> the more </a:t>
            </a:r>
            <a:r>
              <a:rPr lang="fr-FR" sz="2400" dirty="0" err="1" smtClean="0"/>
              <a:t>specific</a:t>
            </a:r>
            <a:r>
              <a:rPr lang="fr-FR" sz="2400" dirty="0" smtClean="0"/>
              <a:t> issue of </a:t>
            </a:r>
            <a:r>
              <a:rPr lang="fr-FR" sz="2400" b="1" dirty="0" err="1" smtClean="0"/>
              <a:t>skilled</a:t>
            </a:r>
            <a:r>
              <a:rPr lang="fr-FR" sz="2400" b="1" dirty="0" smtClean="0"/>
              <a:t> labour </a:t>
            </a:r>
            <a:r>
              <a:rPr lang="fr-FR" sz="2400" b="1" dirty="0" err="1" smtClean="0"/>
              <a:t>hoarding</a:t>
            </a:r>
            <a:r>
              <a:rPr lang="fr-FR" sz="2400" b="1" dirty="0" smtClean="0"/>
              <a:t> </a:t>
            </a:r>
            <a:r>
              <a:rPr lang="fr-FR" sz="2400" dirty="0" smtClean="0"/>
              <a:t>in </a:t>
            </a:r>
            <a:r>
              <a:rPr lang="fr-FR" sz="2400" dirty="0" err="1" smtClean="0"/>
              <a:t>firms</a:t>
            </a:r>
            <a:r>
              <a:rPr lang="fr-FR" sz="2400" dirty="0" smtClean="0"/>
              <a:t> </a:t>
            </a:r>
            <a:r>
              <a:rPr lang="fr-FR" sz="2400" dirty="0" err="1" smtClean="0"/>
              <a:t>where</a:t>
            </a:r>
            <a:r>
              <a:rPr lang="fr-FR" sz="2400" dirty="0" smtClean="0"/>
              <a:t> </a:t>
            </a:r>
            <a:r>
              <a:rPr lang="fr-FR" sz="2400" dirty="0" err="1" smtClean="0"/>
              <a:t>employment</a:t>
            </a:r>
            <a:r>
              <a:rPr lang="fr-FR" sz="2400" dirty="0" smtClean="0"/>
              <a:t> has been </a:t>
            </a:r>
            <a:r>
              <a:rPr lang="fr-FR" sz="2400" dirty="0" err="1" smtClean="0"/>
              <a:t>declining</a:t>
            </a:r>
            <a:r>
              <a:rPr lang="fr-FR" sz="2400" dirty="0" smtClean="0"/>
              <a:t> (</a:t>
            </a:r>
            <a:r>
              <a:rPr lang="fr-FR" sz="2400" dirty="0" err="1" smtClean="0"/>
              <a:t>using</a:t>
            </a:r>
            <a:r>
              <a:rPr lang="fr-FR" sz="2400" dirty="0" smtClean="0"/>
              <a:t> REPONSE 2011)</a:t>
            </a: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56665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3-Micro-analyses </a:t>
            </a:r>
            <a:r>
              <a:rPr lang="fr-FR" sz="2800" b="1" dirty="0" err="1" smtClean="0">
                <a:solidFill>
                  <a:schemeClr val="accent6"/>
                </a:solidFill>
              </a:rPr>
              <a:t>using</a:t>
            </a:r>
            <a:r>
              <a:rPr lang="fr-FR" sz="2800" b="1" dirty="0" smtClean="0">
                <a:solidFill>
                  <a:schemeClr val="accent6"/>
                </a:solidFill>
              </a:rPr>
              <a:t> REPONSE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452048" cy="5400600"/>
          </a:xfrm>
        </p:spPr>
        <p:txBody>
          <a:bodyPr/>
          <a:lstStyle/>
          <a:p>
            <a:pPr algn="just"/>
            <a:r>
              <a:rPr lang="en-GB" sz="2100" b="1" dirty="0" smtClean="0"/>
              <a:t>Results (1): labour force composition and productivity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100" b="1" dirty="0" smtClean="0"/>
              <a:t>No significant effect of seniors’ share </a:t>
            </a:r>
            <a:r>
              <a:rPr lang="en-GB" sz="2100" dirty="0" smtClean="0"/>
              <a:t>on productivity in 2011, and no statistical difference in coefficients between before and after reforms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GB" sz="21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100" dirty="0" smtClean="0"/>
              <a:t>According to REPONSE 2011, skilled occupations have been maintained in a majority of establishments experiencing a decline in employment: some </a:t>
            </a:r>
            <a:r>
              <a:rPr lang="en-GB" sz="2100" b="1" dirty="0" smtClean="0"/>
              <a:t>skilled labour hoarding </a:t>
            </a:r>
            <a:r>
              <a:rPr lang="en-GB" sz="2100" dirty="0" smtClean="0"/>
              <a:t>during the crisis. Such labour hoarding appears related to some firms’ strategic goals (especially innovation)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GB" sz="21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100" dirty="0" smtClean="0"/>
              <a:t>Some indications that </a:t>
            </a:r>
            <a:r>
              <a:rPr lang="en-GB" sz="2100" b="1" dirty="0" smtClean="0"/>
              <a:t>higher short-term contracts churning rate </a:t>
            </a:r>
            <a:r>
              <a:rPr lang="en-GB" sz="2100" dirty="0" smtClean="0"/>
              <a:t>would no longer be associated with a higher productivity, suggesting a change in the use of CDD that may hamper productivity</a:t>
            </a:r>
          </a:p>
          <a:p>
            <a:pPr marL="0" indent="0" algn="just">
              <a:buNone/>
            </a:pPr>
            <a:r>
              <a:rPr lang="en-GB" sz="2100" dirty="0" smtClean="0"/>
              <a:t>&gt;&gt;&gt;these results are consistent with our general macro-estimations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00034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3-Micro-analyses </a:t>
            </a:r>
            <a:r>
              <a:rPr lang="fr-FR" sz="2800" b="1" dirty="0" err="1" smtClean="0">
                <a:solidFill>
                  <a:schemeClr val="accent6"/>
                </a:solidFill>
              </a:rPr>
              <a:t>using</a:t>
            </a:r>
            <a:r>
              <a:rPr lang="fr-FR" sz="2800" b="1" dirty="0" smtClean="0">
                <a:solidFill>
                  <a:schemeClr val="accent6"/>
                </a:solidFill>
              </a:rPr>
              <a:t> REPONSE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7682266"/>
              </p:ext>
            </p:extLst>
          </p:nvPr>
        </p:nvGraphicFramePr>
        <p:xfrm>
          <a:off x="1285852" y="1857364"/>
          <a:ext cx="6715171" cy="3738157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3007837"/>
                <a:gridCol w="839396"/>
                <a:gridCol w="939112"/>
                <a:gridCol w="928694"/>
                <a:gridCol w="1000132"/>
              </a:tblGrid>
              <a:tr h="35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fr-F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Dependent variable: </a:t>
                      </a:r>
                      <a:r>
                        <a:rPr kumimoji="0" lang="en-GB" altLang="fr-FR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ln</a:t>
                      </a:r>
                      <a:r>
                        <a:rPr kumimoji="0" lang="en-GB" altLang="fr-F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(value added per employee)</a:t>
                      </a:r>
                      <a:endParaRPr lang="fr-FR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(1)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(3)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(5)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(6)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229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2005</a:t>
                      </a:r>
                      <a:endParaRPr lang="fr-F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2011</a:t>
                      </a:r>
                      <a:endParaRPr lang="fr-F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2011 </a:t>
                      </a:r>
                      <a:r>
                        <a:rPr lang="en-GB" sz="1200" i="1" dirty="0">
                          <a:effectLst/>
                        </a:rPr>
                        <a:t>Declining</a:t>
                      </a:r>
                      <a:endParaRPr lang="fr-FR" sz="1200" i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2011 </a:t>
                      </a:r>
                      <a:endParaRPr lang="en-GB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 smtClean="0">
                          <a:effectLst/>
                        </a:rPr>
                        <a:t>Non-declining</a:t>
                      </a:r>
                      <a:endParaRPr lang="fr-FR" sz="1200" i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Ln(Total assets per employee)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0.32</a:t>
                      </a:r>
                      <a:r>
                        <a:rPr lang="en-GB" sz="1200" dirty="0" smtClean="0">
                          <a:effectLst/>
                        </a:rPr>
                        <a:t>***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(0.03)</a:t>
                      </a:r>
                      <a:endParaRPr lang="fr-FR" sz="1200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0.30</a:t>
                      </a:r>
                      <a:r>
                        <a:rPr lang="en-GB" sz="1200" dirty="0" smtClean="0">
                          <a:effectLst/>
                        </a:rPr>
                        <a:t>***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(0.03)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0.32</a:t>
                      </a:r>
                      <a:r>
                        <a:rPr lang="en-GB" sz="1200" dirty="0" smtClean="0">
                          <a:effectLst/>
                        </a:rPr>
                        <a:t>***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(0.06)</a:t>
                      </a:r>
                      <a:endParaRPr lang="fr-FR" sz="1200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0.29</a:t>
                      </a:r>
                      <a:r>
                        <a:rPr lang="en-GB" sz="1200" dirty="0" smtClean="0">
                          <a:effectLst/>
                        </a:rPr>
                        <a:t>***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(0.02)</a:t>
                      </a:r>
                      <a:endParaRPr lang="fr-FR" sz="1200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Share of employees aged 55-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-0.41</a:t>
                      </a:r>
                      <a:r>
                        <a:rPr lang="en-GB" sz="1200" dirty="0" smtClean="0">
                          <a:effectLst/>
                        </a:rPr>
                        <a:t>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(0.23)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-</a:t>
                      </a:r>
                      <a:r>
                        <a:rPr lang="en-GB" sz="1200" dirty="0" smtClean="0">
                          <a:effectLst/>
                        </a:rPr>
                        <a:t>0.24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(0.16)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0.08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(0.20)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-</a:t>
                      </a:r>
                      <a:r>
                        <a:rPr lang="en-GB" sz="1200" dirty="0" smtClean="0">
                          <a:effectLst/>
                        </a:rPr>
                        <a:t>0.32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(0.21)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35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Share of high-skilled occupations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effectLst/>
                        </a:rPr>
                        <a:t>Ref.= share of medium-skilled</a:t>
                      </a:r>
                      <a:endParaRPr lang="fr-FR" sz="12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0.27*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(0.15)</a:t>
                      </a:r>
                      <a:endParaRPr lang="fr-FR" sz="1200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0.26</a:t>
                      </a:r>
                      <a:r>
                        <a:rPr lang="en-GB" sz="1200" dirty="0" smtClean="0">
                          <a:effectLst/>
                        </a:rPr>
                        <a:t>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(0.11)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0.27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(0.27)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0.36</a:t>
                      </a:r>
                      <a:r>
                        <a:rPr lang="en-GB" sz="1200" dirty="0" smtClean="0">
                          <a:effectLst/>
                        </a:rPr>
                        <a:t>***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(0.11)</a:t>
                      </a:r>
                      <a:endParaRPr lang="fr-FR" sz="1200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Controls: Establishment age, pct. of women, pct. of low-skilled, 2-digit industry, firm size</a:t>
                      </a:r>
                      <a:endParaRPr lang="fr-FR" sz="12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Yes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Yes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Yes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Yes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351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R²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0.60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0.62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0.67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0.65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  <a:tr h="351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1591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1938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595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1341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51720" y="1124744"/>
            <a:ext cx="4883068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Aged workers or skilled occupations and apparent labour productivity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99792" y="6309320"/>
            <a:ext cx="47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2933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3-Micro-analyses </a:t>
            </a:r>
            <a:r>
              <a:rPr lang="fr-FR" sz="2800" b="1" dirty="0" err="1" smtClean="0">
                <a:solidFill>
                  <a:schemeClr val="accent6"/>
                </a:solidFill>
              </a:rPr>
              <a:t>using</a:t>
            </a:r>
            <a:r>
              <a:rPr lang="fr-FR" sz="2800" b="1" dirty="0" smtClean="0">
                <a:solidFill>
                  <a:schemeClr val="accent6"/>
                </a:solidFill>
              </a:rPr>
              <a:t> REPONSE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836712"/>
            <a:ext cx="8452048" cy="5400600"/>
          </a:xfrm>
        </p:spPr>
        <p:txBody>
          <a:bodyPr/>
          <a:lstStyle/>
          <a:p>
            <a:pPr algn="just"/>
            <a:r>
              <a:rPr lang="en-GB" sz="2300" b="1" dirty="0" smtClean="0"/>
              <a:t>Results (2): work practices and productivity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b="1" dirty="0" smtClean="0"/>
              <a:t>High involvement </a:t>
            </a:r>
            <a:r>
              <a:rPr lang="en-GB" sz="2300" dirty="0" smtClean="0"/>
              <a:t>dimensions include employee shareholding and organised voice. </a:t>
            </a:r>
            <a:r>
              <a:rPr lang="en-GB" sz="2300" b="1" dirty="0" smtClean="0"/>
              <a:t>High performance practices</a:t>
            </a:r>
            <a:r>
              <a:rPr lang="en-GB" sz="2300" dirty="0" smtClean="0"/>
              <a:t>: quality management, job rotation, autonomous </a:t>
            </a:r>
            <a:r>
              <a:rPr lang="en-GB" sz="2300" dirty="0" err="1" smtClean="0"/>
              <a:t>workteams</a:t>
            </a:r>
            <a:r>
              <a:rPr lang="en-GB" sz="2300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smtClean="0"/>
              <a:t>No changes in the correlation between performance practices and productivity between 2005 and 2011;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smtClean="0"/>
              <a:t>In 2005, organised voice and employee shareholding were associated with higher productivity. In 2011, no significant relationships for these variables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GB" sz="2300" dirty="0" smtClean="0"/>
          </a:p>
          <a:p>
            <a:pPr marL="0" indent="0" algn="just">
              <a:buNone/>
            </a:pPr>
            <a:r>
              <a:rPr lang="en-GB" sz="2300" dirty="0" smtClean="0"/>
              <a:t>&gt;&gt;&gt; </a:t>
            </a:r>
            <a:r>
              <a:rPr lang="en-GB" sz="2300" b="1" dirty="0" smtClean="0"/>
              <a:t>a break in the impact of high involvement practices on productivity after the 2008 shock? </a:t>
            </a:r>
          </a:p>
          <a:p>
            <a:pPr marL="0" indent="0" algn="just">
              <a:buNone/>
            </a:pPr>
            <a:endParaRPr lang="en-GB" sz="2300" b="1" dirty="0" smtClean="0"/>
          </a:p>
          <a:p>
            <a:pPr marL="0" indent="0" algn="just">
              <a:buNone/>
            </a:pPr>
            <a:r>
              <a:rPr lang="en-GB" sz="2300" dirty="0" smtClean="0"/>
              <a:t>E.g. consistent with the drop of stock markets (still 30% below the pre-recession level)</a:t>
            </a:r>
          </a:p>
        </p:txBody>
      </p:sp>
    </p:spTree>
    <p:extLst>
      <p:ext uri="{BB962C8B-B14F-4D97-AF65-F5344CB8AC3E}">
        <p14:creationId xmlns:p14="http://schemas.microsoft.com/office/powerpoint/2010/main" xmlns="" val="30406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99792" y="6309320"/>
            <a:ext cx="47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95736" y="620688"/>
            <a:ext cx="46085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Work practices and productivity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611560" y="0"/>
            <a:ext cx="7702624" cy="548680"/>
          </a:xfrm>
        </p:spPr>
        <p:txBody>
          <a:bodyPr/>
          <a:lstStyle/>
          <a:p>
            <a:r>
              <a:rPr lang="fr-FR" sz="2000" b="1" dirty="0" smtClean="0">
                <a:solidFill>
                  <a:schemeClr val="accent6"/>
                </a:solidFill>
              </a:rPr>
              <a:t>3-Micro-analyses </a:t>
            </a:r>
            <a:r>
              <a:rPr lang="fr-FR" sz="2000" b="1" dirty="0" err="1" smtClean="0">
                <a:solidFill>
                  <a:schemeClr val="accent6"/>
                </a:solidFill>
              </a:rPr>
              <a:t>using</a:t>
            </a:r>
            <a:r>
              <a:rPr lang="fr-FR" sz="2000" b="1" dirty="0" smtClean="0">
                <a:solidFill>
                  <a:schemeClr val="accent6"/>
                </a:solidFill>
              </a:rPr>
              <a:t> REPONSE</a:t>
            </a:r>
            <a:endParaRPr lang="fr-FR" sz="2000" dirty="0"/>
          </a:p>
        </p:txBody>
      </p:sp>
      <p:graphicFrame>
        <p:nvGraphicFramePr>
          <p:cNvPr id="9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7682266"/>
              </p:ext>
            </p:extLst>
          </p:nvPr>
        </p:nvGraphicFramePr>
        <p:xfrm>
          <a:off x="714348" y="928670"/>
          <a:ext cx="7715305" cy="5812758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214578"/>
                <a:gridCol w="1000132"/>
                <a:gridCol w="1000132"/>
                <a:gridCol w="1000132"/>
                <a:gridCol w="1071570"/>
                <a:gridCol w="1428761"/>
              </a:tblGrid>
              <a:tr h="214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fr-F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Dependent variable: </a:t>
                      </a:r>
                      <a:r>
                        <a:rPr kumimoji="0" lang="en-GB" altLang="fr-FR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ln</a:t>
                      </a:r>
                      <a:r>
                        <a:rPr kumimoji="0" lang="en-GB" altLang="fr-F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(value added per employee)</a:t>
                      </a:r>
                      <a:endParaRPr lang="fr-FR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(1)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(2)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(3)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/>
                        <a:t>(4)</a:t>
                      </a:r>
                      <a:endParaRPr lang="fr-FR" sz="120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(5)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229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2011</a:t>
                      </a:r>
                      <a:endParaRPr lang="fr-FR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/>
                        <a:t>2011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 smtClean="0"/>
                        <a:t>Mono-est.</a:t>
                      </a:r>
                      <a:endParaRPr lang="fr-FR" sz="12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/>
                        <a:t>2005-2011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 smtClean="0">
                          <a:latin typeface="+mn-lt"/>
                          <a:ea typeface="Calibri"/>
                          <a:cs typeface="Calibri"/>
                        </a:rPr>
                        <a:t>Panel</a:t>
                      </a:r>
                      <a:endParaRPr lang="fr-FR" sz="12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i="0" dirty="0" smtClean="0"/>
                        <a:t>2011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 smtClean="0"/>
                        <a:t>Relative </a:t>
                      </a:r>
                      <a:r>
                        <a:rPr lang="en-GB" sz="1200" i="1" dirty="0"/>
                        <a:t>productivity</a:t>
                      </a:r>
                      <a:endParaRPr lang="fr-FR" sz="12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355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/>
                        <a:t>Ln</a:t>
                      </a:r>
                      <a:r>
                        <a:rPr lang="en-GB" sz="1200" dirty="0"/>
                        <a:t>(Asset/employee)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0.302</a:t>
                      </a:r>
                      <a:r>
                        <a:rPr lang="en-GB" sz="1200" dirty="0" smtClean="0"/>
                        <a:t>***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(0.028)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0.284</a:t>
                      </a:r>
                      <a:r>
                        <a:rPr lang="en-GB" sz="1200" dirty="0" smtClean="0"/>
                        <a:t>***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(0.028)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0.361</a:t>
                      </a:r>
                      <a:r>
                        <a:rPr lang="en-GB" sz="1200" dirty="0" smtClean="0"/>
                        <a:t>***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(0.044)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0.340</a:t>
                      </a:r>
                      <a:r>
                        <a:rPr lang="en-GB" sz="1200" dirty="0" smtClean="0"/>
                        <a:t>***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(0.056)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</a:tr>
              <a:tr h="355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Organized voice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(0.026)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(0.040)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(0.025)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-0.022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(0.025)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(+) ns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355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/>
                        <a:t>Empl</a:t>
                      </a:r>
                      <a:r>
                        <a:rPr lang="en-GB" sz="1200" dirty="0"/>
                        <a:t>. shareholding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0.033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(0.023)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0.038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(0.028)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(0.026)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0.009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(0.049)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(-) ns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35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Quality management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(0.011)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(0.038)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0.006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(0.024)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(+) ns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355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Autonomous team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-0.041</a:t>
                      </a:r>
                      <a:r>
                        <a:rPr lang="en-GB" sz="1200" dirty="0" smtClean="0"/>
                        <a:t>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(0.020)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-0.077</a:t>
                      </a:r>
                      <a:r>
                        <a:rPr lang="en-GB" sz="1200" dirty="0" smtClean="0"/>
                        <a:t>***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(0.028)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(0.000)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(+) ns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351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Job rotation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(0.019)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-</a:t>
                      </a:r>
                      <a:r>
                        <a:rPr lang="en-GB" sz="1200" dirty="0" smtClean="0"/>
                        <a:t>0.043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(0.041)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0.008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(0.017)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(-) ns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351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Organized voice in 2005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0.004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(0.029)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</a:tr>
              <a:tr h="351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Employee shareholding in 2005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0.080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(0.055)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</a:tr>
              <a:tr h="351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Ln</a:t>
                      </a:r>
                      <a:r>
                        <a:rPr lang="en-GB" sz="1200" dirty="0" smtClean="0"/>
                        <a:t>(Productivity per employee in 2005)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0.550***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/>
                        <a:t>(</a:t>
                      </a:r>
                      <a:r>
                        <a:rPr lang="en-GB" sz="1200" dirty="0"/>
                        <a:t>0.059)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</a:tr>
              <a:tr h="351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Ln</a:t>
                      </a:r>
                      <a:r>
                        <a:rPr lang="en-GB" sz="1200" dirty="0" smtClean="0"/>
                        <a:t>(Asset per employee in 2005)</a:t>
                      </a:r>
                      <a:endParaRPr lang="fr-FR" sz="12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-0.264***</a:t>
                      </a:r>
                      <a:endParaRPr lang="fr-FR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</a:t>
                      </a:r>
                      <a:r>
                        <a:rPr lang="en-GB" sz="1200" dirty="0"/>
                        <a:t>0.047)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38" marR="32338" marT="0" marB="0"/>
                </a:tc>
              </a:tr>
              <a:tr h="2197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2-digit industry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/>
                        <a:t>Yes</a:t>
                      </a:r>
                      <a:endParaRPr lang="fr-FR" sz="120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Other controls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/>
                        <a:t>No</a:t>
                      </a:r>
                      <a:endParaRPr lang="fr-FR" sz="120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Yes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N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1857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717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1426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530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2569</a:t>
                      </a:r>
                      <a:endParaRPr lang="fr-FR" sz="1200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  <a:tr h="2306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R²</a:t>
                      </a:r>
                      <a:endParaRPr lang="fr-F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0.63</a:t>
                      </a:r>
                      <a:endParaRPr lang="fr-F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0.61</a:t>
                      </a:r>
                      <a:endParaRPr lang="fr-F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0.71</a:t>
                      </a:r>
                      <a:endParaRPr lang="fr-F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0.60</a:t>
                      </a:r>
                      <a:endParaRPr lang="fr-F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/>
                        <a:t>0.03</a:t>
                      </a:r>
                      <a:endParaRPr lang="fr-F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338" marR="323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933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Conclusion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608512"/>
          </a:xfrm>
        </p:spPr>
        <p:txBody>
          <a:bodyPr/>
          <a:lstStyle/>
          <a:p>
            <a:pPr algn="just"/>
            <a:r>
              <a:rPr lang="en-GB" sz="2400" b="1" dirty="0" smtClean="0"/>
              <a:t>Main factors explaining France productivity slowdown</a:t>
            </a:r>
            <a:r>
              <a:rPr lang="en-GB" sz="2400" dirty="0" smtClean="0"/>
              <a:t> according to our analysis:</a:t>
            </a:r>
          </a:p>
          <a:p>
            <a:pPr marL="0" indent="0" algn="just">
              <a:buNone/>
            </a:pPr>
            <a:r>
              <a:rPr lang="en-GB" sz="2400" dirty="0" smtClean="0"/>
              <a:t>-development of low productive jobs, in relationship with labour market reforms;</a:t>
            </a:r>
          </a:p>
          <a:p>
            <a:pPr marL="0" indent="0" algn="just">
              <a:buNone/>
            </a:pPr>
            <a:r>
              <a:rPr lang="en-GB" sz="2400" dirty="0" smtClean="0"/>
              <a:t>-increase in high-skilled labour force resulting in less employment reactivity facing a recession;</a:t>
            </a:r>
          </a:p>
          <a:p>
            <a:pPr marL="0" indent="0" algn="just">
              <a:buNone/>
            </a:pPr>
            <a:r>
              <a:rPr lang="en-GB" sz="2400" dirty="0" smtClean="0"/>
              <a:t>-lower performance of high involvement practices.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algn="just"/>
            <a:r>
              <a:rPr lang="en-GB" sz="2400" b="1" dirty="0" smtClean="0"/>
              <a:t>A revival is possible</a:t>
            </a:r>
            <a:r>
              <a:rPr lang="en-GB" sz="2400" dirty="0" smtClean="0"/>
              <a:t>…the two last factors might be transitory… if the European macroeconomic environment moves.</a:t>
            </a:r>
            <a:endParaRPr lang="en-GB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2699792" y="6309320"/>
            <a:ext cx="47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3680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latin typeface="Tahoma" pitchFamily="34" charset="0"/>
              </a:rPr>
              <a:t>Introduction</a:t>
            </a:r>
            <a:br>
              <a:rPr lang="en-US" sz="3200" b="1" dirty="0">
                <a:solidFill>
                  <a:schemeClr val="accent2"/>
                </a:solidFill>
                <a:latin typeface="Tahoma" pitchFamily="34" charset="0"/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968552"/>
          </a:xfrm>
        </p:spPr>
        <p:txBody>
          <a:bodyPr/>
          <a:lstStyle/>
          <a:p>
            <a:pPr algn="just"/>
            <a:r>
              <a:rPr lang="en-GB" sz="2400" dirty="0" smtClean="0"/>
              <a:t>Labour productivity </a:t>
            </a:r>
            <a:r>
              <a:rPr lang="en-GB" sz="2400" b="1" dirty="0" smtClean="0"/>
              <a:t>relatively high </a:t>
            </a:r>
            <a:r>
              <a:rPr lang="en-GB" sz="2400" dirty="0" smtClean="0"/>
              <a:t>in France, and quite dynamic until 2007 (OECD data). </a:t>
            </a:r>
          </a:p>
          <a:p>
            <a:pPr algn="just"/>
            <a:r>
              <a:rPr lang="en-GB" sz="2400" b="1" dirty="0" smtClean="0"/>
              <a:t>A reversal in 2007-2009</a:t>
            </a:r>
            <a:r>
              <a:rPr lang="en-GB" sz="2400" dirty="0" smtClean="0"/>
              <a:t>, followed by a limited increase in 2010-12 and flatness in 2013-14. Large contrast with previous recessions.</a:t>
            </a:r>
          </a:p>
          <a:p>
            <a:pPr algn="just"/>
            <a:endParaRPr lang="en-GB" sz="2400" dirty="0" smtClean="0"/>
          </a:p>
          <a:p>
            <a:pPr algn="just">
              <a:buFont typeface="Wingdings"/>
              <a:buChar char="Ø"/>
            </a:pPr>
            <a:r>
              <a:rPr lang="en-GB" sz="2400" dirty="0" smtClean="0"/>
              <a:t>Does it result from </a:t>
            </a:r>
            <a:r>
              <a:rPr lang="en-GB" sz="2400" b="1" dirty="0" smtClean="0"/>
              <a:t>short-term factors </a:t>
            </a:r>
            <a:r>
              <a:rPr lang="en-GB" sz="2400" dirty="0" smtClean="0"/>
              <a:t>or does it indicate a </a:t>
            </a:r>
            <a:r>
              <a:rPr lang="en-GB" sz="2400" b="1" dirty="0" smtClean="0"/>
              <a:t>change in the French productive model </a:t>
            </a:r>
            <a:r>
              <a:rPr lang="en-GB" sz="2400" dirty="0" smtClean="0"/>
              <a:t>(high job protection, labour costs, high work intensity and productivity)? Changes in labour market (e.g. labour supply composition,  reforms altering labour law, pensions)?...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47952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latin typeface="Tahoma" pitchFamily="34" charset="0"/>
              </a:rPr>
              <a:t>Introduction</a:t>
            </a:r>
            <a:br>
              <a:rPr lang="en-US" sz="3200" b="1" dirty="0">
                <a:solidFill>
                  <a:schemeClr val="accent2"/>
                </a:solidFill>
                <a:latin typeface="Tahoma" pitchFamily="34" charset="0"/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2808312"/>
          </a:xfrm>
        </p:spPr>
        <p:txBody>
          <a:bodyPr/>
          <a:lstStyle/>
          <a:p>
            <a:pPr marL="0" indent="0" algn="just">
              <a:buNone/>
            </a:pPr>
            <a:endParaRPr lang="en-GB" sz="2400" dirty="0" smtClean="0"/>
          </a:p>
          <a:p>
            <a:pPr algn="just"/>
            <a:r>
              <a:rPr lang="en-GB" sz="2400" b="1" dirty="0" smtClean="0"/>
              <a:t>Structure of the chapter/presentation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/>
              <a:t>The French productivity puzzle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/>
              <a:t>A new labour market (A) and supported firms (B)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/>
              <a:t>Quantitative micro-analyses using establishment/firm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1143000"/>
          </a:xfrm>
        </p:spPr>
        <p:txBody>
          <a:bodyPr/>
          <a:lstStyle/>
          <a:p>
            <a:r>
              <a:rPr lang="fr-FR" sz="3200" b="1" dirty="0" smtClean="0">
                <a:solidFill>
                  <a:schemeClr val="accent6"/>
                </a:solidFill>
              </a:rPr>
              <a:t>1-The French </a:t>
            </a:r>
            <a:r>
              <a:rPr lang="fr-FR" sz="3200" b="1" dirty="0" err="1" smtClean="0">
                <a:solidFill>
                  <a:schemeClr val="accent6"/>
                </a:solidFill>
              </a:rPr>
              <a:t>productivity</a:t>
            </a:r>
            <a:r>
              <a:rPr lang="fr-FR" sz="3200" b="1" dirty="0" smtClean="0">
                <a:solidFill>
                  <a:schemeClr val="accent6"/>
                </a:solidFill>
              </a:rPr>
              <a:t> puzzle </a:t>
            </a:r>
            <a:r>
              <a:rPr lang="fr-FR" sz="2000" b="1" dirty="0" smtClean="0">
                <a:solidFill>
                  <a:schemeClr val="accent6"/>
                </a:solidFill>
              </a:rPr>
              <a:t/>
            </a:r>
            <a:br>
              <a:rPr lang="fr-FR" sz="2000" b="1" dirty="0" smtClean="0">
                <a:solidFill>
                  <a:schemeClr val="accent6"/>
                </a:solidFill>
              </a:rPr>
            </a:br>
            <a:r>
              <a:rPr lang="fr-FR" sz="1600" b="1" dirty="0" smtClean="0">
                <a:solidFill>
                  <a:schemeClr val="accent6"/>
                </a:solidFill>
              </a:rPr>
              <a:t/>
            </a:r>
            <a:br>
              <a:rPr lang="fr-FR" sz="1600" b="1" dirty="0" smtClean="0">
                <a:solidFill>
                  <a:schemeClr val="accent6"/>
                </a:solidFill>
              </a:rPr>
            </a:br>
            <a:r>
              <a:rPr lang="en-GB" sz="1600" b="1" dirty="0" smtClean="0"/>
              <a:t>Figure 1: Quarterly GDP, employment and working time indexes. </a:t>
            </a:r>
            <a:br>
              <a:rPr lang="en-GB" sz="1600" b="1" dirty="0" smtClean="0"/>
            </a:br>
            <a:r>
              <a:rPr lang="fr-FR" sz="1600" b="1" dirty="0" smtClean="0"/>
              <a:t>1990-1997 and 2006-2013. Base 1 = Q1.1992 (t=0) or Q1.2008 (t=0) . INSEE NA</a:t>
            </a:r>
            <a:endParaRPr lang="fr-FR" sz="16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6"/>
                </a:solidFill>
              </a:rPr>
              <a:t>1-The </a:t>
            </a:r>
            <a:r>
              <a:rPr lang="fr-FR" sz="3200" b="1" dirty="0">
                <a:solidFill>
                  <a:schemeClr val="accent6"/>
                </a:solidFill>
              </a:rPr>
              <a:t>French </a:t>
            </a:r>
            <a:r>
              <a:rPr lang="fr-FR" sz="3200" b="1" dirty="0" err="1">
                <a:solidFill>
                  <a:schemeClr val="accent6"/>
                </a:solidFill>
              </a:rPr>
              <a:t>productivity</a:t>
            </a:r>
            <a:r>
              <a:rPr lang="fr-FR" sz="3200" b="1" dirty="0">
                <a:solidFill>
                  <a:schemeClr val="accent6"/>
                </a:solidFill>
              </a:rPr>
              <a:t> puzzle</a:t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256584"/>
          </a:xfrm>
        </p:spPr>
        <p:txBody>
          <a:bodyPr/>
          <a:lstStyle/>
          <a:p>
            <a:pPr algn="just"/>
            <a:r>
              <a:rPr lang="en-GB" sz="2400" b="1" dirty="0" smtClean="0"/>
              <a:t>In comparison to 1992-1993: </a:t>
            </a:r>
            <a:r>
              <a:rPr lang="en-GB" sz="2400" dirty="0" smtClean="0"/>
              <a:t>huge differences in GDP trends but similarity in (un)employment trends and flatness in working hours =&gt; under-adjustment in (un)employment and slowdown in productivity per head during the 2007-2009 crisis</a:t>
            </a:r>
          </a:p>
          <a:p>
            <a:pPr algn="just"/>
            <a:r>
              <a:rPr lang="en-GB" sz="2400" dirty="0" smtClean="0"/>
              <a:t>Facing this puzzle, the </a:t>
            </a:r>
            <a:r>
              <a:rPr lang="en-GB" sz="2400" b="1" dirty="0" smtClean="0"/>
              <a:t>most straightforward explanations do not seem significant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dirty="0" smtClean="0"/>
              <a:t>The drop in productivity, that concerns only the market economy,  cannot be explained by particular industries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dirty="0" smtClean="0"/>
              <a:t> A slowdown in real wage growth, but no adjustments that could explain employment (and unemployment) trends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dirty="0" smtClean="0"/>
              <a:t>A stability of investment, and of R&amp;D spending during the crisis</a:t>
            </a:r>
          </a:p>
          <a:p>
            <a:pPr marL="0" indent="0">
              <a:buNone/>
            </a:pP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1725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2a-A new labour </a:t>
            </a:r>
            <a:r>
              <a:rPr lang="fr-FR" sz="2800" b="1" dirty="0" err="1" smtClean="0">
                <a:solidFill>
                  <a:schemeClr val="accent6"/>
                </a:solidFill>
              </a:rPr>
              <a:t>market</a:t>
            </a:r>
            <a:r>
              <a:rPr lang="fr-FR" sz="2800" b="1" dirty="0" smtClean="0">
                <a:solidFill>
                  <a:schemeClr val="accent6"/>
                </a:solidFill>
              </a:rPr>
              <a:t>… 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256584"/>
          </a:xfrm>
        </p:spPr>
        <p:txBody>
          <a:bodyPr/>
          <a:lstStyle/>
          <a:p>
            <a:pPr algn="just"/>
            <a:r>
              <a:rPr lang="en-GB" sz="2400" dirty="0" smtClean="0">
                <a:solidFill>
                  <a:schemeClr val="accent2"/>
                </a:solidFill>
              </a:rPr>
              <a:t>Changes in the composition of the workforce are large</a:t>
            </a:r>
          </a:p>
          <a:p>
            <a:pPr algn="just"/>
            <a:endParaRPr lang="en-GB" sz="2400" dirty="0" smtClean="0">
              <a:solidFill>
                <a:schemeClr val="accent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dirty="0" smtClean="0"/>
              <a:t>Increase in </a:t>
            </a:r>
            <a:r>
              <a:rPr lang="en-GB" sz="2400" b="1" dirty="0" smtClean="0"/>
              <a:t>seniors’ employment rate </a:t>
            </a:r>
            <a:r>
              <a:rPr lang="en-GB" sz="2400" dirty="0" smtClean="0"/>
              <a:t>following pensions reforms: effect on productivity is unclear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GB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dirty="0" smtClean="0"/>
              <a:t>A continuous decrease in </a:t>
            </a:r>
            <a:r>
              <a:rPr lang="en-GB" sz="2400" b="1" dirty="0" smtClean="0"/>
              <a:t>employment rates </a:t>
            </a:r>
            <a:r>
              <a:rPr lang="en-GB" sz="2400" dirty="0" smtClean="0"/>
              <a:t>for the middle educated, whereas they </a:t>
            </a:r>
            <a:r>
              <a:rPr lang="en-GB" sz="2400" b="1" dirty="0" smtClean="0"/>
              <a:t>increased</a:t>
            </a:r>
            <a:r>
              <a:rPr lang="en-GB" sz="2400" dirty="0" smtClean="0"/>
              <a:t> for the </a:t>
            </a:r>
            <a:r>
              <a:rPr lang="en-GB" sz="2400" b="1" dirty="0" smtClean="0"/>
              <a:t>higher levels of education</a:t>
            </a:r>
            <a:r>
              <a:rPr lang="en-GB" sz="2400" dirty="0" smtClean="0"/>
              <a:t>. An acceleration of the shift of labour demand from the low or middle educated to the most educated during the recent recession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0" indent="0" algn="just">
              <a:buNone/>
            </a:pPr>
            <a:r>
              <a:rPr lang="en-GB" sz="2400" dirty="0" smtClean="0"/>
              <a:t>Could explain up to </a:t>
            </a:r>
            <a:r>
              <a:rPr lang="en-GB" sz="2400" b="1" dirty="0" smtClean="0"/>
              <a:t>half of productivity slowdown </a:t>
            </a:r>
            <a:r>
              <a:rPr lang="en-GB" sz="2400" dirty="0" smtClean="0"/>
              <a:t>over the last years. Why?</a:t>
            </a:r>
          </a:p>
        </p:txBody>
      </p:sp>
    </p:spTree>
    <p:extLst>
      <p:ext uri="{BB962C8B-B14F-4D97-AF65-F5344CB8AC3E}">
        <p14:creationId xmlns:p14="http://schemas.microsoft.com/office/powerpoint/2010/main" xmlns="" val="302062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2a-A new labour </a:t>
            </a:r>
            <a:r>
              <a:rPr lang="fr-FR" sz="2800" b="1" dirty="0" err="1" smtClean="0">
                <a:solidFill>
                  <a:schemeClr val="accent6"/>
                </a:solidFill>
              </a:rPr>
              <a:t>market</a:t>
            </a:r>
            <a:r>
              <a:rPr lang="fr-FR" sz="2800" b="1" dirty="0" smtClean="0">
                <a:solidFill>
                  <a:schemeClr val="accent6"/>
                </a:solidFill>
              </a:rPr>
              <a:t/>
            </a:r>
            <a:br>
              <a:rPr lang="fr-FR" sz="2800" b="1" dirty="0" smtClean="0">
                <a:solidFill>
                  <a:schemeClr val="accent6"/>
                </a:solidFill>
              </a:rPr>
            </a:br>
            <a:r>
              <a:rPr lang="en-GB" sz="1800" b="1" i="1" dirty="0" smtClean="0">
                <a:solidFill>
                  <a:schemeClr val="tx1"/>
                </a:solidFill>
              </a:rPr>
              <a:t>Employment for top salaries occupations and top education level, 1000 workers, 1990-2012 (source: INSEE)</a:t>
            </a:r>
            <a:r>
              <a:rPr lang="fr-FR" sz="1800" dirty="0" smtClean="0">
                <a:solidFill>
                  <a:schemeClr val="tx1"/>
                </a:solidFill>
              </a:rPr>
              <a:t/>
            </a:r>
            <a:br>
              <a:rPr lang="fr-FR" sz="1800" dirty="0" smtClean="0">
                <a:solidFill>
                  <a:schemeClr val="tx1"/>
                </a:solidFill>
              </a:rPr>
            </a:br>
            <a:r>
              <a:rPr lang="fr-FR" sz="1600" i="1" dirty="0" smtClean="0">
                <a:solidFill>
                  <a:schemeClr val="accent2"/>
                </a:solidFill>
              </a:rPr>
              <a:t/>
            </a:r>
            <a:br>
              <a:rPr lang="fr-FR" sz="1600" i="1" dirty="0" smtClean="0">
                <a:solidFill>
                  <a:schemeClr val="accent2"/>
                </a:solidFill>
              </a:rPr>
            </a:b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graphicFrame>
        <p:nvGraphicFramePr>
          <p:cNvPr id="12" name="Graphique 11"/>
          <p:cNvGraphicFramePr/>
          <p:nvPr/>
        </p:nvGraphicFramePr>
        <p:xfrm>
          <a:off x="755576" y="1268760"/>
          <a:ext cx="777686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539552" y="4725144"/>
            <a:ext cx="8136904" cy="1368152"/>
          </a:xfrm>
        </p:spPr>
        <p:txBody>
          <a:bodyPr/>
          <a:lstStyle/>
          <a:p>
            <a:pPr algn="just"/>
            <a:r>
              <a:rPr lang="en-GB" sz="2400" dirty="0" smtClean="0"/>
              <a:t>Top occupations or educated doubled their weight in total workforce </a:t>
            </a:r>
          </a:p>
          <a:p>
            <a:pPr algn="just"/>
            <a:r>
              <a:rPr lang="en-GB" sz="2400" dirty="0" smtClean="0"/>
              <a:t>Employment growth for top occupations and upper-tertiary educated is a-cyclical like long-term investments </a:t>
            </a:r>
          </a:p>
          <a:p>
            <a:pPr algn="just"/>
            <a:r>
              <a:rPr lang="en-GB" sz="2400" dirty="0" smtClean="0"/>
              <a:t>Generate apparent pro-cyclical productivity</a:t>
            </a:r>
          </a:p>
        </p:txBody>
      </p:sp>
    </p:spTree>
    <p:extLst>
      <p:ext uri="{BB962C8B-B14F-4D97-AF65-F5344CB8AC3E}">
        <p14:creationId xmlns:p14="http://schemas.microsoft.com/office/powerpoint/2010/main" xmlns="" val="22972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2a-A new labour </a:t>
            </a:r>
            <a:r>
              <a:rPr lang="fr-FR" sz="2800" b="1" dirty="0" err="1" smtClean="0">
                <a:solidFill>
                  <a:schemeClr val="accent6"/>
                </a:solidFill>
              </a:rPr>
              <a:t>market</a:t>
            </a:r>
            <a:r>
              <a:rPr lang="fr-FR" sz="2800" b="1" dirty="0" smtClean="0">
                <a:solidFill>
                  <a:schemeClr val="accent6"/>
                </a:solidFill>
              </a:rPr>
              <a:t> </a:t>
            </a:r>
            <a:br>
              <a:rPr lang="fr-FR" sz="2800" b="1" dirty="0" smtClean="0">
                <a:solidFill>
                  <a:schemeClr val="accent6"/>
                </a:solidFill>
              </a:rPr>
            </a:br>
            <a:r>
              <a:rPr lang="en-US" sz="3200" dirty="0" smtClean="0"/>
              <a:t> </a:t>
            </a:r>
            <a:r>
              <a:rPr lang="en-US" sz="1600" i="1" dirty="0" smtClean="0">
                <a:solidFill>
                  <a:schemeClr val="accent2"/>
                </a:solidFill>
              </a:rPr>
              <a:t>Low and middle educated face still business cycle, while no correlation between the evolution of high-educated workforce and GDP growth</a:t>
            </a:r>
            <a:r>
              <a:rPr lang="fr-FR" sz="1600" i="1" dirty="0" smtClean="0">
                <a:solidFill>
                  <a:schemeClr val="accent2"/>
                </a:solidFill>
              </a:rPr>
              <a:t/>
            </a:r>
            <a:br>
              <a:rPr lang="fr-FR" sz="1600" i="1" dirty="0" smtClean="0">
                <a:solidFill>
                  <a:schemeClr val="accent2"/>
                </a:solidFill>
              </a:rPr>
            </a:b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half" idx="1"/>
          </p:nvPr>
        </p:nvGraphicFramePr>
        <p:xfrm>
          <a:off x="611560" y="1484784"/>
          <a:ext cx="381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Espace réservé du contenu 10"/>
          <p:cNvGraphicFramePr>
            <a:graphicFrameLocks noGrp="1"/>
          </p:cNvGraphicFramePr>
          <p:nvPr>
            <p:ph sz="half" idx="2"/>
          </p:nvPr>
        </p:nvGraphicFramePr>
        <p:xfrm>
          <a:off x="4572000" y="1484784"/>
          <a:ext cx="381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2972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2875"/>
            <a:ext cx="899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8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85750" y="981075"/>
            <a:ext cx="8858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chemeClr val="accent6"/>
                </a:solidFill>
              </a:rPr>
              <a:t>2a-A new labour </a:t>
            </a:r>
            <a:r>
              <a:rPr lang="fr-FR" sz="2800" b="1" dirty="0" err="1" smtClean="0">
                <a:solidFill>
                  <a:schemeClr val="accent6"/>
                </a:solidFill>
              </a:rPr>
              <a:t>market</a:t>
            </a:r>
            <a:r>
              <a:rPr lang="fr-FR" sz="2800" b="1" dirty="0" smtClean="0">
                <a:solidFill>
                  <a:schemeClr val="accent6"/>
                </a:solidFill>
              </a:rPr>
              <a:t> </a:t>
            </a:r>
            <a:r>
              <a:rPr lang="fr-FR" sz="3200" b="1" dirty="0">
                <a:solidFill>
                  <a:schemeClr val="accent6"/>
                </a:solidFill>
              </a:rPr>
              <a:t/>
            </a:r>
            <a:br>
              <a:rPr lang="fr-FR" sz="3200" b="1" dirty="0">
                <a:solidFill>
                  <a:schemeClr val="accent6"/>
                </a:solidFill>
              </a:rPr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256584"/>
          </a:xfrm>
        </p:spPr>
        <p:txBody>
          <a:bodyPr/>
          <a:lstStyle/>
          <a:p>
            <a:pPr algn="just"/>
            <a:r>
              <a:rPr lang="en-GB" sz="2400" dirty="0" smtClean="0">
                <a:solidFill>
                  <a:schemeClr val="accent2"/>
                </a:solidFill>
              </a:rPr>
              <a:t>A rise of low productivity jobs favoured by some labour market reforms:</a:t>
            </a:r>
          </a:p>
          <a:p>
            <a:pPr algn="just"/>
            <a:endParaRPr lang="en-GB" sz="2400" dirty="0" smtClean="0">
              <a:solidFill>
                <a:schemeClr val="accent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dirty="0" smtClean="0"/>
              <a:t>Increase of </a:t>
            </a:r>
            <a:r>
              <a:rPr lang="en-GB" sz="2400" b="1" dirty="0" smtClean="0"/>
              <a:t>very short term contracts  </a:t>
            </a:r>
            <a:r>
              <a:rPr lang="en-GB" sz="2400" dirty="0" smtClean="0"/>
              <a:t>since 2004. Continued after the introduction of an extra social contribution in 2013. Could contribute to productivity slowdown.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GB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400" b="1" dirty="0" smtClean="0"/>
              <a:t>New self-employed status </a:t>
            </a:r>
            <a:r>
              <a:rPr lang="en-GB" sz="2400" dirty="0" smtClean="0"/>
              <a:t>in 2009: most of them have low revenues and are less productive than « classic » self-employment who was sharply declining. Rough estimation shows it could explain </a:t>
            </a:r>
            <a:r>
              <a:rPr lang="en-GB" sz="2400" b="1" dirty="0" smtClean="0"/>
              <a:t>one fifth of productivity slowdown.</a:t>
            </a:r>
          </a:p>
          <a:p>
            <a:pPr marL="0" indent="0">
              <a:buNone/>
            </a:pP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81521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15655</TotalTime>
  <Words>1312</Words>
  <Application>Microsoft Office PowerPoint</Application>
  <PresentationFormat>Affichage à l'écran (4:3)</PresentationFormat>
  <Paragraphs>256</Paragraphs>
  <Slides>18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Modèle par défaut</vt:lpstr>
      <vt:lpstr>Diapositive 1</vt:lpstr>
      <vt:lpstr>Introduction </vt:lpstr>
      <vt:lpstr>Introduction </vt:lpstr>
      <vt:lpstr>1-The French productivity puzzle   Figure 1: Quarterly GDP, employment and working time indexes.  1990-1997 and 2006-2013. Base 1 = Q1.1992 (t=0) or Q1.2008 (t=0) . INSEE NA</vt:lpstr>
      <vt:lpstr>1-The French productivity puzzle </vt:lpstr>
      <vt:lpstr>2a-A new labour market…  </vt:lpstr>
      <vt:lpstr>2a-A new labour market Employment for top salaries occupations and top education level, 1000 workers, 1990-2012 (source: INSEE)   </vt:lpstr>
      <vt:lpstr>2a-A new labour market   Low and middle educated face still business cycle, while no correlation between the evolution of high-educated workforce and GDP growth  </vt:lpstr>
      <vt:lpstr>2a-A new labour market  </vt:lpstr>
      <vt:lpstr>2a-A new labour market  Non-salaried employment, total hours worked by the self-employed, and mixed income of unincorporated enterprises, 2003-2013.  Volume base 1 = 2007   </vt:lpstr>
      <vt:lpstr>2b-..and supported firms </vt:lpstr>
      <vt:lpstr>2a-A new labour market and supported firms  Corporate loan stocks and loans drawn by SMEs   Millions of current Euros.  2006-2014   </vt:lpstr>
      <vt:lpstr>3-Micro-analyses using REPONSE </vt:lpstr>
      <vt:lpstr>3-Micro-analyses using REPONSE </vt:lpstr>
      <vt:lpstr>3-Micro-analyses using REPONSE </vt:lpstr>
      <vt:lpstr>3-Micro-analyses using REPONSE </vt:lpstr>
      <vt:lpstr>3-Micro-analyses using REPONSE</vt:lpstr>
      <vt:lpstr>Conclusion </vt:lpstr>
    </vt:vector>
  </TitlesOfParts>
  <Company>Cepremap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askenazy</dc:creator>
  <cp:lastModifiedBy>MC</cp:lastModifiedBy>
  <cp:revision>333</cp:revision>
  <dcterms:created xsi:type="dcterms:W3CDTF">2004-04-21T13:02:21Z</dcterms:created>
  <dcterms:modified xsi:type="dcterms:W3CDTF">2015-01-20T17:23:23Z</dcterms:modified>
</cp:coreProperties>
</file>