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Lst>
  <p:notesMasterIdLst>
    <p:notesMasterId r:id="rId21"/>
  </p:notesMasterIdLst>
  <p:handoutMasterIdLst>
    <p:handoutMasterId r:id="rId22"/>
  </p:handoutMasterIdLst>
  <p:sldIdLst>
    <p:sldId id="257" r:id="rId5"/>
    <p:sldId id="419" r:id="rId6"/>
    <p:sldId id="434" r:id="rId7"/>
    <p:sldId id="420" r:id="rId8"/>
    <p:sldId id="426" r:id="rId9"/>
    <p:sldId id="425" r:id="rId10"/>
    <p:sldId id="421" r:id="rId11"/>
    <p:sldId id="432" r:id="rId12"/>
    <p:sldId id="433" r:id="rId13"/>
    <p:sldId id="431" r:id="rId14"/>
    <p:sldId id="428" r:id="rId15"/>
    <p:sldId id="422" r:id="rId16"/>
    <p:sldId id="430" r:id="rId17"/>
    <p:sldId id="435" r:id="rId18"/>
    <p:sldId id="437" r:id="rId19"/>
    <p:sldId id="436" r:id="rId20"/>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CUOLO Chiara" initials="CC" lastIdx="3" clrIdx="0"/>
  <p:cmAuthor id="1" name="NICOLETTI Giuseppe" initials="N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4" autoAdjust="0"/>
    <p:restoredTop sz="74556" autoAdjust="0"/>
  </p:normalViewPr>
  <p:slideViewPr>
    <p:cSldViewPr>
      <p:cViewPr>
        <p:scale>
          <a:sx n="80" d="100"/>
          <a:sy n="80" d="100"/>
        </p:scale>
        <p:origin x="-1794" y="-156"/>
      </p:cViewPr>
      <p:guideLst>
        <p:guide orient="horz" pos="2160"/>
        <p:guide pos="2880"/>
      </p:guideLst>
    </p:cSldViewPr>
  </p:slideViewPr>
  <p:notesTextViewPr>
    <p:cViewPr>
      <p:scale>
        <a:sx n="1" d="1"/>
        <a:sy n="1" d="1"/>
      </p:scale>
      <p:origin x="0" y="0"/>
    </p:cViewPr>
  </p:notesTextViewPr>
  <p:sorterViewPr>
    <p:cViewPr>
      <p:scale>
        <a:sx n="140" d="100"/>
        <a:sy n="140" d="100"/>
      </p:scale>
      <p:origin x="0" y="0"/>
    </p:cViewPr>
  </p:sorterViewPr>
  <p:notesViewPr>
    <p:cSldViewPr>
      <p:cViewPr varScale="1">
        <p:scale>
          <a:sx n="78" d="100"/>
          <a:sy n="78" d="100"/>
        </p:scale>
        <p:origin x="-3318" y="-102"/>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9575" cy="496888"/>
          </a:xfrm>
          <a:prstGeom prst="rect">
            <a:avLst/>
          </a:prstGeom>
        </p:spPr>
        <p:txBody>
          <a:bodyPr vert="horz" lIns="91421" tIns="45711" rIns="91421" bIns="45711" rtlCol="0"/>
          <a:lstStyle>
            <a:lvl1pPr algn="l">
              <a:defRPr sz="1200"/>
            </a:lvl1pPr>
          </a:lstStyle>
          <a:p>
            <a:endParaRPr lang="en-GB"/>
          </a:p>
        </p:txBody>
      </p:sp>
      <p:sp>
        <p:nvSpPr>
          <p:cNvPr id="3" name="Date Placeholder 2"/>
          <p:cNvSpPr>
            <a:spLocks noGrp="1"/>
          </p:cNvSpPr>
          <p:nvPr>
            <p:ph type="dt" sz="quarter" idx="1"/>
          </p:nvPr>
        </p:nvSpPr>
        <p:spPr>
          <a:xfrm>
            <a:off x="3854452" y="0"/>
            <a:ext cx="2949575" cy="496888"/>
          </a:xfrm>
          <a:prstGeom prst="rect">
            <a:avLst/>
          </a:prstGeom>
        </p:spPr>
        <p:txBody>
          <a:bodyPr vert="horz" lIns="91421" tIns="45711" rIns="91421" bIns="45711" rtlCol="0"/>
          <a:lstStyle>
            <a:lvl1pPr algn="r">
              <a:defRPr sz="1200"/>
            </a:lvl1pPr>
          </a:lstStyle>
          <a:p>
            <a:fld id="{A6692C16-0DAD-45C1-814E-EEB938840901}" type="datetimeFigureOut">
              <a:rPr lang="en-GB" smtClean="0"/>
              <a:t>22/01/2015</a:t>
            </a:fld>
            <a:endParaRPr lang="en-GB"/>
          </a:p>
        </p:txBody>
      </p:sp>
      <p:sp>
        <p:nvSpPr>
          <p:cNvPr id="4" name="Footer Placeholder 3"/>
          <p:cNvSpPr>
            <a:spLocks noGrp="1"/>
          </p:cNvSpPr>
          <p:nvPr>
            <p:ph type="ftr" sz="quarter" idx="2"/>
          </p:nvPr>
        </p:nvSpPr>
        <p:spPr>
          <a:xfrm>
            <a:off x="2" y="9445625"/>
            <a:ext cx="2949575" cy="496888"/>
          </a:xfrm>
          <a:prstGeom prst="rect">
            <a:avLst/>
          </a:prstGeom>
        </p:spPr>
        <p:txBody>
          <a:bodyPr vert="horz" lIns="91421" tIns="45711" rIns="91421" bIns="45711" rtlCol="0" anchor="b"/>
          <a:lstStyle>
            <a:lvl1pPr algn="l">
              <a:defRPr sz="1200"/>
            </a:lvl1pPr>
          </a:lstStyle>
          <a:p>
            <a:endParaRPr lang="en-GB"/>
          </a:p>
        </p:txBody>
      </p:sp>
      <p:sp>
        <p:nvSpPr>
          <p:cNvPr id="5" name="Slide Number Placeholder 4"/>
          <p:cNvSpPr>
            <a:spLocks noGrp="1"/>
          </p:cNvSpPr>
          <p:nvPr>
            <p:ph type="sldNum" sz="quarter" idx="3"/>
          </p:nvPr>
        </p:nvSpPr>
        <p:spPr>
          <a:xfrm>
            <a:off x="3854452" y="9445625"/>
            <a:ext cx="2949575" cy="496888"/>
          </a:xfrm>
          <a:prstGeom prst="rect">
            <a:avLst/>
          </a:prstGeom>
        </p:spPr>
        <p:txBody>
          <a:bodyPr vert="horz" lIns="91421" tIns="45711" rIns="91421" bIns="45711" rtlCol="0" anchor="b"/>
          <a:lstStyle>
            <a:lvl1pPr algn="r">
              <a:defRPr sz="1200"/>
            </a:lvl1pPr>
          </a:lstStyle>
          <a:p>
            <a:fld id="{64A15053-9E02-4B1B-A023-7CB092B27E07}" type="slidenum">
              <a:rPr lang="en-GB" smtClean="0"/>
              <a:t>‹#›</a:t>
            </a:fld>
            <a:endParaRPr lang="en-GB"/>
          </a:p>
        </p:txBody>
      </p:sp>
    </p:spTree>
    <p:extLst>
      <p:ext uri="{BB962C8B-B14F-4D97-AF65-F5344CB8AC3E}">
        <p14:creationId xmlns:p14="http://schemas.microsoft.com/office/powerpoint/2010/main" val="3246061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9099" cy="497205"/>
          </a:xfrm>
          <a:prstGeom prst="rect">
            <a:avLst/>
          </a:prstGeom>
        </p:spPr>
        <p:txBody>
          <a:bodyPr vert="horz" lIns="91686" tIns="45844" rIns="91686" bIns="45844" rtlCol="0"/>
          <a:lstStyle>
            <a:lvl1pPr algn="l">
              <a:defRPr sz="1200"/>
            </a:lvl1pPr>
          </a:lstStyle>
          <a:p>
            <a:endParaRPr lang="en-GB"/>
          </a:p>
        </p:txBody>
      </p:sp>
      <p:sp>
        <p:nvSpPr>
          <p:cNvPr id="3" name="Date Placeholder 2"/>
          <p:cNvSpPr>
            <a:spLocks noGrp="1"/>
          </p:cNvSpPr>
          <p:nvPr>
            <p:ph type="dt" idx="1"/>
          </p:nvPr>
        </p:nvSpPr>
        <p:spPr>
          <a:xfrm>
            <a:off x="3854943" y="1"/>
            <a:ext cx="2949099" cy="497205"/>
          </a:xfrm>
          <a:prstGeom prst="rect">
            <a:avLst/>
          </a:prstGeom>
        </p:spPr>
        <p:txBody>
          <a:bodyPr vert="horz" lIns="91686" tIns="45844" rIns="91686" bIns="45844" rtlCol="0"/>
          <a:lstStyle>
            <a:lvl1pPr algn="r">
              <a:defRPr sz="1200"/>
            </a:lvl1pPr>
          </a:lstStyle>
          <a:p>
            <a:fld id="{4278994A-C006-4621-9F5F-9FC95B890889}" type="datetimeFigureOut">
              <a:rPr lang="en-GB" smtClean="0"/>
              <a:t>22/01/2015</a:t>
            </a:fld>
            <a:endParaRPr lang="en-GB"/>
          </a:p>
        </p:txBody>
      </p:sp>
      <p:sp>
        <p:nvSpPr>
          <p:cNvPr id="4" name="Slide Image Placeholder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1686" tIns="45844" rIns="91686" bIns="45844" rtlCol="0" anchor="ctr"/>
          <a:lstStyle/>
          <a:p>
            <a:endParaRPr lang="en-GB"/>
          </a:p>
        </p:txBody>
      </p:sp>
      <p:sp>
        <p:nvSpPr>
          <p:cNvPr id="5" name="Notes Placeholder 4"/>
          <p:cNvSpPr>
            <a:spLocks noGrp="1"/>
          </p:cNvSpPr>
          <p:nvPr>
            <p:ph type="body" sz="quarter" idx="3"/>
          </p:nvPr>
        </p:nvSpPr>
        <p:spPr>
          <a:xfrm>
            <a:off x="680562" y="4723450"/>
            <a:ext cx="5444490" cy="4474845"/>
          </a:xfrm>
          <a:prstGeom prst="rect">
            <a:avLst/>
          </a:prstGeom>
        </p:spPr>
        <p:txBody>
          <a:bodyPr vert="horz" lIns="91686" tIns="45844" rIns="91686" bIns="458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45170"/>
            <a:ext cx="2949099" cy="497205"/>
          </a:xfrm>
          <a:prstGeom prst="rect">
            <a:avLst/>
          </a:prstGeom>
        </p:spPr>
        <p:txBody>
          <a:bodyPr vert="horz" lIns="91686" tIns="45844" rIns="91686" bIns="45844" rtlCol="0" anchor="b"/>
          <a:lstStyle>
            <a:lvl1pPr algn="l">
              <a:defRPr sz="1200"/>
            </a:lvl1pPr>
          </a:lstStyle>
          <a:p>
            <a:endParaRPr lang="en-GB"/>
          </a:p>
        </p:txBody>
      </p:sp>
      <p:sp>
        <p:nvSpPr>
          <p:cNvPr id="7" name="Slide Number Placeholder 6"/>
          <p:cNvSpPr>
            <a:spLocks noGrp="1"/>
          </p:cNvSpPr>
          <p:nvPr>
            <p:ph type="sldNum" sz="quarter" idx="5"/>
          </p:nvPr>
        </p:nvSpPr>
        <p:spPr>
          <a:xfrm>
            <a:off x="3854943" y="9445170"/>
            <a:ext cx="2949099" cy="497205"/>
          </a:xfrm>
          <a:prstGeom prst="rect">
            <a:avLst/>
          </a:prstGeom>
        </p:spPr>
        <p:txBody>
          <a:bodyPr vert="horz" lIns="91686" tIns="45844" rIns="91686" bIns="45844" rtlCol="0" anchor="b"/>
          <a:lstStyle>
            <a:lvl1pPr algn="r">
              <a:defRPr sz="1200"/>
            </a:lvl1pPr>
          </a:lstStyle>
          <a:p>
            <a:fld id="{3A229EE6-A1F1-4346-BE8B-80563A6DAA84}" type="slidenum">
              <a:rPr lang="en-GB" smtClean="0"/>
              <a:t>‹#›</a:t>
            </a:fld>
            <a:endParaRPr lang="en-GB"/>
          </a:p>
        </p:txBody>
      </p:sp>
    </p:spTree>
    <p:extLst>
      <p:ext uri="{BB962C8B-B14F-4D97-AF65-F5344CB8AC3E}">
        <p14:creationId xmlns:p14="http://schemas.microsoft.com/office/powerpoint/2010/main" val="3256076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a:t>
            </a:fld>
            <a:endParaRPr lang="en-GB"/>
          </a:p>
        </p:txBody>
      </p:sp>
    </p:spTree>
    <p:extLst>
      <p:ext uri="{BB962C8B-B14F-4D97-AF65-F5344CB8AC3E}">
        <p14:creationId xmlns:p14="http://schemas.microsoft.com/office/powerpoint/2010/main" val="2152955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Collapse in LP growth in 2008-09 is a </a:t>
            </a:r>
            <a:r>
              <a:rPr lang="en-US" sz="1200" i="1" dirty="0" smtClean="0">
                <a:solidFill>
                  <a:schemeClr val="bg2">
                    <a:lumMod val="10000"/>
                  </a:schemeClr>
                </a:solidFill>
                <a:latin typeface="Calibri" panose="020F0502020204030204" pitchFamily="34" charset="0"/>
              </a:rPr>
              <a:t>within-firm</a:t>
            </a:r>
            <a:r>
              <a:rPr lang="en-US" sz="1200" dirty="0" smtClean="0">
                <a:solidFill>
                  <a:schemeClr val="bg2">
                    <a:lumMod val="10000"/>
                  </a:schemeClr>
                </a:solidFill>
                <a:latin typeface="Calibri" panose="020F0502020204030204" pitchFamily="34" charset="0"/>
              </a:rPr>
              <a:t> story which motivates WERS analysis…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 BUT the step-down in LP growth from 2004-07 to 2010-12 reflects both, but particularly a </a:t>
            </a:r>
            <a:r>
              <a:rPr lang="en-US" sz="1200" i="1" dirty="0" smtClean="0">
                <a:solidFill>
                  <a:schemeClr val="bg2">
                    <a:lumMod val="10000"/>
                  </a:schemeClr>
                </a:solidFill>
                <a:latin typeface="Calibri" panose="020F0502020204030204" pitchFamily="34" charset="0"/>
              </a:rPr>
              <a:t>reallocation</a:t>
            </a:r>
            <a:r>
              <a:rPr lang="en-US" sz="1200" dirty="0" smtClean="0">
                <a:solidFill>
                  <a:schemeClr val="bg2">
                    <a:lumMod val="10000"/>
                  </a:schemeClr>
                </a:solidFill>
                <a:latin typeface="Calibri" panose="020F0502020204030204" pitchFamily="34" charset="0"/>
              </a:rPr>
              <a:t> story.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The contribution from reallocation during 2004-07 is very large relative to what you</a:t>
            </a:r>
            <a:r>
              <a:rPr lang="en-US" sz="1200" baseline="0" dirty="0" smtClean="0">
                <a:solidFill>
                  <a:schemeClr val="bg2">
                    <a:lumMod val="10000"/>
                  </a:schemeClr>
                </a:solidFill>
                <a:latin typeface="Calibri" panose="020F0502020204030204" pitchFamily="34" charset="0"/>
              </a:rPr>
              <a:t> usually see in the literature: apart from episodes of dramatic structural reform (e.g. Eastern Europe), the contribution from reallocation is </a:t>
            </a:r>
            <a:r>
              <a:rPr lang="en-US" sz="1200" baseline="0" dirty="0" smtClean="0">
                <a:solidFill>
                  <a:schemeClr val="bg2">
                    <a:lumMod val="10000"/>
                  </a:schemeClr>
                </a:solidFill>
                <a:latin typeface="Calibri" panose="020F0502020204030204" pitchFamily="34" charset="0"/>
              </a:rPr>
              <a:t>usually </a:t>
            </a:r>
            <a:r>
              <a:rPr lang="en-US" sz="1200" baseline="0" dirty="0" smtClean="0">
                <a:solidFill>
                  <a:schemeClr val="bg2">
                    <a:lumMod val="10000"/>
                  </a:schemeClr>
                </a:solidFill>
                <a:latin typeface="Calibri" panose="020F0502020204030204" pitchFamily="34" charset="0"/>
              </a:rPr>
              <a:t>dwarfed by within firm effects over short windows, but over the longer term (i.e. 10 year windows), the relative contribution from reallocation rises.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aseline="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smtClean="0">
                <a:solidFill>
                  <a:schemeClr val="bg2">
                    <a:lumMod val="10000"/>
                  </a:schemeClr>
                </a:solidFill>
                <a:latin typeface="Calibri" panose="020F0502020204030204" pitchFamily="34" charset="0"/>
              </a:rPr>
              <a:t>What’s causing this? More info on the components (i.e. reallocation across incumbents vs net entry) would be nice.</a:t>
            </a: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If it’s a one-off factor, maybe we are</a:t>
            </a:r>
            <a:r>
              <a:rPr lang="en-US" sz="1200" baseline="0" dirty="0" smtClean="0">
                <a:solidFill>
                  <a:schemeClr val="bg2">
                    <a:lumMod val="10000"/>
                  </a:schemeClr>
                </a:solidFill>
                <a:latin typeface="Calibri" panose="020F0502020204030204" pitchFamily="34" charset="0"/>
              </a:rPr>
              <a:t> less concerned?</a:t>
            </a: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“Trade induced technical change?” by Bloom</a:t>
            </a:r>
            <a:r>
              <a:rPr lang="en-US" sz="1200" baseline="0" dirty="0" smtClean="0">
                <a:solidFill>
                  <a:schemeClr val="bg2">
                    <a:lumMod val="10000"/>
                  </a:schemeClr>
                </a:solidFill>
                <a:latin typeface="Calibri" panose="020F0502020204030204" pitchFamily="34" charset="0"/>
              </a:rPr>
              <a:t>, </a:t>
            </a:r>
            <a:r>
              <a:rPr lang="en-US" sz="1200" baseline="0" dirty="0" err="1" smtClean="0">
                <a:solidFill>
                  <a:schemeClr val="bg2">
                    <a:lumMod val="10000"/>
                  </a:schemeClr>
                </a:solidFill>
                <a:latin typeface="Calibri" panose="020F0502020204030204" pitchFamily="34" charset="0"/>
              </a:rPr>
              <a:t>Draca</a:t>
            </a:r>
            <a:r>
              <a:rPr lang="en-US" sz="1200" baseline="0" dirty="0" smtClean="0">
                <a:solidFill>
                  <a:schemeClr val="bg2">
                    <a:lumMod val="10000"/>
                  </a:schemeClr>
                </a:solidFill>
                <a:latin typeface="Calibri" panose="020F0502020204030204" pitchFamily="34" charset="0"/>
              </a:rPr>
              <a:t> &amp; Van </a:t>
            </a:r>
            <a:r>
              <a:rPr lang="en-US" sz="1200" baseline="0" dirty="0" err="1" smtClean="0">
                <a:solidFill>
                  <a:schemeClr val="bg2">
                    <a:lumMod val="10000"/>
                  </a:schemeClr>
                </a:solidFill>
                <a:latin typeface="Calibri" panose="020F0502020204030204" pitchFamily="34" charset="0"/>
              </a:rPr>
              <a:t>Reenen</a:t>
            </a:r>
            <a:r>
              <a:rPr lang="en-US" sz="1200" baseline="0" dirty="0" smtClean="0">
                <a:solidFill>
                  <a:schemeClr val="bg2">
                    <a:lumMod val="10000"/>
                  </a:schemeClr>
                </a:solidFill>
                <a:latin typeface="Calibri" panose="020F0502020204030204" pitchFamily="34" charset="0"/>
              </a:rPr>
              <a:t> </a:t>
            </a:r>
            <a:endParaRPr lang="en-US" sz="1200" dirty="0" smtClean="0">
              <a:solidFill>
                <a:schemeClr val="bg2">
                  <a:lumMod val="10000"/>
                </a:schemeClr>
              </a:solidFill>
              <a:latin typeface="Calibri" panose="020F0502020204030204" pitchFamily="34" charset="0"/>
            </a:endParaRPr>
          </a:p>
          <a:p>
            <a:pPr marL="0" indent="0">
              <a:buFont typeface="Arial" panose="020B0604020202020204" pitchFamily="34" charset="0"/>
              <a:buNone/>
            </a:pPr>
            <a:r>
              <a:rPr lang="en-GB" dirty="0" smtClean="0"/>
              <a:t>- Chinese </a:t>
            </a:r>
            <a:r>
              <a:rPr lang="en-GB" dirty="0" err="1" smtClean="0"/>
              <a:t>competiton</a:t>
            </a:r>
            <a:r>
              <a:rPr lang="en-GB" baseline="0" dirty="0" smtClean="0"/>
              <a:t> generated both within-firm and reallocation effects: </a:t>
            </a:r>
            <a:r>
              <a:rPr lang="en-US" baseline="0" dirty="0" smtClean="0"/>
              <a:t>in sectors more  exposed to Chinese imports, jobs and survival rate fell in low-tech firms (e.g. lower patenting </a:t>
            </a:r>
          </a:p>
          <a:p>
            <a:pPr marL="0" indent="0">
              <a:buFont typeface="Arial" panose="020B0604020202020204" pitchFamily="34" charset="0"/>
              <a:buNone/>
            </a:pPr>
            <a:r>
              <a:rPr lang="en-US" baseline="0" dirty="0" smtClean="0"/>
              <a:t>intensity), but high-tech firms were are relatively sheltered (the between firm effect).</a:t>
            </a: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10</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smtClean="0"/>
              <a:t>It could also be an entry</a:t>
            </a:r>
            <a:r>
              <a:rPr lang="en-GB" baseline="0" dirty="0" smtClean="0"/>
              <a:t> story….</a:t>
            </a: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11</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Looking</a:t>
            </a:r>
            <a:r>
              <a:rPr lang="en-US" sz="1200" baseline="0" dirty="0" smtClean="0">
                <a:solidFill>
                  <a:schemeClr val="bg2">
                    <a:lumMod val="10000"/>
                  </a:schemeClr>
                </a:solidFill>
                <a:latin typeface="Calibri" panose="020F0502020204030204" pitchFamily="34" charset="0"/>
              </a:rPr>
              <a:t> </a:t>
            </a:r>
            <a:r>
              <a:rPr lang="en-US" sz="1200" baseline="0" dirty="0" err="1" smtClean="0">
                <a:solidFill>
                  <a:schemeClr val="bg2">
                    <a:lumMod val="10000"/>
                  </a:schemeClr>
                </a:solidFill>
                <a:latin typeface="Calibri" panose="020F0502020204030204" pitchFamily="34" charset="0"/>
              </a:rPr>
              <a:t>fwd</a:t>
            </a:r>
            <a:r>
              <a:rPr lang="en-US" sz="1200" baseline="0" dirty="0" smtClean="0">
                <a:solidFill>
                  <a:schemeClr val="bg2">
                    <a:lumMod val="10000"/>
                  </a:schemeClr>
                </a:solidFill>
                <a:latin typeface="Calibri" panose="020F0502020204030204" pitchFamily="34" charset="0"/>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aseline="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smtClean="0">
                <a:solidFill>
                  <a:schemeClr val="bg2">
                    <a:lumMod val="10000"/>
                  </a:schemeClr>
                </a:solidFill>
                <a:latin typeface="Calibri" panose="020F0502020204030204" pitchFamily="34" charset="0"/>
              </a:rPr>
              <a:t>The results from these productivity decompositions are useful because…</a:t>
            </a: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Slowdown; Broad-based across</a:t>
            </a:r>
            <a:r>
              <a:rPr lang="en-US" sz="1200" baseline="0" dirty="0" smtClean="0">
                <a:solidFill>
                  <a:schemeClr val="bg2">
                    <a:lumMod val="10000"/>
                  </a:schemeClr>
                </a:solidFill>
                <a:latin typeface="Calibri" panose="020F0502020204030204" pitchFamily="34" charset="0"/>
              </a:rPr>
              <a:t> all firms?</a:t>
            </a: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Key </a:t>
            </a:r>
            <a:r>
              <a:rPr lang="en-US" sz="1200" dirty="0" smtClean="0">
                <a:solidFill>
                  <a:schemeClr val="bg2">
                    <a:lumMod val="10000"/>
                  </a:schemeClr>
                </a:solidFill>
                <a:latin typeface="Calibri" panose="020F0502020204030204" pitchFamily="34" charset="0"/>
              </a:rPr>
              <a:t>question: why don’t seemingly non-rival technologies and best HRM practices diffuse to all firms in the economy? (Table 6 of UK paper). Worrying given complementarities with ICT.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Declining business dynamism and entry </a:t>
            </a:r>
            <a:r>
              <a:rPr lang="en-US" sz="1200" dirty="0" smtClean="0">
                <a:solidFill>
                  <a:schemeClr val="bg2">
                    <a:lumMod val="10000"/>
                  </a:schemeClr>
                </a:solidFill>
                <a:latin typeface="Calibri" panose="020F0502020204030204" pitchFamily="34" charset="0"/>
                <a:sym typeface="Wingdings" panose="05000000000000000000" pitchFamily="2" charset="2"/>
              </a:rPr>
              <a:t> less radical innovation &amp; pressure on incumbents to innovation (not captured in FKH decomposition)</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12</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13</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Another way to alleviate labour market dualism is to foster convergence towards a common level of termination costs between the different types of contracts by making regulation as homogeneous as possible across contractual relationships. In principle, the level of termination costs could be chosen in a way that matches each country’s social and political preferences for worker protection, thus not necessarily implying convergence towards low degrees of employment protection. Full convergence could be achieved through the introduction of either a </a:t>
            </a:r>
            <a:r>
              <a:rPr lang="en-US" sz="1200" b="0" i="1" u="none" strike="noStrike" kern="1200" baseline="0" dirty="0" smtClean="0">
                <a:solidFill>
                  <a:schemeClr val="tx1"/>
                </a:solidFill>
                <a:latin typeface="+mn-lt"/>
                <a:ea typeface="+mn-ea"/>
                <a:cs typeface="+mn-cs"/>
              </a:rPr>
              <a:t>single contract </a:t>
            </a:r>
            <a:r>
              <a:rPr lang="en-US" sz="1200" b="0" i="0" u="none" strike="noStrike" kern="1200" baseline="0" dirty="0" smtClean="0">
                <a:solidFill>
                  <a:schemeClr val="tx1"/>
                </a:solidFill>
                <a:latin typeface="+mn-lt"/>
                <a:ea typeface="+mn-ea"/>
                <a:cs typeface="+mn-cs"/>
              </a:rPr>
              <a:t>– with termination costs increasing with job tenure and applied to all workers, while suppressing or limiting all fixed-term contracts – or a </a:t>
            </a:r>
            <a:r>
              <a:rPr lang="en-US" sz="1200" b="0" i="1" u="none" strike="noStrike" kern="1200" baseline="0" dirty="0" smtClean="0">
                <a:solidFill>
                  <a:schemeClr val="tx1"/>
                </a:solidFill>
                <a:latin typeface="+mn-lt"/>
                <a:ea typeface="+mn-ea"/>
                <a:cs typeface="+mn-cs"/>
              </a:rPr>
              <a:t>unified contract </a:t>
            </a:r>
            <a:r>
              <a:rPr lang="en-US" sz="1200" b="0" i="0" u="none" strike="noStrike" kern="1200" baseline="0" dirty="0" smtClean="0">
                <a:solidFill>
                  <a:schemeClr val="tx1"/>
                </a:solidFill>
                <a:latin typeface="+mn-lt"/>
                <a:ea typeface="+mn-ea"/>
                <a:cs typeface="+mn-cs"/>
              </a:rPr>
              <a:t>– with the same  termination costs applying to all contracts, independently of whether they are permanent or temporary. However, their implementation would require in many countries addressing a number of difficult and contentious issues – such as extending the definition of fair dismissal and limiting the judicial review of the dismissal decision to discrimination, prohibited grounds and</a:t>
            </a:r>
          </a:p>
          <a:p>
            <a:r>
              <a:rPr lang="en-US" sz="1200" b="0" i="0" u="none" strike="noStrike" kern="1200" baseline="0" dirty="0" smtClean="0">
                <a:solidFill>
                  <a:schemeClr val="tx1"/>
                </a:solidFill>
                <a:latin typeface="+mn-lt"/>
                <a:ea typeface="+mn-ea"/>
                <a:cs typeface="+mn-cs"/>
              </a:rPr>
              <a:t>false reasons. Moreover, suppressing all fixed-term contracts would run the risk of reducing hiring and fostering the use of contracts for individual labour services regulated by commercial law – that is an even less protected form of employment.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smtClean="0">
                <a:solidFill>
                  <a:schemeClr val="tx1"/>
                </a:solidFill>
                <a:latin typeface="+mn-lt"/>
                <a:ea typeface="+mn-ea"/>
                <a:cs typeface="+mn-cs"/>
              </a:rPr>
              <a:t>Given </a:t>
            </a:r>
            <a:r>
              <a:rPr lang="en-US" sz="1200" b="0" i="0" u="none" strike="noStrike" kern="1200" baseline="0" dirty="0" smtClean="0">
                <a:solidFill>
                  <a:schemeClr val="tx1"/>
                </a:solidFill>
                <a:latin typeface="+mn-lt"/>
                <a:ea typeface="+mn-ea"/>
                <a:cs typeface="+mn-cs"/>
              </a:rPr>
              <a:t>the difficulty of their implementation, it is perhaps not surprising that there are no country examples of the use of a </a:t>
            </a:r>
            <a:r>
              <a:rPr lang="en-US" sz="1200" b="0" i="1" u="none" strike="noStrike" kern="1200" baseline="0" dirty="0" smtClean="0">
                <a:solidFill>
                  <a:schemeClr val="tx1"/>
                </a:solidFill>
                <a:latin typeface="+mn-lt"/>
                <a:ea typeface="+mn-ea"/>
                <a:cs typeface="+mn-cs"/>
              </a:rPr>
              <a:t>single contract </a:t>
            </a:r>
            <a:r>
              <a:rPr lang="en-US" sz="1200" b="0" i="0" u="none" strike="noStrike" kern="1200" baseline="0" dirty="0" smtClean="0">
                <a:solidFill>
                  <a:schemeClr val="tx1"/>
                </a:solidFill>
                <a:latin typeface="+mn-lt"/>
                <a:ea typeface="+mn-ea"/>
                <a:cs typeface="+mn-cs"/>
              </a:rPr>
              <a:t>and only </a:t>
            </a:r>
            <a:r>
              <a:rPr lang="en-US" sz="1200" b="0" i="0" u="none" strike="noStrike" kern="1200" baseline="0" dirty="0" err="1" smtClean="0">
                <a:solidFill>
                  <a:schemeClr val="tx1"/>
                </a:solidFill>
                <a:latin typeface="+mn-lt"/>
                <a:ea typeface="+mn-ea"/>
                <a:cs typeface="+mn-cs"/>
              </a:rPr>
              <a:t>fewexamples</a:t>
            </a:r>
            <a:r>
              <a:rPr lang="en-US" sz="1200" b="0" i="0" u="none" strike="noStrike" kern="1200" baseline="0" dirty="0" smtClean="0">
                <a:solidFill>
                  <a:schemeClr val="tx1"/>
                </a:solidFill>
                <a:latin typeface="+mn-lt"/>
                <a:ea typeface="+mn-ea"/>
                <a:cs typeface="+mn-cs"/>
              </a:rPr>
              <a:t> in the case of a </a:t>
            </a:r>
            <a:r>
              <a:rPr lang="en-US" sz="1200" b="0" i="1" u="none" strike="noStrike" kern="1200" baseline="0" dirty="0" smtClean="0">
                <a:solidFill>
                  <a:schemeClr val="tx1"/>
                </a:solidFill>
                <a:latin typeface="+mn-lt"/>
                <a:ea typeface="+mn-ea"/>
                <a:cs typeface="+mn-cs"/>
              </a:rPr>
              <a:t>unified</a:t>
            </a:r>
          </a:p>
          <a:p>
            <a:r>
              <a:rPr lang="en-US" sz="1200" b="0" i="1" u="none" strike="noStrike" kern="1200" baseline="0" dirty="0" smtClean="0">
                <a:solidFill>
                  <a:schemeClr val="tx1"/>
                </a:solidFill>
                <a:latin typeface="+mn-lt"/>
                <a:ea typeface="+mn-ea"/>
                <a:cs typeface="+mn-cs"/>
              </a:rPr>
              <a:t>contract</a:t>
            </a:r>
            <a:r>
              <a:rPr lang="en-US" sz="1200" b="0" i="0" u="none" strike="noStrike" kern="1200" baseline="0" dirty="0" smtClean="0">
                <a:solidFill>
                  <a:schemeClr val="tx1"/>
                </a:solidFill>
                <a:latin typeface="+mn-lt"/>
                <a:ea typeface="+mn-ea"/>
                <a:cs typeface="+mn-cs"/>
              </a:rPr>
              <a:t>. Ireland, New Zealand and the United Kingdom have implemented a significant convergence of termination costs across contracts, while maintaining various forms of temporary contracts to provide firms with the necessary flexibility, especially to deal with truly temporary activities. However, these countries have all low degrees of employment</a:t>
            </a: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14</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Key question: why don’t seemingly non-rival technologies and best HRM practices diffuse to all firms in the economy? (Table 6 of UK paper). Worrying given complementarities with ICT.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Declining business dynamism and entry </a:t>
            </a:r>
            <a:r>
              <a:rPr lang="en-US" sz="1200" dirty="0" smtClean="0">
                <a:solidFill>
                  <a:schemeClr val="bg2">
                    <a:lumMod val="10000"/>
                  </a:schemeClr>
                </a:solidFill>
                <a:latin typeface="Calibri" panose="020F0502020204030204" pitchFamily="34" charset="0"/>
                <a:sym typeface="Wingdings" panose="05000000000000000000" pitchFamily="2" charset="2"/>
              </a:rPr>
              <a:t> less radical innovation &amp; pressure on incumbents to innovation (not captured in FKH decomposition)</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15</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16</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dirty="0" smtClean="0">
              <a:solidFill>
                <a:schemeClr val="tx1"/>
              </a:solidFill>
              <a:latin typeface="+mn-lt"/>
              <a:ea typeface="+mn-ea"/>
              <a:cs typeface="+mn-cs"/>
            </a:endParaRPr>
          </a:p>
          <a:p>
            <a:endParaRPr lang="en-GB"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High loss of firm specific HK upon separation for highly skilled-trained/productive workforce </a:t>
            </a:r>
          </a:p>
          <a:p>
            <a:r>
              <a:rPr lang="en-US" sz="1200" b="0" i="0" u="none" strike="noStrike" kern="1200" baseline="0" dirty="0" smtClean="0">
                <a:solidFill>
                  <a:schemeClr val="tx1"/>
                </a:solidFill>
                <a:latin typeface="+mn-lt"/>
                <a:ea typeface="+mn-ea"/>
                <a:cs typeface="+mn-cs"/>
              </a:rPr>
              <a:t>- Harder for firms to replace/rebuild high value job matches, which lowers firm’s options to adjust employment </a:t>
            </a:r>
          </a:p>
          <a:p>
            <a:r>
              <a:rPr lang="en-US" sz="1200" b="0" i="0" u="none" strike="noStrike" kern="1200" baseline="0" dirty="0" smtClean="0">
                <a:solidFill>
                  <a:schemeClr val="tx1"/>
                </a:solidFill>
                <a:latin typeface="+mn-lt"/>
                <a:ea typeface="+mn-ea"/>
                <a:cs typeface="+mn-cs"/>
              </a:rPr>
              <a:t> </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2</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3</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smtClean="0">
                <a:solidFill>
                  <a:schemeClr val="bg2">
                    <a:lumMod val="10000"/>
                  </a:schemeClr>
                </a:solidFill>
                <a:latin typeface="Calibri" panose="020F0502020204030204" pitchFamily="34" charset="0"/>
              </a:rPr>
              <a:t>WP statistically significant in 2005 but not 2011 – what does this mean??</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4</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smtClean="0"/>
              <a:t>Stepping stones</a:t>
            </a:r>
            <a:r>
              <a:rPr lang="en-GB" baseline="0" dirty="0" smtClean="0"/>
              <a:t> or traps: </a:t>
            </a:r>
            <a:r>
              <a:rPr lang="en-GB" dirty="0" smtClean="0"/>
              <a:t>It turns out that it varies across countries</a:t>
            </a: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5</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6</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US" sz="1200" dirty="0" smtClean="0">
                <a:solidFill>
                  <a:schemeClr val="bg2">
                    <a:lumMod val="10000"/>
                  </a:schemeClr>
                </a:solidFill>
                <a:latin typeface="Calibri" panose="020F0502020204030204" pitchFamily="34" charset="0"/>
              </a:rPr>
              <a:t>Why do Pessoa &amp; Van </a:t>
            </a:r>
            <a:r>
              <a:rPr lang="en-US" sz="1200" dirty="0" err="1" smtClean="0">
                <a:solidFill>
                  <a:schemeClr val="bg2">
                    <a:lumMod val="10000"/>
                  </a:schemeClr>
                </a:solidFill>
                <a:latin typeface="Calibri" panose="020F0502020204030204" pitchFamily="34" charset="0"/>
              </a:rPr>
              <a:t>Reenen</a:t>
            </a:r>
            <a:r>
              <a:rPr lang="en-US" sz="1200" dirty="0" smtClean="0">
                <a:solidFill>
                  <a:schemeClr val="bg2">
                    <a:lumMod val="10000"/>
                  </a:schemeClr>
                </a:solidFill>
                <a:latin typeface="Calibri" panose="020F0502020204030204" pitchFamily="34" charset="0"/>
              </a:rPr>
              <a:t> (2014) find something different to Field &amp; Franklin (2014) and Harris &amp; Moffat (2014)?</a:t>
            </a:r>
          </a:p>
          <a:p>
            <a:pPr marL="0" marR="0" indent="0" algn="l" defTabSz="914400" rtl="0" eaLnBrk="1" fontAlgn="auto" latinLnBrk="0" hangingPunct="1">
              <a:lnSpc>
                <a:spcPct val="100000"/>
              </a:lnSpc>
              <a:spcBef>
                <a:spcPts val="0"/>
              </a:spcBef>
              <a:spcAft>
                <a:spcPts val="600"/>
              </a:spcAft>
              <a:buClrTx/>
              <a:buSzTx/>
              <a:buFontTx/>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r>
              <a:rPr lang="en-US" sz="1200" dirty="0" smtClean="0">
                <a:solidFill>
                  <a:schemeClr val="bg2">
                    <a:lumMod val="10000"/>
                  </a:schemeClr>
                </a:solidFill>
                <a:latin typeface="Calibri" panose="020F0502020204030204" pitchFamily="34" charset="0"/>
              </a:rPr>
              <a:t>Conference Board: in 2013 vs 2007, level of labour productivity (LP) is 3% lower, while MFP is 8.7% lower.</a:t>
            </a:r>
          </a:p>
          <a:p>
            <a:pPr marL="0" indent="0">
              <a:spcBef>
                <a:spcPts val="0"/>
              </a:spcBef>
              <a:spcAft>
                <a:spcPts val="600"/>
              </a:spcAft>
              <a:buNone/>
            </a:pPr>
            <a:endParaRPr lang="en-US" sz="1200" dirty="0" smtClean="0">
              <a:solidFill>
                <a:schemeClr val="bg2">
                  <a:lumMod val="10000"/>
                </a:schemeClr>
              </a:solidFill>
              <a:latin typeface="Calibri" panose="020F0502020204030204" pitchFamily="34" charset="0"/>
            </a:endParaRPr>
          </a:p>
          <a:p>
            <a:pPr marL="0" indent="0">
              <a:spcBef>
                <a:spcPts val="0"/>
              </a:spcBef>
              <a:spcAft>
                <a:spcPts val="600"/>
              </a:spcAft>
              <a:buNone/>
            </a:pPr>
            <a:endParaRPr lang="en-US" sz="1200" dirty="0" smtClean="0">
              <a:solidFill>
                <a:schemeClr val="bg2">
                  <a:lumMod val="10000"/>
                </a:schemeClr>
              </a:solidFill>
              <a:latin typeface="Calibri" panose="020F0502020204030204" pitchFamily="34" charset="0"/>
            </a:endParaRPr>
          </a:p>
          <a:p>
            <a:pPr marL="0" indent="0">
              <a:spcBef>
                <a:spcPts val="0"/>
              </a:spcBef>
              <a:spcAft>
                <a:spcPts val="600"/>
              </a:spcAft>
              <a:buNone/>
            </a:pPr>
            <a:endParaRPr lang="en-US" sz="1200" dirty="0" smtClean="0">
              <a:solidFill>
                <a:schemeClr val="bg2">
                  <a:lumMod val="10000"/>
                </a:schemeClr>
              </a:solidFill>
              <a:latin typeface="Calibri" panose="020F0502020204030204" pitchFamily="34" charset="0"/>
            </a:endParaRPr>
          </a:p>
          <a:p>
            <a:pPr marL="0" indent="0">
              <a:spcBef>
                <a:spcPts val="0"/>
              </a:spcBef>
              <a:spcAft>
                <a:spcPts val="600"/>
              </a:spcAft>
              <a:buNone/>
            </a:pPr>
            <a:r>
              <a:rPr lang="en-US" sz="1200" dirty="0" smtClean="0">
                <a:solidFill>
                  <a:schemeClr val="bg2">
                    <a:lumMod val="10000"/>
                  </a:schemeClr>
                </a:solidFill>
                <a:latin typeface="Calibri" panose="020F0502020204030204" pitchFamily="34" charset="0"/>
              </a:rPr>
              <a:t>Other issues</a:t>
            </a:r>
          </a:p>
          <a:p>
            <a:pPr marL="0" indent="0">
              <a:spcBef>
                <a:spcPts val="0"/>
              </a:spcBef>
              <a:spcAft>
                <a:spcPts val="600"/>
              </a:spcAft>
              <a:buNone/>
            </a:pPr>
            <a:r>
              <a:rPr lang="en-US" sz="1200" dirty="0" smtClean="0">
                <a:solidFill>
                  <a:schemeClr val="bg2">
                    <a:lumMod val="10000"/>
                  </a:schemeClr>
                </a:solidFill>
                <a:latin typeface="Calibri" panose="020F0502020204030204" pitchFamily="34" charset="0"/>
              </a:rPr>
              <a:t>- Measurement: self-reported labour productivity; why not match survey indicators with industry level productivity?</a:t>
            </a:r>
          </a:p>
        </p:txBody>
      </p:sp>
      <p:sp>
        <p:nvSpPr>
          <p:cNvPr id="4" name="Slide Number Placeholder 3"/>
          <p:cNvSpPr>
            <a:spLocks noGrp="1"/>
          </p:cNvSpPr>
          <p:nvPr>
            <p:ph type="sldNum" sz="quarter" idx="10"/>
          </p:nvPr>
        </p:nvSpPr>
        <p:spPr/>
        <p:txBody>
          <a:bodyPr/>
          <a:lstStyle/>
          <a:p>
            <a:fld id="{3A229EE6-A1F1-4346-BE8B-80563A6DAA84}" type="slidenum">
              <a:rPr lang="en-GB" smtClean="0"/>
              <a:t>7</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smtClean="0"/>
              <a:t>Older firms tend to be less productive</a:t>
            </a:r>
            <a:endParaRPr lang="en-GB" dirty="0"/>
          </a:p>
        </p:txBody>
      </p:sp>
      <p:sp>
        <p:nvSpPr>
          <p:cNvPr id="4" name="Slide Number Placeholder 3"/>
          <p:cNvSpPr>
            <a:spLocks noGrp="1"/>
          </p:cNvSpPr>
          <p:nvPr>
            <p:ph type="sldNum" sz="quarter" idx="10"/>
          </p:nvPr>
        </p:nvSpPr>
        <p:spPr/>
        <p:txBody>
          <a:bodyPr/>
          <a:lstStyle/>
          <a:p>
            <a:fld id="{3A229EE6-A1F1-4346-BE8B-80563A6DAA84}" type="slidenum">
              <a:rPr lang="en-GB" smtClean="0"/>
              <a:t>8</a:t>
            </a:fld>
            <a:endParaRPr lang="en-GB"/>
          </a:p>
        </p:txBody>
      </p:sp>
    </p:spTree>
    <p:extLst>
      <p:ext uri="{BB962C8B-B14F-4D97-AF65-F5344CB8AC3E}">
        <p14:creationId xmlns:p14="http://schemas.microsoft.com/office/powerpoint/2010/main" val="3911697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US" sz="1200" dirty="0" smtClean="0">
                <a:solidFill>
                  <a:schemeClr val="bg2">
                    <a:lumMod val="10000"/>
                  </a:schemeClr>
                </a:solidFill>
                <a:latin typeface="Calibri" panose="020F0502020204030204" pitchFamily="34" charset="0"/>
              </a:rPr>
              <a:t>Why do Pessoa &amp; Van </a:t>
            </a:r>
            <a:r>
              <a:rPr lang="en-US" sz="1200" dirty="0" err="1" smtClean="0">
                <a:solidFill>
                  <a:schemeClr val="bg2">
                    <a:lumMod val="10000"/>
                  </a:schemeClr>
                </a:solidFill>
                <a:latin typeface="Calibri" panose="020F0502020204030204" pitchFamily="34" charset="0"/>
              </a:rPr>
              <a:t>Reenen</a:t>
            </a:r>
            <a:r>
              <a:rPr lang="en-US" sz="1200" dirty="0" smtClean="0">
                <a:solidFill>
                  <a:schemeClr val="bg2">
                    <a:lumMod val="10000"/>
                  </a:schemeClr>
                </a:solidFill>
                <a:latin typeface="Calibri" panose="020F0502020204030204" pitchFamily="34" charset="0"/>
              </a:rPr>
              <a:t> (2014) find something different to Field &amp; Franklin (2014) and Harris &amp; Moffat (2014)?</a:t>
            </a:r>
          </a:p>
          <a:p>
            <a:pPr marL="0" marR="0" indent="0" algn="l" defTabSz="914400" rtl="0" eaLnBrk="1" fontAlgn="auto" latinLnBrk="0" hangingPunct="1">
              <a:lnSpc>
                <a:spcPct val="100000"/>
              </a:lnSpc>
              <a:spcBef>
                <a:spcPts val="0"/>
              </a:spcBef>
              <a:spcAft>
                <a:spcPts val="600"/>
              </a:spcAft>
              <a:buClrTx/>
              <a:buSzTx/>
              <a:buFontTx/>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en-US" sz="1200" dirty="0" smtClean="0">
              <a:solidFill>
                <a:schemeClr val="bg2">
                  <a:lumMod val="10000"/>
                </a:schemeClr>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r>
              <a:rPr lang="en-US" sz="1200" dirty="0" smtClean="0">
                <a:solidFill>
                  <a:schemeClr val="bg2">
                    <a:lumMod val="10000"/>
                  </a:schemeClr>
                </a:solidFill>
                <a:latin typeface="Calibri" panose="020F0502020204030204" pitchFamily="34" charset="0"/>
              </a:rPr>
              <a:t>Conference Board: in 2013 vs 2007, level of labour productivity (LP) is 3% lower, while MFP is </a:t>
            </a:r>
            <a:r>
              <a:rPr lang="en-US" sz="1200" dirty="0" smtClean="0">
                <a:solidFill>
                  <a:schemeClr val="bg2">
                    <a:lumMod val="10000"/>
                  </a:schemeClr>
                </a:solidFill>
                <a:latin typeface="Calibri" panose="020F0502020204030204" pitchFamily="34" charset="0"/>
              </a:rPr>
              <a:t>8% </a:t>
            </a:r>
            <a:r>
              <a:rPr lang="en-US" sz="1200" dirty="0" smtClean="0">
                <a:solidFill>
                  <a:schemeClr val="bg2">
                    <a:lumMod val="10000"/>
                  </a:schemeClr>
                </a:solidFill>
                <a:latin typeface="Calibri" panose="020F0502020204030204" pitchFamily="34" charset="0"/>
              </a:rPr>
              <a:t>lower.</a:t>
            </a:r>
          </a:p>
          <a:p>
            <a:pPr marL="0" indent="0">
              <a:spcBef>
                <a:spcPts val="0"/>
              </a:spcBef>
              <a:spcAft>
                <a:spcPts val="600"/>
              </a:spcAft>
              <a:buNone/>
            </a:pPr>
            <a:endParaRPr lang="en-US" sz="1200" dirty="0" smtClean="0">
              <a:solidFill>
                <a:schemeClr val="bg2">
                  <a:lumMod val="10000"/>
                </a:schemeClr>
              </a:solidFill>
              <a:latin typeface="Calibri" panose="020F0502020204030204" pitchFamily="34" charset="0"/>
            </a:endParaRPr>
          </a:p>
          <a:p>
            <a:pPr marL="0" indent="0">
              <a:spcBef>
                <a:spcPts val="0"/>
              </a:spcBef>
              <a:spcAft>
                <a:spcPts val="600"/>
              </a:spcAft>
              <a:buNone/>
            </a:pPr>
            <a:endParaRPr lang="en-US" sz="1200" dirty="0" smtClean="0">
              <a:solidFill>
                <a:schemeClr val="bg2">
                  <a:lumMod val="10000"/>
                </a:schemeClr>
              </a:solidFill>
              <a:latin typeface="Calibri" panose="020F0502020204030204" pitchFamily="34" charset="0"/>
            </a:endParaRPr>
          </a:p>
          <a:p>
            <a:pPr marL="0" indent="0">
              <a:spcBef>
                <a:spcPts val="0"/>
              </a:spcBef>
              <a:spcAft>
                <a:spcPts val="600"/>
              </a:spcAft>
              <a:buNone/>
            </a:pPr>
            <a:endParaRPr lang="en-US" sz="1200" dirty="0" smtClean="0">
              <a:solidFill>
                <a:schemeClr val="bg2">
                  <a:lumMod val="10000"/>
                </a:schemeClr>
              </a:solidFill>
              <a:latin typeface="Calibri" panose="020F0502020204030204" pitchFamily="34" charset="0"/>
            </a:endParaRPr>
          </a:p>
          <a:p>
            <a:pPr marL="0" indent="0">
              <a:spcBef>
                <a:spcPts val="0"/>
              </a:spcBef>
              <a:spcAft>
                <a:spcPts val="600"/>
              </a:spcAft>
              <a:buNone/>
            </a:pPr>
            <a:r>
              <a:rPr lang="en-US" sz="1200" dirty="0" smtClean="0">
                <a:solidFill>
                  <a:schemeClr val="bg2">
                    <a:lumMod val="10000"/>
                  </a:schemeClr>
                </a:solidFill>
                <a:latin typeface="Calibri" panose="020F0502020204030204" pitchFamily="34" charset="0"/>
              </a:rPr>
              <a:t>Other issues</a:t>
            </a:r>
          </a:p>
          <a:p>
            <a:pPr marL="0" indent="0">
              <a:spcBef>
                <a:spcPts val="0"/>
              </a:spcBef>
              <a:spcAft>
                <a:spcPts val="600"/>
              </a:spcAft>
              <a:buNone/>
            </a:pPr>
            <a:r>
              <a:rPr lang="en-US" sz="1200" dirty="0" smtClean="0">
                <a:solidFill>
                  <a:schemeClr val="bg2">
                    <a:lumMod val="10000"/>
                  </a:schemeClr>
                </a:solidFill>
                <a:latin typeface="Calibri" panose="020F0502020204030204" pitchFamily="34" charset="0"/>
              </a:rPr>
              <a:t>- Measurement: self-reported labour productivity; why not match survey indicators with industry level productivity?</a:t>
            </a:r>
          </a:p>
        </p:txBody>
      </p:sp>
      <p:sp>
        <p:nvSpPr>
          <p:cNvPr id="4" name="Slide Number Placeholder 3"/>
          <p:cNvSpPr>
            <a:spLocks noGrp="1"/>
          </p:cNvSpPr>
          <p:nvPr>
            <p:ph type="sldNum" sz="quarter" idx="10"/>
          </p:nvPr>
        </p:nvSpPr>
        <p:spPr/>
        <p:txBody>
          <a:bodyPr/>
          <a:lstStyle/>
          <a:p>
            <a:fld id="{3A229EE6-A1F1-4346-BE8B-80563A6DAA84}" type="slidenum">
              <a:rPr lang="en-GB" smtClean="0"/>
              <a:t>9</a:t>
            </a:fld>
            <a:endParaRPr lang="en-GB"/>
          </a:p>
        </p:txBody>
      </p:sp>
    </p:spTree>
    <p:extLst>
      <p:ext uri="{BB962C8B-B14F-4D97-AF65-F5344CB8AC3E}">
        <p14:creationId xmlns:p14="http://schemas.microsoft.com/office/powerpoint/2010/main" val="39116979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C3C6B3FE-AC20-4305-9FB3-C42961043EBE}" type="datetimeFigureOut">
              <a:rPr lang="en-GB" smtClean="0"/>
              <a:t>22/01/2015</a:t>
            </a:fld>
            <a:endParaRPr lang="en-GB"/>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3C6B3FE-AC20-4305-9FB3-C42961043EBE}" type="datetimeFigureOut">
              <a:rPr lang="en-GB" smtClean="0"/>
              <a:t>22/01/2015</a:t>
            </a:fld>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C8C08C57-6DDF-4382-8865-7BAF80B4C88A}" type="slidenum">
              <a:rPr lang="en-GB" smtClean="0"/>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C3C6B3FE-AC20-4305-9FB3-C42961043EBE}" type="datetimeFigureOut">
              <a:rPr lang="en-GB" smtClean="0"/>
              <a:t>22/01/2015</a:t>
            </a:fld>
            <a:endParaRPr lang="en-GB"/>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C8C08C57-6DDF-4382-8865-7BAF80B4C88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endParaRPr lang="en-US"/>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58A3AF47-B4FA-4D1F-8A11-2DCF56C6D06A}" type="slidenum">
              <a:rPr lang="en-US" smtClean="0"/>
              <a:pPr/>
              <a:t>‹#›</a:t>
            </a:fld>
            <a:endParaRPr lang="en-US"/>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extLst>
      <p:ext uri="{BB962C8B-B14F-4D97-AF65-F5344CB8AC3E}">
        <p14:creationId xmlns:p14="http://schemas.microsoft.com/office/powerpoint/2010/main" val="34404052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3C6B3FE-AC20-4305-9FB3-C42961043EBE}" type="datetimeFigureOut">
              <a:rPr lang="en-GB" smtClean="0"/>
              <a:t>22/01/2015</a:t>
            </a:fld>
            <a:endParaRPr lang="en-GB"/>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C8C08C57-6DDF-4382-8865-7BAF80B4C88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907704" y="836712"/>
            <a:ext cx="8276456" cy="1823576"/>
          </a:xfrm>
        </p:spPr>
        <p:txBody>
          <a:bodyPr/>
          <a:lstStyle/>
          <a:p>
            <a:r>
              <a:rPr lang="en-GB" sz="4000" b="1" dirty="0" smtClean="0"/>
              <a:t>Productivity puzzles in </a:t>
            </a:r>
            <a:r>
              <a:rPr lang="en-GB" sz="4000" b="1" dirty="0" err="1" smtClean="0"/>
              <a:t>europe</a:t>
            </a:r>
            <a:r>
              <a:rPr lang="en-GB" sz="4000" b="1" dirty="0" smtClean="0"/>
              <a:t>: the </a:t>
            </a:r>
            <a:r>
              <a:rPr lang="en-GB" sz="4000" b="1" dirty="0" err="1" smtClean="0"/>
              <a:t>french</a:t>
            </a:r>
            <a:r>
              <a:rPr lang="en-GB" sz="4000" b="1" dirty="0" smtClean="0"/>
              <a:t> and </a:t>
            </a:r>
            <a:r>
              <a:rPr lang="en-GB" sz="4000" b="1" dirty="0" err="1" smtClean="0"/>
              <a:t>british</a:t>
            </a:r>
            <a:r>
              <a:rPr lang="en-GB" sz="4000" b="1" dirty="0" smtClean="0"/>
              <a:t> conundrums</a:t>
            </a:r>
            <a:endParaRPr lang="en-GB" sz="4000" dirty="0"/>
          </a:p>
        </p:txBody>
      </p:sp>
      <p:sp>
        <p:nvSpPr>
          <p:cNvPr id="4099" name="Rectangle 3"/>
          <p:cNvSpPr>
            <a:spLocks noGrp="1" noChangeArrowheads="1"/>
          </p:cNvSpPr>
          <p:nvPr>
            <p:ph type="subTitle" idx="1"/>
          </p:nvPr>
        </p:nvSpPr>
        <p:spPr>
          <a:xfrm>
            <a:off x="611560" y="3645024"/>
            <a:ext cx="7128792" cy="2092881"/>
          </a:xfrm>
        </p:spPr>
        <p:txBody>
          <a:bodyPr/>
          <a:lstStyle/>
          <a:p>
            <a:pPr>
              <a:spcAft>
                <a:spcPts val="600"/>
              </a:spcAft>
            </a:pPr>
            <a:r>
              <a:rPr lang="en-GB" sz="2100" b="1" dirty="0" smtClean="0"/>
              <a:t>Dan Andrews</a:t>
            </a:r>
          </a:p>
          <a:p>
            <a:r>
              <a:rPr lang="en-GB" sz="2100" dirty="0" smtClean="0"/>
              <a:t>Senior Economist</a:t>
            </a:r>
          </a:p>
          <a:p>
            <a:r>
              <a:rPr lang="en-GB" sz="2100" dirty="0" smtClean="0"/>
              <a:t>Structural Policy Analysis Division</a:t>
            </a:r>
          </a:p>
          <a:p>
            <a:r>
              <a:rPr lang="en-GB" sz="2100" dirty="0" smtClean="0"/>
              <a:t>Economics Department</a:t>
            </a:r>
          </a:p>
          <a:p>
            <a:pPr>
              <a:spcAft>
                <a:spcPts val="2400"/>
              </a:spcAft>
            </a:pPr>
            <a:r>
              <a:rPr lang="en-GB" sz="2100" dirty="0" smtClean="0"/>
              <a:t>Organisation for Economic Co-operation &amp; Development</a:t>
            </a:r>
          </a:p>
          <a:p>
            <a:pPr>
              <a:spcBef>
                <a:spcPts val="600"/>
              </a:spcBef>
            </a:pPr>
            <a:r>
              <a:rPr lang="en-GB" sz="2100" b="1" dirty="0" smtClean="0"/>
              <a:t>CEPREMAP Conference </a:t>
            </a:r>
            <a:r>
              <a:rPr lang="en-GB" sz="2100" dirty="0" smtClean="0"/>
              <a:t>| 23 January 2015</a:t>
            </a:r>
            <a:endParaRPr lang="en-US" sz="2100" dirty="0"/>
          </a:p>
        </p:txBody>
      </p:sp>
    </p:spTree>
    <p:extLst>
      <p:ext uri="{BB962C8B-B14F-4D97-AF65-F5344CB8AC3E}">
        <p14:creationId xmlns:p14="http://schemas.microsoft.com/office/powerpoint/2010/main" val="1936302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400" b="1" dirty="0" smtClean="0">
                <a:solidFill>
                  <a:srgbClr val="0070C0"/>
                </a:solidFill>
                <a:cs typeface="Arial" charset="0"/>
              </a:rPr>
              <a:t>What’s driving the sizeable pre-crisis contribution from reallocation?</a:t>
            </a:r>
            <a:endParaRPr lang="en-US" sz="3400" b="1" dirty="0">
              <a:solidFill>
                <a:srgbClr val="0070C0"/>
              </a:solidFill>
              <a:cs typeface="Arial" charset="0"/>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980" y="1412776"/>
            <a:ext cx="7561263"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Arrow Connector 3"/>
          <p:cNvCxnSpPr/>
          <p:nvPr/>
        </p:nvCxnSpPr>
        <p:spPr>
          <a:xfrm flipH="1">
            <a:off x="2771800" y="2852936"/>
            <a:ext cx="864096" cy="432048"/>
          </a:xfrm>
          <a:prstGeom prst="straightConnector1">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638920" y="2452245"/>
            <a:ext cx="3103735" cy="646331"/>
          </a:xfrm>
          <a:prstGeom prst="rect">
            <a:avLst/>
          </a:prstGeom>
          <a:noFill/>
        </p:spPr>
        <p:txBody>
          <a:bodyPr wrap="none" rtlCol="0">
            <a:spAutoFit/>
          </a:bodyPr>
          <a:lstStyle/>
          <a:p>
            <a:r>
              <a:rPr lang="en-GB" i="1" dirty="0" smtClean="0">
                <a:solidFill>
                  <a:schemeClr val="bg2">
                    <a:lumMod val="10000"/>
                  </a:schemeClr>
                </a:solidFill>
              </a:rPr>
              <a:t>Massive in the context of the</a:t>
            </a:r>
          </a:p>
          <a:p>
            <a:r>
              <a:rPr lang="en-GB" i="1" dirty="0" smtClean="0">
                <a:solidFill>
                  <a:schemeClr val="bg2">
                    <a:lumMod val="10000"/>
                  </a:schemeClr>
                </a:solidFill>
              </a:rPr>
              <a:t> existing literature…</a:t>
            </a:r>
            <a:endParaRPr lang="en-GB" i="1" dirty="0">
              <a:solidFill>
                <a:schemeClr val="bg2">
                  <a:lumMod val="10000"/>
                </a:schemeClr>
              </a:solidFill>
            </a:endParaRPr>
          </a:p>
        </p:txBody>
      </p:sp>
      <p:sp>
        <p:nvSpPr>
          <p:cNvPr id="16" name="TextBox 15"/>
          <p:cNvSpPr txBox="1"/>
          <p:nvPr/>
        </p:nvSpPr>
        <p:spPr>
          <a:xfrm>
            <a:off x="3071294" y="1676099"/>
            <a:ext cx="3156633" cy="246221"/>
          </a:xfrm>
          <a:prstGeom prst="rect">
            <a:avLst/>
          </a:prstGeom>
          <a:noFill/>
        </p:spPr>
        <p:txBody>
          <a:bodyPr wrap="none" rtlCol="0">
            <a:spAutoFit/>
          </a:bodyPr>
          <a:lstStyle/>
          <a:p>
            <a:pPr algn="ctr"/>
            <a:r>
              <a:rPr lang="en-GB" sz="100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Reallocation across incumbents + net entry</a:t>
            </a:r>
            <a:endParaRPr lang="en-GB" sz="1000"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a:xfrm>
            <a:off x="683568" y="1676099"/>
            <a:ext cx="5904656" cy="246221"/>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449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An entry story?</a:t>
            </a:r>
            <a:endParaRPr lang="en-US" sz="3600" b="1" dirty="0">
              <a:solidFill>
                <a:srgbClr val="0070C0"/>
              </a:solidFill>
              <a:cs typeface="Arial" charset="0"/>
            </a:endParaRPr>
          </a:p>
        </p:txBody>
      </p:sp>
      <p:sp>
        <p:nvSpPr>
          <p:cNvPr id="5" name="TextBox 4"/>
          <p:cNvSpPr txBox="1"/>
          <p:nvPr/>
        </p:nvSpPr>
        <p:spPr>
          <a:xfrm>
            <a:off x="251520" y="1295642"/>
            <a:ext cx="8784976" cy="461665"/>
          </a:xfrm>
          <a:prstGeom prst="rect">
            <a:avLst/>
          </a:prstGeom>
          <a:noFill/>
        </p:spPr>
        <p:txBody>
          <a:bodyPr wrap="square" rtlCol="0">
            <a:spAutoFit/>
          </a:bodyPr>
          <a:lstStyle/>
          <a:p>
            <a:pPr algn="ctr">
              <a:spcBef>
                <a:spcPts val="600"/>
              </a:spcBef>
            </a:pPr>
            <a:r>
              <a:rPr lang="en-US" sz="2400" b="1" dirty="0" smtClean="0">
                <a:solidFill>
                  <a:schemeClr val="bg2">
                    <a:lumMod val="10000"/>
                  </a:schemeClr>
                </a:solidFill>
                <a:latin typeface="Calibri" panose="020F0502020204030204" pitchFamily="34" charset="0"/>
              </a:rPr>
              <a:t>Declining start-up rates across OECD countries</a:t>
            </a:r>
            <a:endParaRPr lang="en-US" sz="2400" b="1" dirty="0">
              <a:solidFill>
                <a:schemeClr val="bg2">
                  <a:lumMod val="10000"/>
                </a:schemeClr>
              </a:solidFill>
              <a:latin typeface="Calibri" panose="020F0502020204030204" pitchFamily="34" charset="0"/>
            </a:endParaRPr>
          </a:p>
        </p:txBody>
      </p:sp>
      <p:sp>
        <p:nvSpPr>
          <p:cNvPr id="6" name="TextBox 5"/>
          <p:cNvSpPr txBox="1"/>
          <p:nvPr/>
        </p:nvSpPr>
        <p:spPr>
          <a:xfrm>
            <a:off x="386648" y="6381328"/>
            <a:ext cx="8208469" cy="523220"/>
          </a:xfrm>
          <a:prstGeom prst="rect">
            <a:avLst/>
          </a:prstGeom>
          <a:noFill/>
        </p:spPr>
        <p:txBody>
          <a:bodyPr wrap="square" rtlCol="0">
            <a:spAutoFit/>
          </a:bodyPr>
          <a:lstStyle/>
          <a:p>
            <a:r>
              <a:rPr lang="en-US" sz="1400" dirty="0" smtClean="0">
                <a:solidFill>
                  <a:schemeClr val="bg2">
                    <a:lumMod val="10000"/>
                  </a:schemeClr>
                </a:solidFill>
              </a:rPr>
              <a:t>Source: C</a:t>
            </a:r>
            <a:r>
              <a:rPr lang="en-US" sz="1400" dirty="0">
                <a:solidFill>
                  <a:schemeClr val="bg2">
                    <a:lumMod val="10000"/>
                  </a:schemeClr>
                </a:solidFill>
              </a:rPr>
              <a:t>. Criscuolo, P. N. Gal and C. Menon (2014), “The Dynamics of Employment </a:t>
            </a:r>
            <a:r>
              <a:rPr lang="en-US" sz="1400" dirty="0" smtClean="0">
                <a:solidFill>
                  <a:schemeClr val="bg2">
                    <a:lumMod val="10000"/>
                  </a:schemeClr>
                </a:solidFill>
              </a:rPr>
              <a:t>Growth: New </a:t>
            </a:r>
            <a:r>
              <a:rPr lang="en-US" sz="1400" dirty="0">
                <a:solidFill>
                  <a:schemeClr val="bg2">
                    <a:lumMod val="10000"/>
                  </a:schemeClr>
                </a:solidFill>
              </a:rPr>
              <a:t>Evidence from 18 Countries”, OECD Science, Technology and Industry Policy </a:t>
            </a:r>
            <a:r>
              <a:rPr lang="en-US" sz="1400" dirty="0" smtClean="0">
                <a:solidFill>
                  <a:schemeClr val="bg2">
                    <a:lumMod val="10000"/>
                  </a:schemeClr>
                </a:solidFill>
              </a:rPr>
              <a:t> Papers </a:t>
            </a:r>
            <a:r>
              <a:rPr lang="en-US" sz="1400" dirty="0">
                <a:solidFill>
                  <a:schemeClr val="bg2">
                    <a:lumMod val="10000"/>
                  </a:schemeClr>
                </a:solidFill>
              </a:rPr>
              <a:t>no. </a:t>
            </a:r>
            <a:r>
              <a:rPr lang="en-US" sz="1400" dirty="0" smtClean="0">
                <a:solidFill>
                  <a:schemeClr val="bg2">
                    <a:lumMod val="10000"/>
                  </a:schemeClr>
                </a:solidFill>
              </a:rPr>
              <a:t>14. </a:t>
            </a:r>
            <a:endParaRPr lang="en-GB" sz="1400" dirty="0">
              <a:solidFill>
                <a:schemeClr val="bg2">
                  <a:lumMod val="10000"/>
                </a:schemeClr>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356" y="1757307"/>
            <a:ext cx="8569304" cy="46240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Oval 6"/>
          <p:cNvSpPr/>
          <p:nvPr/>
        </p:nvSpPr>
        <p:spPr>
          <a:xfrm>
            <a:off x="1806966" y="5697252"/>
            <a:ext cx="432048" cy="8280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3744084" y="2420888"/>
            <a:ext cx="5184576" cy="1384995"/>
          </a:xfrm>
          <a:prstGeom prst="rect">
            <a:avLst/>
          </a:prstGeom>
        </p:spPr>
        <p:txBody>
          <a:bodyPr wrap="square">
            <a:spAutoFit/>
          </a:bodyPr>
          <a:lstStyle/>
          <a:p>
            <a:pPr>
              <a:spcBef>
                <a:spcPts val="0"/>
              </a:spcBef>
              <a:spcAft>
                <a:spcPts val="600"/>
              </a:spcAft>
            </a:pPr>
            <a:r>
              <a:rPr lang="en-US" sz="2100" dirty="0">
                <a:solidFill>
                  <a:srgbClr val="C00000"/>
                </a:solidFill>
                <a:latin typeface="Calibri" panose="020F0502020204030204" pitchFamily="34" charset="0"/>
              </a:rPr>
              <a:t>Entry </a:t>
            </a:r>
            <a:r>
              <a:rPr lang="en-US" sz="2100" dirty="0" smtClean="0">
                <a:solidFill>
                  <a:srgbClr val="C00000"/>
                </a:solidFill>
                <a:latin typeface="Calibri" panose="020F0502020204030204" pitchFamily="34" charset="0"/>
              </a:rPr>
              <a:t>directly affects reallocation and indirectly within-firm </a:t>
            </a:r>
            <a:r>
              <a:rPr lang="en-US" sz="2100" dirty="0">
                <a:solidFill>
                  <a:srgbClr val="C00000"/>
                </a:solidFill>
                <a:latin typeface="Calibri" panose="020F0502020204030204" pitchFamily="34" charset="0"/>
              </a:rPr>
              <a:t>productivity </a:t>
            </a:r>
            <a:r>
              <a:rPr lang="en-US" sz="2100" dirty="0" smtClean="0">
                <a:solidFill>
                  <a:srgbClr val="C00000"/>
                </a:solidFill>
                <a:latin typeface="Calibri" panose="020F0502020204030204" pitchFamily="34" charset="0"/>
              </a:rPr>
              <a:t>by placing pressure </a:t>
            </a:r>
            <a:r>
              <a:rPr lang="en-US" sz="2100" dirty="0">
                <a:solidFill>
                  <a:srgbClr val="C00000"/>
                </a:solidFill>
                <a:latin typeface="Calibri" panose="020F0502020204030204" pitchFamily="34" charset="0"/>
              </a:rPr>
              <a:t>on incumbents to </a:t>
            </a:r>
            <a:r>
              <a:rPr lang="en-US" sz="2100" dirty="0" smtClean="0">
                <a:solidFill>
                  <a:srgbClr val="C00000"/>
                </a:solidFill>
                <a:latin typeface="Calibri" panose="020F0502020204030204" pitchFamily="34" charset="0"/>
              </a:rPr>
              <a:t>innovate (+ less radical innovation in the future).</a:t>
            </a:r>
            <a:endParaRPr lang="en-US" sz="2100" dirty="0">
              <a:solidFill>
                <a:srgbClr val="C00000"/>
              </a:solidFill>
              <a:latin typeface="Calibri" panose="020F0502020204030204" pitchFamily="34" charset="0"/>
            </a:endParaRPr>
          </a:p>
        </p:txBody>
      </p:sp>
      <p:cxnSp>
        <p:nvCxnSpPr>
          <p:cNvPr id="8" name="Straight Arrow Connector 7"/>
          <p:cNvCxnSpPr/>
          <p:nvPr/>
        </p:nvCxnSpPr>
        <p:spPr>
          <a:xfrm flipV="1">
            <a:off x="1804058" y="4152641"/>
            <a:ext cx="165655" cy="19802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098374" y="4269322"/>
            <a:ext cx="59168" cy="37932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745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340768"/>
            <a:ext cx="8640960" cy="5256584"/>
          </a:xfrm>
        </p:spPr>
        <p:txBody>
          <a:bodyPr>
            <a:normAutofit lnSpcReduction="10000"/>
          </a:bodyPr>
          <a:lstStyle/>
          <a:p>
            <a:pPr marL="0" indent="0">
              <a:spcBef>
                <a:spcPts val="600"/>
              </a:spcBef>
              <a:spcAft>
                <a:spcPts val="600"/>
              </a:spcAft>
              <a:buNone/>
            </a:pPr>
            <a:r>
              <a:rPr lang="en-US" sz="2800" i="1" dirty="0" smtClean="0">
                <a:solidFill>
                  <a:srgbClr val="FF0000"/>
                </a:solidFill>
                <a:latin typeface="Calibri" panose="020F0502020204030204" pitchFamily="34" charset="0"/>
              </a:rPr>
              <a:t>Structural issues</a:t>
            </a:r>
          </a:p>
          <a:p>
            <a:pPr>
              <a:spcBef>
                <a:spcPts val="300"/>
              </a:spcBef>
              <a:spcAft>
                <a:spcPts val="600"/>
              </a:spcAft>
              <a:buFont typeface="Wingdings" panose="05000000000000000000" pitchFamily="2" charset="2"/>
              <a:buChar char="Ø"/>
            </a:pPr>
            <a:r>
              <a:rPr lang="en-US" sz="2700" i="1" dirty="0">
                <a:solidFill>
                  <a:schemeClr val="bg2">
                    <a:lumMod val="10000"/>
                  </a:schemeClr>
                </a:solidFill>
                <a:latin typeface="Calibri" panose="020F0502020204030204" pitchFamily="34" charset="0"/>
              </a:rPr>
              <a:t>Within-firm</a:t>
            </a:r>
            <a:r>
              <a:rPr lang="en-US" sz="2700" dirty="0">
                <a:solidFill>
                  <a:schemeClr val="bg2">
                    <a:lumMod val="10000"/>
                  </a:schemeClr>
                </a:solidFill>
                <a:latin typeface="Calibri" panose="020F0502020204030204" pitchFamily="34" charset="0"/>
              </a:rPr>
              <a:t> and </a:t>
            </a:r>
            <a:r>
              <a:rPr lang="en-US" sz="2700" i="1" dirty="0">
                <a:solidFill>
                  <a:schemeClr val="bg2">
                    <a:lumMod val="10000"/>
                  </a:schemeClr>
                </a:solidFill>
                <a:latin typeface="Calibri" panose="020F0502020204030204" pitchFamily="34" charset="0"/>
              </a:rPr>
              <a:t>reallocation</a:t>
            </a:r>
            <a:r>
              <a:rPr lang="en-US" sz="2700" dirty="0">
                <a:solidFill>
                  <a:schemeClr val="bg2">
                    <a:lumMod val="10000"/>
                  </a:schemeClr>
                </a:solidFill>
                <a:latin typeface="Calibri" panose="020F0502020204030204" pitchFamily="34" charset="0"/>
              </a:rPr>
              <a:t> components improve aggregate MFP </a:t>
            </a:r>
            <a:r>
              <a:rPr lang="en-US" sz="2700" b="1" dirty="0">
                <a:solidFill>
                  <a:schemeClr val="accent1"/>
                </a:solidFill>
                <a:latin typeface="Calibri" panose="020F0502020204030204" pitchFamily="34" charset="0"/>
              </a:rPr>
              <a:t>forecasts</a:t>
            </a:r>
            <a:r>
              <a:rPr lang="en-US" sz="2700" dirty="0">
                <a:solidFill>
                  <a:schemeClr val="bg2">
                    <a:lumMod val="10000"/>
                  </a:schemeClr>
                </a:solidFill>
                <a:latin typeface="Calibri" panose="020F0502020204030204" pitchFamily="34" charset="0"/>
              </a:rPr>
              <a:t>, even when firm-level data are available with a time lag (</a:t>
            </a:r>
            <a:r>
              <a:rPr lang="en-US" sz="2700" dirty="0" err="1">
                <a:solidFill>
                  <a:schemeClr val="bg2">
                    <a:lumMod val="10000"/>
                  </a:schemeClr>
                </a:solidFill>
                <a:latin typeface="Calibri" panose="020F0502020204030204" pitchFamily="34" charset="0"/>
              </a:rPr>
              <a:t>Bartelsman</a:t>
            </a:r>
            <a:r>
              <a:rPr lang="en-US" sz="2700" dirty="0">
                <a:solidFill>
                  <a:schemeClr val="bg2">
                    <a:lumMod val="10000"/>
                  </a:schemeClr>
                </a:solidFill>
                <a:latin typeface="Calibri" panose="020F0502020204030204" pitchFamily="34" charset="0"/>
              </a:rPr>
              <a:t> &amp; Wolf, 2014).</a:t>
            </a:r>
          </a:p>
          <a:p>
            <a:pPr>
              <a:spcBef>
                <a:spcPts val="300"/>
              </a:spcBef>
              <a:spcAft>
                <a:spcPts val="600"/>
              </a:spcAft>
              <a:buFont typeface="Wingdings" panose="05000000000000000000" pitchFamily="2" charset="2"/>
              <a:buChar char="Ø"/>
            </a:pPr>
            <a:r>
              <a:rPr lang="en-US" sz="2700" dirty="0" smtClean="0">
                <a:solidFill>
                  <a:schemeClr val="bg2">
                    <a:lumMod val="10000"/>
                  </a:schemeClr>
                </a:solidFill>
                <a:latin typeface="Calibri" panose="020F0502020204030204" pitchFamily="34" charset="0"/>
              </a:rPr>
              <a:t>Broad-based slowdown across all firms? Or does it vary with </a:t>
            </a:r>
            <a:r>
              <a:rPr lang="en-US" sz="2700" b="1" dirty="0" smtClean="0">
                <a:solidFill>
                  <a:schemeClr val="accent1"/>
                </a:solidFill>
                <a:latin typeface="Calibri" panose="020F0502020204030204" pitchFamily="34" charset="0"/>
              </a:rPr>
              <a:t>distance to the frontier</a:t>
            </a:r>
            <a:r>
              <a:rPr lang="en-US" sz="2700" dirty="0" smtClean="0">
                <a:solidFill>
                  <a:schemeClr val="bg2">
                    <a:lumMod val="10000"/>
                  </a:schemeClr>
                </a:solidFill>
                <a:latin typeface="Calibri" panose="020F0502020204030204" pitchFamily="34" charset="0"/>
              </a:rPr>
              <a:t>? What’s happening at the global and national frontiers?</a:t>
            </a:r>
          </a:p>
          <a:p>
            <a:pPr>
              <a:spcBef>
                <a:spcPts val="300"/>
              </a:spcBef>
              <a:spcAft>
                <a:spcPts val="600"/>
              </a:spcAft>
              <a:buFont typeface="Wingdings" panose="05000000000000000000" pitchFamily="2" charset="2"/>
              <a:buChar char="Ø"/>
            </a:pPr>
            <a:r>
              <a:rPr lang="en-US" sz="2700" dirty="0" smtClean="0">
                <a:solidFill>
                  <a:schemeClr val="bg2">
                    <a:lumMod val="10000"/>
                  </a:schemeClr>
                </a:solidFill>
                <a:latin typeface="Calibri" panose="020F0502020204030204" pitchFamily="34" charset="0"/>
              </a:rPr>
              <a:t>Why </a:t>
            </a:r>
            <a:r>
              <a:rPr lang="en-US" sz="2700" dirty="0">
                <a:solidFill>
                  <a:schemeClr val="bg2">
                    <a:lumMod val="10000"/>
                  </a:schemeClr>
                </a:solidFill>
                <a:latin typeface="Calibri" panose="020F0502020204030204" pitchFamily="34" charset="0"/>
              </a:rPr>
              <a:t>don’t seemingly non-rival technologies and best </a:t>
            </a:r>
            <a:r>
              <a:rPr lang="en-US" sz="2700" dirty="0" err="1" smtClean="0">
                <a:solidFill>
                  <a:schemeClr val="bg2">
                    <a:lumMod val="10000"/>
                  </a:schemeClr>
                </a:solidFill>
                <a:latin typeface="Calibri" panose="020F0502020204030204" pitchFamily="34" charset="0"/>
              </a:rPr>
              <a:t>organisational</a:t>
            </a:r>
            <a:r>
              <a:rPr lang="en-US" sz="2700" dirty="0" smtClean="0">
                <a:solidFill>
                  <a:schemeClr val="bg2">
                    <a:lumMod val="10000"/>
                  </a:schemeClr>
                </a:solidFill>
                <a:latin typeface="Calibri" panose="020F0502020204030204" pitchFamily="34" charset="0"/>
              </a:rPr>
              <a:t> </a:t>
            </a:r>
            <a:r>
              <a:rPr lang="en-US" sz="2700" dirty="0">
                <a:solidFill>
                  <a:schemeClr val="bg2">
                    <a:lumMod val="10000"/>
                  </a:schemeClr>
                </a:solidFill>
                <a:latin typeface="Calibri" panose="020F0502020204030204" pitchFamily="34" charset="0"/>
              </a:rPr>
              <a:t>practices </a:t>
            </a:r>
            <a:r>
              <a:rPr lang="en-US" sz="2700" b="1" dirty="0">
                <a:solidFill>
                  <a:schemeClr val="accent1"/>
                </a:solidFill>
                <a:latin typeface="Calibri" panose="020F0502020204030204" pitchFamily="34" charset="0"/>
              </a:rPr>
              <a:t>diffuse</a:t>
            </a:r>
            <a:r>
              <a:rPr lang="en-US" sz="2700" dirty="0">
                <a:solidFill>
                  <a:schemeClr val="bg2">
                    <a:lumMod val="10000"/>
                  </a:schemeClr>
                </a:solidFill>
                <a:latin typeface="Calibri" panose="020F0502020204030204" pitchFamily="34" charset="0"/>
              </a:rPr>
              <a:t> to all firms in the economy?</a:t>
            </a:r>
            <a:endParaRPr lang="en-US" sz="2700" dirty="0" smtClean="0">
              <a:solidFill>
                <a:schemeClr val="bg2">
                  <a:lumMod val="10000"/>
                </a:schemeClr>
              </a:solidFill>
              <a:latin typeface="Calibri" panose="020F0502020204030204" pitchFamily="34" charset="0"/>
            </a:endParaRPr>
          </a:p>
          <a:p>
            <a:pPr>
              <a:spcBef>
                <a:spcPts val="300"/>
              </a:spcBef>
              <a:spcAft>
                <a:spcPts val="600"/>
              </a:spcAft>
              <a:buFont typeface="Wingdings" panose="05000000000000000000" pitchFamily="2" charset="2"/>
              <a:buChar char="Ø"/>
            </a:pPr>
            <a:r>
              <a:rPr lang="en-US" sz="2700" dirty="0" smtClean="0">
                <a:solidFill>
                  <a:schemeClr val="bg2">
                    <a:lumMod val="10000"/>
                  </a:schemeClr>
                </a:solidFill>
                <a:latin typeface="Calibri" panose="020F0502020204030204" pitchFamily="34" charset="0"/>
                <a:sym typeface="Wingdings" panose="05000000000000000000" pitchFamily="2" charset="2"/>
              </a:rPr>
              <a:t>Resource </a:t>
            </a:r>
            <a:r>
              <a:rPr lang="en-US" sz="2700" b="1" dirty="0" smtClean="0">
                <a:solidFill>
                  <a:schemeClr val="accent1"/>
                </a:solidFill>
                <a:latin typeface="Calibri" panose="020F0502020204030204" pitchFamily="34" charset="0"/>
                <a:sym typeface="Wingdings" panose="05000000000000000000" pitchFamily="2" charset="2"/>
              </a:rPr>
              <a:t>misallocation</a:t>
            </a:r>
            <a:r>
              <a:rPr lang="en-US" sz="2700" dirty="0" smtClean="0">
                <a:solidFill>
                  <a:schemeClr val="bg2">
                    <a:lumMod val="10000"/>
                  </a:schemeClr>
                </a:solidFill>
                <a:latin typeface="Calibri" panose="020F0502020204030204" pitchFamily="34" charset="0"/>
                <a:sym typeface="Wingdings" panose="05000000000000000000" pitchFamily="2" charset="2"/>
              </a:rPr>
              <a:t> remains an issue (esp. skills: 20-25% of workers report skill mismatch in FRA and GBR).</a:t>
            </a:r>
          </a:p>
        </p:txBody>
      </p:sp>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Some issues for future of productivity</a:t>
            </a:r>
            <a:endParaRPr lang="en-US" sz="3600" b="1" dirty="0">
              <a:solidFill>
                <a:srgbClr val="0070C0"/>
              </a:solidFill>
              <a:cs typeface="Arial" charset="0"/>
            </a:endParaRPr>
          </a:p>
        </p:txBody>
      </p:sp>
    </p:spTree>
    <p:extLst>
      <p:ext uri="{BB962C8B-B14F-4D97-AF65-F5344CB8AC3E}">
        <p14:creationId xmlns:p14="http://schemas.microsoft.com/office/powerpoint/2010/main" val="57369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424936" cy="1022400"/>
          </a:xfrm>
        </p:spPr>
        <p:txBody>
          <a:bodyPr/>
          <a:lstStyle/>
          <a:p>
            <a:r>
              <a:rPr lang="en-US" sz="3300" b="1" dirty="0" smtClean="0">
                <a:solidFill>
                  <a:srgbClr val="0070C0"/>
                </a:solidFill>
                <a:cs typeface="Arial" charset="0"/>
              </a:rPr>
              <a:t>Significant scope to improve efficiency of resource allocation, esp. in services</a:t>
            </a:r>
            <a:endParaRPr lang="en-US" sz="3300" b="1" dirty="0">
              <a:solidFill>
                <a:srgbClr val="0070C0"/>
              </a:solidFill>
              <a:cs typeface="Arial" charset="0"/>
            </a:endParaRPr>
          </a:p>
        </p:txBody>
      </p:sp>
      <p:sp>
        <p:nvSpPr>
          <p:cNvPr id="6" name="TextBox 5"/>
          <p:cNvSpPr txBox="1"/>
          <p:nvPr/>
        </p:nvSpPr>
        <p:spPr>
          <a:xfrm>
            <a:off x="406618" y="5833294"/>
            <a:ext cx="8208469" cy="1054135"/>
          </a:xfrm>
          <a:prstGeom prst="rect">
            <a:avLst/>
          </a:prstGeom>
          <a:noFill/>
        </p:spPr>
        <p:txBody>
          <a:bodyPr wrap="square" rtlCol="0">
            <a:spAutoFit/>
          </a:bodyPr>
          <a:lstStyle/>
          <a:p>
            <a:pPr>
              <a:spcAft>
                <a:spcPts val="300"/>
              </a:spcAft>
            </a:pPr>
            <a:r>
              <a:rPr lang="en-US" sz="1200" dirty="0">
                <a:solidFill>
                  <a:schemeClr val="tx1">
                    <a:lumMod val="50000"/>
                  </a:schemeClr>
                </a:solidFill>
              </a:rPr>
              <a:t>Notes: The estimates show the extent to which firms with higher than average labour productivity have larger employment shares. For example, productivity in the manufacturing sector in the US is around 50% higher due to the actual allocation of employment, compared to a baseline in which labour is allocated  randomly across firms (AE=0). </a:t>
            </a:r>
          </a:p>
          <a:p>
            <a:r>
              <a:rPr lang="en-GB" sz="1200" dirty="0">
                <a:solidFill>
                  <a:schemeClr val="tx1">
                    <a:lumMod val="50000"/>
                  </a:schemeClr>
                </a:solidFill>
              </a:rPr>
              <a:t>Source: Andrews, D and F. </a:t>
            </a:r>
            <a:r>
              <a:rPr lang="en-GB" sz="1200" dirty="0" err="1">
                <a:solidFill>
                  <a:schemeClr val="tx1">
                    <a:lumMod val="50000"/>
                  </a:schemeClr>
                </a:solidFill>
              </a:rPr>
              <a:t>Cingano</a:t>
            </a:r>
            <a:r>
              <a:rPr lang="en-GB" sz="1200" dirty="0">
                <a:solidFill>
                  <a:schemeClr val="tx1">
                    <a:lumMod val="50000"/>
                  </a:schemeClr>
                </a:solidFill>
              </a:rPr>
              <a:t> (2014), “Public Policy and Resource Allocation: Evidence from firms in OECD countries”, </a:t>
            </a:r>
            <a:r>
              <a:rPr lang="en-GB" sz="1200" i="1" dirty="0">
                <a:solidFill>
                  <a:schemeClr val="tx1">
                    <a:lumMod val="50000"/>
                  </a:schemeClr>
                </a:solidFill>
              </a:rPr>
              <a:t>Economic Policy</a:t>
            </a:r>
            <a:r>
              <a:rPr lang="en-GB" sz="1200" dirty="0">
                <a:solidFill>
                  <a:schemeClr val="tx1">
                    <a:lumMod val="50000"/>
                  </a:schemeClr>
                </a:solidFill>
              </a:rPr>
              <a:t>  29(78), pp. 253-296.</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095" y="1397519"/>
            <a:ext cx="8363567" cy="44077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Arrow Connector 3"/>
          <p:cNvCxnSpPr/>
          <p:nvPr/>
        </p:nvCxnSpPr>
        <p:spPr>
          <a:xfrm flipH="1" flipV="1">
            <a:off x="5652120" y="4653136"/>
            <a:ext cx="648072" cy="504056"/>
          </a:xfrm>
          <a:prstGeom prst="straightConnector1">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300192" y="4653136"/>
            <a:ext cx="504056" cy="504056"/>
          </a:xfrm>
          <a:prstGeom prst="straightConnector1">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98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340768"/>
            <a:ext cx="8640960" cy="5256584"/>
          </a:xfrm>
        </p:spPr>
        <p:txBody>
          <a:bodyPr>
            <a:normAutofit/>
          </a:bodyPr>
          <a:lstStyle/>
          <a:p>
            <a:pPr marL="0" indent="0">
              <a:spcBef>
                <a:spcPts val="1200"/>
              </a:spcBef>
              <a:spcAft>
                <a:spcPts val="600"/>
              </a:spcAft>
              <a:buNone/>
            </a:pPr>
            <a:r>
              <a:rPr lang="en-US" sz="2800" i="1" dirty="0" smtClean="0">
                <a:solidFill>
                  <a:srgbClr val="FF0000"/>
                </a:solidFill>
                <a:latin typeface="Calibri" panose="020F0502020204030204" pitchFamily="34" charset="0"/>
                <a:sym typeface="Wingdings" panose="05000000000000000000" pitchFamily="2" charset="2"/>
              </a:rPr>
              <a:t>Policy issues</a:t>
            </a:r>
          </a:p>
          <a:p>
            <a:pPr>
              <a:spcBef>
                <a:spcPts val="300"/>
              </a:spcBef>
              <a:spcAft>
                <a:spcPts val="600"/>
              </a:spcAft>
              <a:buFont typeface="Wingdings" panose="05000000000000000000" pitchFamily="2" charset="2"/>
              <a:buChar char="Ø"/>
            </a:pPr>
            <a:r>
              <a:rPr lang="en-US" sz="2700" dirty="0">
                <a:solidFill>
                  <a:schemeClr val="bg2">
                    <a:lumMod val="10000"/>
                  </a:schemeClr>
                </a:solidFill>
                <a:latin typeface="Calibri" panose="020F0502020204030204" pitchFamily="34" charset="0"/>
                <a:sym typeface="Wingdings" panose="05000000000000000000" pitchFamily="2" charset="2"/>
              </a:rPr>
              <a:t>Addressing labour market </a:t>
            </a:r>
            <a:r>
              <a:rPr lang="en-US" sz="2700" b="1" dirty="0">
                <a:solidFill>
                  <a:schemeClr val="accent1"/>
                </a:solidFill>
                <a:latin typeface="Calibri" panose="020F0502020204030204" pitchFamily="34" charset="0"/>
                <a:sym typeface="Wingdings" panose="05000000000000000000" pitchFamily="2" charset="2"/>
              </a:rPr>
              <a:t>dualism</a:t>
            </a:r>
            <a:r>
              <a:rPr lang="en-US" sz="2700" dirty="0">
                <a:solidFill>
                  <a:schemeClr val="bg2">
                    <a:lumMod val="10000"/>
                  </a:schemeClr>
                </a:solidFill>
                <a:latin typeface="Calibri" panose="020F0502020204030204" pitchFamily="34" charset="0"/>
                <a:sym typeface="Wingdings" panose="05000000000000000000" pitchFamily="2" charset="2"/>
              </a:rPr>
              <a:t> in </a:t>
            </a:r>
            <a:r>
              <a:rPr lang="en-US" sz="2700" dirty="0" smtClean="0">
                <a:solidFill>
                  <a:schemeClr val="bg2">
                    <a:lumMod val="10000"/>
                  </a:schemeClr>
                </a:solidFill>
                <a:latin typeface="Calibri" panose="020F0502020204030204" pitchFamily="34" charset="0"/>
                <a:sym typeface="Wingdings" panose="05000000000000000000" pitchFamily="2" charset="2"/>
              </a:rPr>
              <a:t>FRA: </a:t>
            </a:r>
            <a:r>
              <a:rPr lang="en-US" sz="2700" i="1" dirty="0" err="1" smtClean="0">
                <a:solidFill>
                  <a:schemeClr val="bg2">
                    <a:lumMod val="10000"/>
                  </a:schemeClr>
                </a:solidFill>
                <a:latin typeface="Calibri" panose="020F0502020204030204" pitchFamily="34" charset="0"/>
                <a:sym typeface="Wingdings" panose="05000000000000000000" pitchFamily="2" charset="2"/>
              </a:rPr>
              <a:t>i</a:t>
            </a:r>
            <a:r>
              <a:rPr lang="en-US" sz="2700" dirty="0" smtClean="0">
                <a:solidFill>
                  <a:schemeClr val="bg2">
                    <a:lumMod val="10000"/>
                  </a:schemeClr>
                </a:solidFill>
                <a:latin typeface="Calibri" panose="020F0502020204030204" pitchFamily="34" charset="0"/>
                <a:sym typeface="Wingdings" panose="05000000000000000000" pitchFamily="2" charset="2"/>
              </a:rPr>
              <a:t>) ban short-term contracts; </a:t>
            </a:r>
            <a:r>
              <a:rPr lang="en-US" sz="2700" i="1" dirty="0" smtClean="0">
                <a:solidFill>
                  <a:schemeClr val="bg2">
                    <a:lumMod val="10000"/>
                  </a:schemeClr>
                </a:solidFill>
                <a:latin typeface="Calibri" panose="020F0502020204030204" pitchFamily="34" charset="0"/>
                <a:sym typeface="Wingdings" panose="05000000000000000000" pitchFamily="2" charset="2"/>
              </a:rPr>
              <a:t>ii</a:t>
            </a:r>
            <a:r>
              <a:rPr lang="en-US" sz="2700" dirty="0" smtClean="0">
                <a:solidFill>
                  <a:schemeClr val="bg2">
                    <a:lumMod val="10000"/>
                  </a:schemeClr>
                </a:solidFill>
                <a:latin typeface="Calibri" panose="020F0502020204030204" pitchFamily="34" charset="0"/>
                <a:sym typeface="Wingdings" panose="05000000000000000000" pitchFamily="2" charset="2"/>
              </a:rPr>
              <a:t>) reduce EPL on regular contracts; </a:t>
            </a:r>
            <a:r>
              <a:rPr lang="en-US" sz="2700" i="1" dirty="0" smtClean="0">
                <a:solidFill>
                  <a:schemeClr val="bg2">
                    <a:lumMod val="10000"/>
                  </a:schemeClr>
                </a:solidFill>
                <a:latin typeface="Calibri" panose="020F0502020204030204" pitchFamily="34" charset="0"/>
                <a:sym typeface="Wingdings" panose="05000000000000000000" pitchFamily="2" charset="2"/>
              </a:rPr>
              <a:t>iii</a:t>
            </a:r>
            <a:r>
              <a:rPr lang="en-US" sz="2700" dirty="0" smtClean="0">
                <a:solidFill>
                  <a:schemeClr val="bg2">
                    <a:lumMod val="10000"/>
                  </a:schemeClr>
                </a:solidFill>
                <a:latin typeface="Calibri" panose="020F0502020204030204" pitchFamily="34" charset="0"/>
                <a:sym typeface="Wingdings" panose="05000000000000000000" pitchFamily="2" charset="2"/>
              </a:rPr>
              <a:t>) single contract; or </a:t>
            </a:r>
            <a:r>
              <a:rPr lang="en-US" sz="2700" i="1" dirty="0" smtClean="0">
                <a:solidFill>
                  <a:schemeClr val="bg2">
                    <a:lumMod val="10000"/>
                  </a:schemeClr>
                </a:solidFill>
                <a:latin typeface="Calibri" panose="020F0502020204030204" pitchFamily="34" charset="0"/>
                <a:sym typeface="Wingdings" panose="05000000000000000000" pitchFamily="2" charset="2"/>
              </a:rPr>
              <a:t>iv</a:t>
            </a:r>
            <a:r>
              <a:rPr lang="en-US" sz="2700" dirty="0" smtClean="0">
                <a:solidFill>
                  <a:schemeClr val="bg2">
                    <a:lumMod val="10000"/>
                  </a:schemeClr>
                </a:solidFill>
                <a:latin typeface="Calibri" panose="020F0502020204030204" pitchFamily="34" charset="0"/>
                <a:sym typeface="Wingdings" panose="05000000000000000000" pitchFamily="2" charset="2"/>
              </a:rPr>
              <a:t>), </a:t>
            </a:r>
            <a:r>
              <a:rPr lang="en-US" sz="2700" dirty="0">
                <a:solidFill>
                  <a:schemeClr val="bg2">
                    <a:lumMod val="10000"/>
                  </a:schemeClr>
                </a:solidFill>
                <a:latin typeface="Calibri" panose="020F0502020204030204" pitchFamily="34" charset="0"/>
                <a:sym typeface="Wingdings" panose="05000000000000000000" pitchFamily="2" charset="2"/>
              </a:rPr>
              <a:t>unified contract</a:t>
            </a:r>
            <a:r>
              <a:rPr lang="en-US" sz="2700" dirty="0" smtClean="0">
                <a:solidFill>
                  <a:schemeClr val="bg2">
                    <a:lumMod val="10000"/>
                  </a:schemeClr>
                </a:solidFill>
                <a:latin typeface="Calibri" panose="020F0502020204030204" pitchFamily="34" charset="0"/>
                <a:sym typeface="Wingdings" panose="05000000000000000000" pitchFamily="2" charset="2"/>
              </a:rPr>
              <a:t>? See OECD </a:t>
            </a:r>
            <a:r>
              <a:rPr lang="en-US" sz="2700" i="1" dirty="0" smtClean="0">
                <a:solidFill>
                  <a:schemeClr val="bg2">
                    <a:lumMod val="10000"/>
                  </a:schemeClr>
                </a:solidFill>
                <a:latin typeface="Calibri" panose="020F0502020204030204" pitchFamily="34" charset="0"/>
                <a:sym typeface="Wingdings" panose="05000000000000000000" pitchFamily="2" charset="2"/>
              </a:rPr>
              <a:t>Employment Outlook – 2014</a:t>
            </a:r>
            <a:r>
              <a:rPr lang="en-US" sz="2700" dirty="0" smtClean="0">
                <a:solidFill>
                  <a:schemeClr val="bg2">
                    <a:lumMod val="10000"/>
                  </a:schemeClr>
                </a:solidFill>
                <a:latin typeface="Calibri" panose="020F0502020204030204" pitchFamily="34" charset="0"/>
                <a:sym typeface="Wingdings" panose="05000000000000000000" pitchFamily="2" charset="2"/>
              </a:rPr>
              <a:t>.</a:t>
            </a:r>
            <a:endParaRPr lang="en-US" sz="2700" dirty="0">
              <a:solidFill>
                <a:schemeClr val="bg2">
                  <a:lumMod val="10000"/>
                </a:schemeClr>
              </a:solidFill>
              <a:latin typeface="Calibri" panose="020F0502020204030204" pitchFamily="34" charset="0"/>
              <a:sym typeface="Wingdings" panose="05000000000000000000" pitchFamily="2" charset="2"/>
            </a:endParaRPr>
          </a:p>
          <a:p>
            <a:pPr>
              <a:spcBef>
                <a:spcPts val="300"/>
              </a:spcBef>
              <a:spcAft>
                <a:spcPts val="600"/>
              </a:spcAft>
              <a:buFont typeface="Wingdings" panose="05000000000000000000" pitchFamily="2" charset="2"/>
              <a:buChar char="Ø"/>
            </a:pPr>
            <a:r>
              <a:rPr lang="en-US" sz="2700" dirty="0" smtClean="0">
                <a:solidFill>
                  <a:schemeClr val="bg2">
                    <a:lumMod val="10000"/>
                  </a:schemeClr>
                </a:solidFill>
                <a:latin typeface="Calibri" panose="020F0502020204030204" pitchFamily="34" charset="0"/>
                <a:sym typeface="Wingdings" panose="05000000000000000000" pitchFamily="2" charset="2"/>
              </a:rPr>
              <a:t>Obsession </a:t>
            </a:r>
            <a:r>
              <a:rPr lang="en-US" sz="2700" dirty="0">
                <a:solidFill>
                  <a:schemeClr val="bg2">
                    <a:lumMod val="10000"/>
                  </a:schemeClr>
                </a:solidFill>
                <a:latin typeface="Calibri" panose="020F0502020204030204" pitchFamily="34" charset="0"/>
                <a:sym typeface="Wingdings" panose="05000000000000000000" pitchFamily="2" charset="2"/>
              </a:rPr>
              <a:t>with </a:t>
            </a:r>
            <a:r>
              <a:rPr lang="en-US" sz="2700" b="1" dirty="0">
                <a:solidFill>
                  <a:schemeClr val="accent1"/>
                </a:solidFill>
                <a:latin typeface="Calibri" panose="020F0502020204030204" pitchFamily="34" charset="0"/>
                <a:sym typeface="Wingdings" panose="05000000000000000000" pitchFamily="2" charset="2"/>
              </a:rPr>
              <a:t>small </a:t>
            </a:r>
            <a:r>
              <a:rPr lang="en-US" sz="2700" b="1" dirty="0" smtClean="0">
                <a:solidFill>
                  <a:schemeClr val="accent1"/>
                </a:solidFill>
                <a:latin typeface="Calibri" panose="020F0502020204030204" pitchFamily="34" charset="0"/>
                <a:sym typeface="Wingdings" panose="05000000000000000000" pitchFamily="2" charset="2"/>
              </a:rPr>
              <a:t>firms </a:t>
            </a:r>
            <a:r>
              <a:rPr lang="en-US" sz="2700" dirty="0" smtClean="0">
                <a:solidFill>
                  <a:schemeClr val="bg2">
                    <a:lumMod val="10000"/>
                  </a:schemeClr>
                </a:solidFill>
                <a:latin typeface="Calibri" panose="020F0502020204030204" pitchFamily="34" charset="0"/>
                <a:sym typeface="Wingdings" panose="05000000000000000000" pitchFamily="2" charset="2"/>
              </a:rPr>
              <a:t>can lead to bad public policy. </a:t>
            </a:r>
          </a:p>
          <a:p>
            <a:pPr>
              <a:spcBef>
                <a:spcPts val="300"/>
              </a:spcBef>
              <a:spcAft>
                <a:spcPts val="600"/>
              </a:spcAft>
              <a:buFont typeface="Wingdings" panose="05000000000000000000" pitchFamily="2" charset="2"/>
              <a:buChar char="Ø"/>
            </a:pPr>
            <a:r>
              <a:rPr lang="en-US" sz="2700" dirty="0">
                <a:solidFill>
                  <a:schemeClr val="bg2">
                    <a:lumMod val="10000"/>
                  </a:schemeClr>
                </a:solidFill>
                <a:latin typeface="Calibri" panose="020F0502020204030204" pitchFamily="34" charset="0"/>
                <a:sym typeface="Wingdings" panose="05000000000000000000" pitchFamily="2" charset="2"/>
              </a:rPr>
              <a:t>We rarely talk about the </a:t>
            </a:r>
            <a:r>
              <a:rPr lang="en-US" sz="2700" b="1" dirty="0">
                <a:solidFill>
                  <a:schemeClr val="accent1"/>
                </a:solidFill>
                <a:latin typeface="Calibri" panose="020F0502020204030204" pitchFamily="34" charset="0"/>
                <a:sym typeface="Wingdings" panose="05000000000000000000" pitchFamily="2" charset="2"/>
              </a:rPr>
              <a:t>exit </a:t>
            </a:r>
            <a:r>
              <a:rPr lang="en-US" sz="2700" b="1" dirty="0" smtClean="0">
                <a:solidFill>
                  <a:schemeClr val="accent1"/>
                </a:solidFill>
                <a:latin typeface="Calibri" panose="020F0502020204030204" pitchFamily="34" charset="0"/>
                <a:sym typeface="Wingdings" panose="05000000000000000000" pitchFamily="2" charset="2"/>
              </a:rPr>
              <a:t>margin</a:t>
            </a:r>
            <a:r>
              <a:rPr lang="en-US" sz="2700" dirty="0" smtClean="0">
                <a:solidFill>
                  <a:schemeClr val="bg2">
                    <a:lumMod val="10000"/>
                  </a:schemeClr>
                </a:solidFill>
                <a:latin typeface="Calibri" panose="020F0502020204030204" pitchFamily="34" charset="0"/>
                <a:sym typeface="Wingdings" panose="05000000000000000000" pitchFamily="2" charset="2"/>
              </a:rPr>
              <a:t>: e</a:t>
            </a:r>
            <a:r>
              <a:rPr lang="en-US" sz="2700" dirty="0" smtClean="0">
                <a:solidFill>
                  <a:schemeClr val="bg2">
                    <a:lumMod val="10000"/>
                  </a:schemeClr>
                </a:solidFill>
                <a:latin typeface="Calibri" panose="020F0502020204030204" pitchFamily="34" charset="0"/>
              </a:rPr>
              <a:t>fficiency of R&amp;D </a:t>
            </a:r>
            <a:r>
              <a:rPr lang="en-US" sz="2700" dirty="0">
                <a:solidFill>
                  <a:schemeClr val="bg2">
                    <a:lumMod val="10000"/>
                  </a:schemeClr>
                </a:solidFill>
                <a:latin typeface="Calibri" panose="020F0502020204030204" pitchFamily="34" charset="0"/>
              </a:rPr>
              <a:t>tax incentives </a:t>
            </a:r>
            <a:r>
              <a:rPr lang="en-US" sz="2700" dirty="0" smtClean="0">
                <a:solidFill>
                  <a:schemeClr val="bg2">
                    <a:lumMod val="10000"/>
                  </a:schemeClr>
                </a:solidFill>
                <a:latin typeface="Calibri" panose="020F0502020204030204" pitchFamily="34" charset="0"/>
              </a:rPr>
              <a:t>enhanced by lower exit costs </a:t>
            </a:r>
            <a:r>
              <a:rPr lang="en-US" sz="2700" dirty="0">
                <a:solidFill>
                  <a:schemeClr val="bg2">
                    <a:lumMod val="10000"/>
                  </a:schemeClr>
                </a:solidFill>
                <a:latin typeface="Calibri" panose="020F0502020204030204" pitchFamily="34" charset="0"/>
                <a:sym typeface="Wingdings" panose="05000000000000000000" pitchFamily="2" charset="2"/>
              </a:rPr>
              <a:t>(</a:t>
            </a:r>
            <a:r>
              <a:rPr lang="en-US" sz="2700" dirty="0" err="1">
                <a:solidFill>
                  <a:schemeClr val="bg2">
                    <a:lumMod val="10000"/>
                  </a:schemeClr>
                </a:solidFill>
                <a:latin typeface="Calibri" panose="020F0502020204030204" pitchFamily="34" charset="0"/>
                <a:sym typeface="Wingdings" panose="05000000000000000000" pitchFamily="2" charset="2"/>
              </a:rPr>
              <a:t>Acemoglu</a:t>
            </a:r>
            <a:r>
              <a:rPr lang="en-US" sz="2700" dirty="0">
                <a:solidFill>
                  <a:schemeClr val="bg2">
                    <a:lumMod val="10000"/>
                  </a:schemeClr>
                </a:solidFill>
                <a:latin typeface="Calibri" panose="020F0502020204030204" pitchFamily="34" charset="0"/>
                <a:sym typeface="Wingdings" panose="05000000000000000000" pitchFamily="2" charset="2"/>
              </a:rPr>
              <a:t> et al., 2014</a:t>
            </a:r>
            <a:r>
              <a:rPr lang="en-US" sz="2700" dirty="0" smtClean="0">
                <a:solidFill>
                  <a:schemeClr val="bg2">
                    <a:lumMod val="10000"/>
                  </a:schemeClr>
                </a:solidFill>
                <a:latin typeface="Calibri" panose="020F0502020204030204" pitchFamily="34" charset="0"/>
                <a:sym typeface="Wingdings" panose="05000000000000000000" pitchFamily="2" charset="2"/>
              </a:rPr>
              <a:t>).</a:t>
            </a:r>
            <a:endParaRPr lang="en-US" sz="2700" dirty="0" smtClean="0">
              <a:solidFill>
                <a:schemeClr val="bg2">
                  <a:lumMod val="10000"/>
                </a:schemeClr>
              </a:solidFill>
              <a:latin typeface="Calibri" panose="020F0502020204030204" pitchFamily="34" charset="0"/>
            </a:endParaRPr>
          </a:p>
          <a:p>
            <a:pPr marL="0" indent="0">
              <a:spcBef>
                <a:spcPts val="600"/>
              </a:spcBef>
              <a:spcAft>
                <a:spcPts val="600"/>
              </a:spcAft>
              <a:buNone/>
            </a:pPr>
            <a:endParaRPr lang="en-US" sz="2500" dirty="0" smtClean="0">
              <a:solidFill>
                <a:schemeClr val="bg2">
                  <a:lumMod val="10000"/>
                </a:schemeClr>
              </a:solidFill>
              <a:latin typeface="Calibri" panose="020F0502020204030204" pitchFamily="34" charset="0"/>
            </a:endParaRPr>
          </a:p>
        </p:txBody>
      </p:sp>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Some issues for future of productivity</a:t>
            </a:r>
            <a:endParaRPr lang="en-US" sz="3600" b="1" dirty="0">
              <a:solidFill>
                <a:srgbClr val="0070C0"/>
              </a:solidFill>
              <a:cs typeface="Arial" charset="0"/>
            </a:endParaRPr>
          </a:p>
        </p:txBody>
      </p:sp>
    </p:spTree>
    <p:extLst>
      <p:ext uri="{BB962C8B-B14F-4D97-AF65-F5344CB8AC3E}">
        <p14:creationId xmlns:p14="http://schemas.microsoft.com/office/powerpoint/2010/main" val="95297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Spares</a:t>
            </a:r>
            <a:endParaRPr lang="en-US" sz="3600" b="1" dirty="0">
              <a:solidFill>
                <a:srgbClr val="0070C0"/>
              </a:solidFill>
              <a:cs typeface="Arial" charset="0"/>
            </a:endParaRPr>
          </a:p>
        </p:txBody>
      </p:sp>
    </p:spTree>
    <p:extLst>
      <p:ext uri="{BB962C8B-B14F-4D97-AF65-F5344CB8AC3E}">
        <p14:creationId xmlns:p14="http://schemas.microsoft.com/office/powerpoint/2010/main" val="1046944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Lots of really small firms already: why do we want more??</a:t>
            </a:r>
            <a:endParaRPr lang="en-US" sz="3600" b="1" dirty="0">
              <a:solidFill>
                <a:srgbClr val="0070C0"/>
              </a:solidFill>
              <a:cs typeface="Arial"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013" y="2095861"/>
            <a:ext cx="8485989" cy="42854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51520" y="1295642"/>
            <a:ext cx="8784976" cy="830997"/>
          </a:xfrm>
          <a:prstGeom prst="rect">
            <a:avLst/>
          </a:prstGeom>
          <a:noFill/>
        </p:spPr>
        <p:txBody>
          <a:bodyPr wrap="square" rtlCol="0">
            <a:spAutoFit/>
          </a:bodyPr>
          <a:lstStyle/>
          <a:p>
            <a:pPr algn="ctr">
              <a:spcBef>
                <a:spcPts val="600"/>
              </a:spcBef>
            </a:pPr>
            <a:r>
              <a:rPr lang="en-US" sz="2400" b="1" dirty="0">
                <a:solidFill>
                  <a:schemeClr val="bg2">
                    <a:lumMod val="10000"/>
                  </a:schemeClr>
                </a:solidFill>
                <a:latin typeface="Calibri" panose="020F0502020204030204" pitchFamily="34" charset="0"/>
              </a:rPr>
              <a:t>Share of employment in firms never growing above </a:t>
            </a:r>
            <a:r>
              <a:rPr lang="en-US" sz="2400" b="1" dirty="0" smtClean="0">
                <a:solidFill>
                  <a:schemeClr val="bg2">
                    <a:lumMod val="10000"/>
                  </a:schemeClr>
                </a:solidFill>
                <a:latin typeface="Calibri" panose="020F0502020204030204" pitchFamily="34" charset="0"/>
              </a:rPr>
              <a:t>one employee</a:t>
            </a:r>
            <a:endParaRPr lang="en-US" sz="2400" b="1" dirty="0">
              <a:solidFill>
                <a:schemeClr val="bg2">
                  <a:lumMod val="10000"/>
                </a:schemeClr>
              </a:solidFill>
              <a:latin typeface="Calibri" panose="020F0502020204030204" pitchFamily="34" charset="0"/>
            </a:endParaRPr>
          </a:p>
          <a:p>
            <a:pPr algn="ctr">
              <a:spcAft>
                <a:spcPts val="600"/>
              </a:spcAft>
            </a:pPr>
            <a:r>
              <a:rPr lang="en-US" sz="2300" dirty="0" smtClean="0">
                <a:solidFill>
                  <a:schemeClr val="bg2">
                    <a:lumMod val="10000"/>
                  </a:schemeClr>
                </a:solidFill>
                <a:latin typeface="Calibri" panose="020F0502020204030204" pitchFamily="34" charset="0"/>
              </a:rPr>
              <a:t>Services</a:t>
            </a:r>
            <a:endParaRPr lang="en-GB" sz="2300" dirty="0"/>
          </a:p>
        </p:txBody>
      </p:sp>
      <p:sp>
        <p:nvSpPr>
          <p:cNvPr id="6" name="TextBox 5"/>
          <p:cNvSpPr txBox="1"/>
          <p:nvPr/>
        </p:nvSpPr>
        <p:spPr>
          <a:xfrm>
            <a:off x="386648" y="6381328"/>
            <a:ext cx="8208469" cy="523220"/>
          </a:xfrm>
          <a:prstGeom prst="rect">
            <a:avLst/>
          </a:prstGeom>
          <a:noFill/>
        </p:spPr>
        <p:txBody>
          <a:bodyPr wrap="square" rtlCol="0">
            <a:spAutoFit/>
          </a:bodyPr>
          <a:lstStyle/>
          <a:p>
            <a:r>
              <a:rPr lang="en-US" sz="1400" dirty="0" smtClean="0">
                <a:solidFill>
                  <a:schemeClr val="bg2">
                    <a:lumMod val="10000"/>
                  </a:schemeClr>
                </a:solidFill>
              </a:rPr>
              <a:t>Source: C</a:t>
            </a:r>
            <a:r>
              <a:rPr lang="en-US" sz="1400" dirty="0">
                <a:solidFill>
                  <a:schemeClr val="bg2">
                    <a:lumMod val="10000"/>
                  </a:schemeClr>
                </a:solidFill>
              </a:rPr>
              <a:t>. Criscuolo, P. N. Gal and C. Menon (2014), “The Dynamics of Employment </a:t>
            </a:r>
            <a:r>
              <a:rPr lang="en-US" sz="1400" dirty="0" smtClean="0">
                <a:solidFill>
                  <a:schemeClr val="bg2">
                    <a:lumMod val="10000"/>
                  </a:schemeClr>
                </a:solidFill>
              </a:rPr>
              <a:t>Growth: New </a:t>
            </a:r>
            <a:r>
              <a:rPr lang="en-US" sz="1400" dirty="0">
                <a:solidFill>
                  <a:schemeClr val="bg2">
                    <a:lumMod val="10000"/>
                  </a:schemeClr>
                </a:solidFill>
              </a:rPr>
              <a:t>Evidence from 18 Countries”, OECD Science, Technology and Industry Policy </a:t>
            </a:r>
            <a:r>
              <a:rPr lang="en-US" sz="1400" dirty="0" smtClean="0">
                <a:solidFill>
                  <a:schemeClr val="bg2">
                    <a:lumMod val="10000"/>
                  </a:schemeClr>
                </a:solidFill>
              </a:rPr>
              <a:t> Papers </a:t>
            </a:r>
            <a:r>
              <a:rPr lang="en-US" sz="1400" dirty="0">
                <a:solidFill>
                  <a:schemeClr val="bg2">
                    <a:lumMod val="10000"/>
                  </a:schemeClr>
                </a:solidFill>
              </a:rPr>
              <a:t>no. </a:t>
            </a:r>
            <a:r>
              <a:rPr lang="en-US" sz="1400" dirty="0" smtClean="0">
                <a:solidFill>
                  <a:schemeClr val="bg2">
                    <a:lumMod val="10000"/>
                  </a:schemeClr>
                </a:solidFill>
              </a:rPr>
              <a:t>14. </a:t>
            </a:r>
            <a:endParaRPr lang="en-GB" sz="1400" dirty="0">
              <a:solidFill>
                <a:schemeClr val="bg2">
                  <a:lumMod val="10000"/>
                </a:schemeClr>
              </a:solidFill>
            </a:endParaRPr>
          </a:p>
        </p:txBody>
      </p:sp>
    </p:spTree>
    <p:extLst>
      <p:ext uri="{BB962C8B-B14F-4D97-AF65-F5344CB8AC3E}">
        <p14:creationId xmlns:p14="http://schemas.microsoft.com/office/powerpoint/2010/main" val="4176030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340768"/>
            <a:ext cx="8640960" cy="5256584"/>
          </a:xfrm>
        </p:spPr>
        <p:txBody>
          <a:bodyPr>
            <a:normAutofit fontScale="92500"/>
          </a:bodyPr>
          <a:lstStyle/>
          <a:p>
            <a:pPr marL="0" indent="0">
              <a:spcBef>
                <a:spcPts val="0"/>
              </a:spcBef>
              <a:spcAft>
                <a:spcPts val="600"/>
              </a:spcAft>
              <a:buNone/>
            </a:pPr>
            <a:r>
              <a:rPr lang="en-US" sz="2500" dirty="0" smtClean="0">
                <a:solidFill>
                  <a:schemeClr val="bg2">
                    <a:lumMod val="10000"/>
                  </a:schemeClr>
                </a:solidFill>
                <a:latin typeface="Calibri" panose="020F0502020204030204" pitchFamily="34" charset="0"/>
              </a:rPr>
              <a:t>2 interesting papers that use workplace surveys to investigate common factors, including labour hoarding and returns to Org K.</a:t>
            </a:r>
          </a:p>
          <a:p>
            <a:pPr marL="0" indent="0">
              <a:spcBef>
                <a:spcPts val="600"/>
              </a:spcBef>
              <a:spcAft>
                <a:spcPts val="600"/>
              </a:spcAft>
              <a:buNone/>
            </a:pPr>
            <a:r>
              <a:rPr lang="en-US" sz="2500" dirty="0" smtClean="0">
                <a:solidFill>
                  <a:schemeClr val="bg2">
                    <a:lumMod val="10000"/>
                  </a:schemeClr>
                </a:solidFill>
                <a:latin typeface="Calibri" panose="020F0502020204030204" pitchFamily="34" charset="0"/>
              </a:rPr>
              <a:t>Evidence of </a:t>
            </a:r>
            <a:r>
              <a:rPr lang="en-US" sz="2500" b="1" dirty="0" err="1" smtClean="0">
                <a:solidFill>
                  <a:schemeClr val="accent1"/>
                </a:solidFill>
                <a:latin typeface="Calibri" panose="020F0502020204030204" pitchFamily="34" charset="0"/>
              </a:rPr>
              <a:t>upskilling</a:t>
            </a:r>
            <a:r>
              <a:rPr lang="en-US" sz="2500" dirty="0" smtClean="0">
                <a:solidFill>
                  <a:schemeClr val="bg2">
                    <a:lumMod val="10000"/>
                  </a:schemeClr>
                </a:solidFill>
                <a:latin typeface="Calibri" panose="020F0502020204030204" pitchFamily="34" charset="0"/>
              </a:rPr>
              <a:t> and </a:t>
            </a:r>
            <a:r>
              <a:rPr lang="en-US" sz="2500" b="1" dirty="0" smtClean="0">
                <a:solidFill>
                  <a:schemeClr val="accent1"/>
                </a:solidFill>
                <a:latin typeface="Calibri" panose="020F0502020204030204" pitchFamily="34" charset="0"/>
              </a:rPr>
              <a:t>labour hoarding</a:t>
            </a:r>
            <a:r>
              <a:rPr lang="en-US" sz="2500" dirty="0" smtClean="0">
                <a:solidFill>
                  <a:schemeClr val="bg2">
                    <a:lumMod val="10000"/>
                  </a:schemeClr>
                </a:solidFill>
                <a:latin typeface="Calibri" panose="020F0502020204030204" pitchFamily="34" charset="0"/>
              </a:rPr>
              <a:t> in both countries. Can we say more about the cyclical insensitivity of skilled labour?</a:t>
            </a:r>
          </a:p>
          <a:p>
            <a:pPr>
              <a:spcBef>
                <a:spcPts val="300"/>
              </a:spcBef>
              <a:spcAft>
                <a:spcPts val="600"/>
              </a:spcAft>
              <a:buFont typeface="Wingdings" panose="05000000000000000000" pitchFamily="2" charset="2"/>
              <a:buChar char="Ø"/>
            </a:pPr>
            <a:r>
              <a:rPr lang="en-US" sz="2500" b="1" dirty="0" smtClean="0">
                <a:solidFill>
                  <a:schemeClr val="accent1"/>
                </a:solidFill>
                <a:latin typeface="Calibri" panose="020F0502020204030204" pitchFamily="34" charset="0"/>
              </a:rPr>
              <a:t>Matching </a:t>
            </a:r>
            <a:r>
              <a:rPr lang="en-US" sz="2500" b="1" dirty="0">
                <a:solidFill>
                  <a:schemeClr val="accent1"/>
                </a:solidFill>
                <a:latin typeface="Calibri" panose="020F0502020204030204" pitchFamily="34" charset="0"/>
              </a:rPr>
              <a:t>models</a:t>
            </a:r>
            <a:r>
              <a:rPr lang="en-US" sz="2500" dirty="0">
                <a:solidFill>
                  <a:schemeClr val="accent1"/>
                </a:solidFill>
                <a:latin typeface="Calibri" panose="020F0502020204030204" pitchFamily="34" charset="0"/>
              </a:rPr>
              <a:t> </a:t>
            </a:r>
            <a:r>
              <a:rPr lang="en-US" sz="2500" dirty="0">
                <a:solidFill>
                  <a:schemeClr val="bg2">
                    <a:lumMod val="10000"/>
                  </a:schemeClr>
                </a:solidFill>
                <a:latin typeface="Calibri" panose="020F0502020204030204" pitchFamily="34" charset="0"/>
              </a:rPr>
              <a:t>posit an inverse relationship between skill and employment volatility (Cairo &amp; </a:t>
            </a:r>
            <a:r>
              <a:rPr lang="en-US" sz="2500" dirty="0" err="1">
                <a:solidFill>
                  <a:schemeClr val="bg2">
                    <a:lumMod val="10000"/>
                  </a:schemeClr>
                </a:solidFill>
                <a:latin typeface="Calibri" panose="020F0502020204030204" pitchFamily="34" charset="0"/>
              </a:rPr>
              <a:t>Cajner</a:t>
            </a:r>
            <a:r>
              <a:rPr lang="en-US" sz="2500" dirty="0">
                <a:solidFill>
                  <a:schemeClr val="bg2">
                    <a:lumMod val="10000"/>
                  </a:schemeClr>
                </a:solidFill>
                <a:latin typeface="Calibri" panose="020F0502020204030204" pitchFamily="34" charset="0"/>
              </a:rPr>
              <a:t>, 2014; </a:t>
            </a:r>
            <a:r>
              <a:rPr lang="en-US" sz="2500" dirty="0" err="1">
                <a:solidFill>
                  <a:schemeClr val="bg2">
                    <a:lumMod val="10000"/>
                  </a:schemeClr>
                </a:solidFill>
                <a:latin typeface="Calibri" panose="020F0502020204030204" pitchFamily="34" charset="0"/>
              </a:rPr>
              <a:t>Lugauer</a:t>
            </a:r>
            <a:r>
              <a:rPr lang="en-US" sz="2500" dirty="0">
                <a:solidFill>
                  <a:schemeClr val="bg2">
                    <a:lumMod val="10000"/>
                  </a:schemeClr>
                </a:solidFill>
                <a:latin typeface="Calibri" panose="020F0502020204030204" pitchFamily="34" charset="0"/>
              </a:rPr>
              <a:t>, 2012</a:t>
            </a:r>
            <a:r>
              <a:rPr lang="en-US" sz="2500" dirty="0" smtClean="0">
                <a:solidFill>
                  <a:schemeClr val="bg2">
                    <a:lumMod val="10000"/>
                  </a:schemeClr>
                </a:solidFill>
                <a:latin typeface="Calibri" panose="020F0502020204030204" pitchFamily="34" charset="0"/>
              </a:rPr>
              <a:t>).</a:t>
            </a:r>
          </a:p>
          <a:p>
            <a:pPr>
              <a:spcBef>
                <a:spcPts val="300"/>
              </a:spcBef>
              <a:spcAft>
                <a:spcPts val="600"/>
              </a:spcAft>
              <a:buFont typeface="Wingdings" panose="05000000000000000000" pitchFamily="2" charset="2"/>
              <a:buChar char="Ø"/>
            </a:pPr>
            <a:r>
              <a:rPr lang="en-US" sz="2500" dirty="0">
                <a:solidFill>
                  <a:schemeClr val="bg2">
                    <a:lumMod val="10000"/>
                  </a:schemeClr>
                </a:solidFill>
                <a:latin typeface="Calibri" panose="020F0502020204030204" pitchFamily="34" charset="0"/>
              </a:rPr>
              <a:t>Investments in </a:t>
            </a:r>
            <a:r>
              <a:rPr lang="en-US" sz="2500" dirty="0" smtClean="0">
                <a:solidFill>
                  <a:schemeClr val="bg2">
                    <a:lumMod val="10000"/>
                  </a:schemeClr>
                </a:solidFill>
                <a:latin typeface="Calibri" panose="020F0502020204030204" pitchFamily="34" charset="0"/>
              </a:rPr>
              <a:t>firm-specific </a:t>
            </a:r>
            <a:r>
              <a:rPr lang="en-US" sz="2500" dirty="0">
                <a:solidFill>
                  <a:schemeClr val="bg2">
                    <a:lumMod val="10000"/>
                  </a:schemeClr>
                </a:solidFill>
                <a:latin typeface="Calibri" panose="020F0502020204030204" pitchFamily="34" charset="0"/>
              </a:rPr>
              <a:t>training complementary with </a:t>
            </a:r>
            <a:r>
              <a:rPr lang="en-US" sz="2500" dirty="0" smtClean="0">
                <a:solidFill>
                  <a:schemeClr val="bg2">
                    <a:lumMod val="10000"/>
                  </a:schemeClr>
                </a:solidFill>
                <a:latin typeface="Calibri" panose="020F0502020204030204" pitchFamily="34" charset="0"/>
              </a:rPr>
              <a:t>skill</a:t>
            </a:r>
          </a:p>
          <a:p>
            <a:pPr>
              <a:spcBef>
                <a:spcPts val="300"/>
              </a:spcBef>
              <a:spcAft>
                <a:spcPts val="600"/>
              </a:spcAft>
              <a:buFont typeface="Wingdings" panose="05000000000000000000" pitchFamily="2" charset="2"/>
              <a:buChar char="Ø"/>
            </a:pPr>
            <a:r>
              <a:rPr lang="en-US" sz="2500" dirty="0" err="1">
                <a:solidFill>
                  <a:schemeClr val="bg2">
                    <a:lumMod val="10000"/>
                  </a:schemeClr>
                </a:solidFill>
                <a:latin typeface="Calibri" panose="020F0502020204030204" pitchFamily="34" charset="0"/>
              </a:rPr>
              <a:t>Upskilling</a:t>
            </a:r>
            <a:r>
              <a:rPr lang="en-US" sz="2500" dirty="0">
                <a:solidFill>
                  <a:schemeClr val="bg2">
                    <a:lumMod val="10000"/>
                  </a:schemeClr>
                </a:solidFill>
                <a:latin typeface="Calibri" panose="020F0502020204030204" pitchFamily="34" charset="0"/>
              </a:rPr>
              <a:t> </a:t>
            </a:r>
            <a:r>
              <a:rPr lang="en-US" sz="2500" dirty="0" smtClean="0">
                <a:solidFill>
                  <a:schemeClr val="bg2">
                    <a:lumMod val="10000"/>
                  </a:schemeClr>
                </a:solidFill>
                <a:latin typeface="Calibri" panose="020F0502020204030204" pitchFamily="34" charset="0"/>
                <a:sym typeface="Wingdings" panose="05000000000000000000" pitchFamily="2" charset="2"/>
              </a:rPr>
              <a:t></a:t>
            </a:r>
            <a:r>
              <a:rPr lang="en-US" sz="2500" dirty="0" smtClean="0">
                <a:solidFill>
                  <a:schemeClr val="bg2">
                    <a:lumMod val="10000"/>
                  </a:schemeClr>
                </a:solidFill>
                <a:latin typeface="Calibri" panose="020F0502020204030204" pitchFamily="34" charset="0"/>
              </a:rPr>
              <a:t> </a:t>
            </a:r>
            <a:r>
              <a:rPr lang="en-US" sz="2500" dirty="0" smtClean="0">
                <a:solidFill>
                  <a:schemeClr val="bg2">
                    <a:lumMod val="10000"/>
                  </a:schemeClr>
                </a:solidFill>
                <a:latin typeface="Calibri"/>
              </a:rPr>
              <a:t>↑</a:t>
            </a:r>
            <a:r>
              <a:rPr lang="en-US" sz="2500" dirty="0" smtClean="0">
                <a:solidFill>
                  <a:schemeClr val="bg2">
                    <a:lumMod val="10000"/>
                  </a:schemeClr>
                </a:solidFill>
                <a:latin typeface="Calibri" panose="020F0502020204030204" pitchFamily="34" charset="0"/>
              </a:rPr>
              <a:t> </a:t>
            </a:r>
            <a:r>
              <a:rPr lang="en-US" sz="2500" dirty="0">
                <a:solidFill>
                  <a:schemeClr val="bg2">
                    <a:lumMod val="10000"/>
                  </a:schemeClr>
                </a:solidFill>
                <a:latin typeface="Calibri" panose="020F0502020204030204" pitchFamily="34" charset="0"/>
              </a:rPr>
              <a:t>training </a:t>
            </a:r>
            <a:r>
              <a:rPr lang="en-US" sz="2500" dirty="0" smtClean="0">
                <a:solidFill>
                  <a:schemeClr val="bg2">
                    <a:lumMod val="10000"/>
                  </a:schemeClr>
                </a:solidFill>
                <a:latin typeface="Calibri" panose="020F0502020204030204" pitchFamily="34" charset="0"/>
                <a:sym typeface="Wingdings" panose="05000000000000000000" pitchFamily="2" charset="2"/>
              </a:rPr>
              <a:t></a:t>
            </a:r>
            <a:r>
              <a:rPr lang="en-US" sz="2500" dirty="0" smtClean="0">
                <a:solidFill>
                  <a:schemeClr val="bg2">
                    <a:lumMod val="10000"/>
                  </a:schemeClr>
                </a:solidFill>
                <a:latin typeface="Calibri" panose="020F0502020204030204" pitchFamily="34" charset="0"/>
              </a:rPr>
              <a:t> </a:t>
            </a:r>
            <a:r>
              <a:rPr lang="en-US" sz="2500" dirty="0">
                <a:solidFill>
                  <a:schemeClr val="bg2">
                    <a:lumMod val="10000"/>
                  </a:schemeClr>
                </a:solidFill>
                <a:latin typeface="Calibri"/>
              </a:rPr>
              <a:t>↑</a:t>
            </a:r>
            <a:r>
              <a:rPr lang="en-US" sz="2500" dirty="0" smtClean="0">
                <a:solidFill>
                  <a:schemeClr val="bg2">
                    <a:lumMod val="10000"/>
                  </a:schemeClr>
                </a:solidFill>
                <a:latin typeface="Calibri" panose="020F0502020204030204" pitchFamily="34" charset="0"/>
              </a:rPr>
              <a:t> cost of </a:t>
            </a:r>
            <a:r>
              <a:rPr lang="en-US" sz="2500" dirty="0">
                <a:solidFill>
                  <a:schemeClr val="bg2">
                    <a:lumMod val="10000"/>
                  </a:schemeClr>
                </a:solidFill>
                <a:latin typeface="Calibri" panose="020F0502020204030204" pitchFamily="34" charset="0"/>
              </a:rPr>
              <a:t>employment </a:t>
            </a:r>
            <a:r>
              <a:rPr lang="en-US" sz="2500" dirty="0" smtClean="0">
                <a:solidFill>
                  <a:schemeClr val="bg2">
                    <a:lumMod val="10000"/>
                  </a:schemeClr>
                </a:solidFill>
                <a:latin typeface="Calibri" panose="020F0502020204030204" pitchFamily="34" charset="0"/>
              </a:rPr>
              <a:t>adjustment for firms and workers </a:t>
            </a:r>
            <a:r>
              <a:rPr lang="en-US" sz="2500" dirty="0" smtClean="0">
                <a:solidFill>
                  <a:schemeClr val="bg2">
                    <a:lumMod val="10000"/>
                  </a:schemeClr>
                </a:solidFill>
                <a:latin typeface="Calibri" panose="020F0502020204030204" pitchFamily="34" charset="0"/>
                <a:sym typeface="Wingdings" panose="05000000000000000000" pitchFamily="2" charset="2"/>
              </a:rPr>
              <a:t></a:t>
            </a:r>
            <a:r>
              <a:rPr lang="en-US" sz="2500" dirty="0" smtClean="0">
                <a:solidFill>
                  <a:schemeClr val="bg2">
                    <a:lumMod val="10000"/>
                  </a:schemeClr>
                </a:solidFill>
                <a:latin typeface="Calibri" panose="020F0502020204030204" pitchFamily="34" charset="0"/>
              </a:rPr>
              <a:t> </a:t>
            </a:r>
            <a:r>
              <a:rPr lang="en-US" sz="2500" dirty="0" smtClean="0">
                <a:solidFill>
                  <a:schemeClr val="bg2">
                    <a:lumMod val="10000"/>
                  </a:schemeClr>
                </a:solidFill>
                <a:latin typeface="Calibri"/>
              </a:rPr>
              <a:t>↓</a:t>
            </a:r>
            <a:r>
              <a:rPr lang="en-US" sz="2500" dirty="0" smtClean="0">
                <a:solidFill>
                  <a:schemeClr val="bg2">
                    <a:lumMod val="10000"/>
                  </a:schemeClr>
                </a:solidFill>
                <a:latin typeface="Calibri" panose="020F0502020204030204" pitchFamily="34" charset="0"/>
              </a:rPr>
              <a:t> </a:t>
            </a:r>
            <a:r>
              <a:rPr lang="en-US" sz="2500" dirty="0">
                <a:solidFill>
                  <a:schemeClr val="bg2">
                    <a:lumMod val="10000"/>
                  </a:schemeClr>
                </a:solidFill>
                <a:latin typeface="Calibri" panose="020F0502020204030204" pitchFamily="34" charset="0"/>
              </a:rPr>
              <a:t>volatility in response to shocks</a:t>
            </a:r>
          </a:p>
          <a:p>
            <a:pPr marL="0" indent="0">
              <a:spcBef>
                <a:spcPts val="600"/>
              </a:spcBef>
              <a:spcAft>
                <a:spcPts val="600"/>
              </a:spcAft>
              <a:buNone/>
            </a:pPr>
            <a:r>
              <a:rPr lang="en-US" sz="2500" dirty="0" smtClean="0">
                <a:solidFill>
                  <a:schemeClr val="bg2">
                    <a:lumMod val="10000"/>
                  </a:schemeClr>
                </a:solidFill>
                <a:latin typeface="Calibri" panose="020F0502020204030204" pitchFamily="34" charset="0"/>
              </a:rPr>
              <a:t>More discussion on the:</a:t>
            </a:r>
          </a:p>
          <a:p>
            <a:pPr>
              <a:spcBef>
                <a:spcPts val="300"/>
              </a:spcBef>
              <a:spcAft>
                <a:spcPts val="600"/>
              </a:spcAft>
              <a:buFont typeface="Wingdings" panose="05000000000000000000" pitchFamily="2" charset="2"/>
              <a:buChar char="Ø"/>
            </a:pPr>
            <a:r>
              <a:rPr lang="en-US" sz="2500" dirty="0" smtClean="0">
                <a:solidFill>
                  <a:schemeClr val="bg2">
                    <a:lumMod val="10000"/>
                  </a:schemeClr>
                </a:solidFill>
                <a:latin typeface="Calibri" panose="020F0502020204030204" pitchFamily="34" charset="0"/>
              </a:rPr>
              <a:t>Potential role of </a:t>
            </a:r>
            <a:r>
              <a:rPr lang="en-US" sz="2500" b="1" dirty="0" smtClean="0">
                <a:solidFill>
                  <a:schemeClr val="accent1"/>
                </a:solidFill>
                <a:latin typeface="Calibri" panose="020F0502020204030204" pitchFamily="34" charset="0"/>
              </a:rPr>
              <a:t>reallocation</a:t>
            </a:r>
            <a:r>
              <a:rPr lang="en-US" sz="2500" dirty="0" smtClean="0">
                <a:solidFill>
                  <a:schemeClr val="bg2">
                    <a:lumMod val="10000"/>
                  </a:schemeClr>
                </a:solidFill>
                <a:latin typeface="Calibri" panose="020F0502020204030204" pitchFamily="34" charset="0"/>
              </a:rPr>
              <a:t> (there is a big </a:t>
            </a:r>
            <a:r>
              <a:rPr lang="en-US" sz="2500" dirty="0">
                <a:solidFill>
                  <a:schemeClr val="bg2">
                    <a:lumMod val="10000"/>
                  </a:schemeClr>
                </a:solidFill>
                <a:latin typeface="Calibri" panose="020F0502020204030204" pitchFamily="34" charset="0"/>
              </a:rPr>
              <a:t>“</a:t>
            </a:r>
            <a:r>
              <a:rPr lang="en-US" sz="2500" i="1" dirty="0">
                <a:solidFill>
                  <a:schemeClr val="bg2">
                    <a:lumMod val="10000"/>
                  </a:schemeClr>
                </a:solidFill>
                <a:latin typeface="Calibri" panose="020F0502020204030204" pitchFamily="34" charset="0"/>
              </a:rPr>
              <a:t>within-firm</a:t>
            </a:r>
            <a:r>
              <a:rPr lang="en-US" sz="2500" dirty="0">
                <a:solidFill>
                  <a:schemeClr val="bg2">
                    <a:lumMod val="10000"/>
                  </a:schemeClr>
                </a:solidFill>
                <a:latin typeface="Calibri" panose="020F0502020204030204" pitchFamily="34" charset="0"/>
              </a:rPr>
              <a:t>” </a:t>
            </a:r>
            <a:r>
              <a:rPr lang="en-US" sz="2500" dirty="0" smtClean="0">
                <a:solidFill>
                  <a:schemeClr val="bg2">
                    <a:lumMod val="10000"/>
                  </a:schemeClr>
                </a:solidFill>
                <a:latin typeface="Calibri" panose="020F0502020204030204" pitchFamily="34" charset="0"/>
              </a:rPr>
              <a:t>focus).</a:t>
            </a:r>
          </a:p>
          <a:p>
            <a:pPr>
              <a:spcBef>
                <a:spcPts val="300"/>
              </a:spcBef>
              <a:spcAft>
                <a:spcPts val="600"/>
              </a:spcAft>
              <a:buFont typeface="Wingdings" panose="05000000000000000000" pitchFamily="2" charset="2"/>
              <a:buChar char="Ø"/>
            </a:pPr>
            <a:r>
              <a:rPr lang="en-US" sz="2500" dirty="0">
                <a:solidFill>
                  <a:schemeClr val="bg2">
                    <a:lumMod val="10000"/>
                  </a:schemeClr>
                </a:solidFill>
                <a:latin typeface="Calibri" panose="020F0502020204030204" pitchFamily="34" charset="0"/>
              </a:rPr>
              <a:t>Implications of slowing </a:t>
            </a:r>
            <a:r>
              <a:rPr lang="en-US" sz="2500" b="1" dirty="0">
                <a:solidFill>
                  <a:schemeClr val="accent1"/>
                </a:solidFill>
                <a:latin typeface="Calibri" panose="020F0502020204030204" pitchFamily="34" charset="0"/>
              </a:rPr>
              <a:t>KBC investment</a:t>
            </a:r>
            <a:r>
              <a:rPr lang="en-US" sz="2500" dirty="0">
                <a:solidFill>
                  <a:schemeClr val="bg2">
                    <a:lumMod val="10000"/>
                  </a:schemeClr>
                </a:solidFill>
                <a:latin typeface="Calibri" panose="020F0502020204030204" pitchFamily="34" charset="0"/>
              </a:rPr>
              <a:t> </a:t>
            </a:r>
            <a:r>
              <a:rPr lang="en-US" sz="2500" dirty="0" smtClean="0">
                <a:solidFill>
                  <a:schemeClr val="bg2">
                    <a:lumMod val="10000"/>
                  </a:schemeClr>
                </a:solidFill>
                <a:latin typeface="Calibri" panose="020F0502020204030204" pitchFamily="34" charset="0"/>
              </a:rPr>
              <a:t>(i.e. fewer </a:t>
            </a:r>
            <a:r>
              <a:rPr lang="en-US" sz="2500" dirty="0">
                <a:solidFill>
                  <a:schemeClr val="bg2">
                    <a:lumMod val="10000"/>
                  </a:schemeClr>
                </a:solidFill>
                <a:latin typeface="Calibri" panose="020F0502020204030204" pitchFamily="34" charset="0"/>
              </a:rPr>
              <a:t>spillovers</a:t>
            </a:r>
            <a:r>
              <a:rPr lang="en-US" sz="2500" dirty="0" smtClean="0">
                <a:solidFill>
                  <a:schemeClr val="bg2">
                    <a:lumMod val="10000"/>
                  </a:schemeClr>
                </a:solidFill>
                <a:latin typeface="Calibri" panose="020F0502020204030204" pitchFamily="34" charset="0"/>
              </a:rPr>
              <a:t>).</a:t>
            </a:r>
            <a:endParaRPr lang="en-US" sz="2500" dirty="0">
              <a:solidFill>
                <a:schemeClr val="bg2">
                  <a:lumMod val="10000"/>
                </a:schemeClr>
              </a:solidFill>
              <a:latin typeface="Calibri" panose="020F0502020204030204" pitchFamily="34" charset="0"/>
            </a:endParaRPr>
          </a:p>
        </p:txBody>
      </p:sp>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General comments</a:t>
            </a:r>
            <a:endParaRPr lang="en-US" sz="3600" b="1" dirty="0">
              <a:solidFill>
                <a:srgbClr val="0070C0"/>
              </a:solidFill>
              <a:cs typeface="Arial" charset="0"/>
            </a:endParaRPr>
          </a:p>
        </p:txBody>
      </p:sp>
    </p:spTree>
    <p:extLst>
      <p:ext uri="{BB962C8B-B14F-4D97-AF65-F5344CB8AC3E}">
        <p14:creationId xmlns:p14="http://schemas.microsoft.com/office/powerpoint/2010/main" val="401964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Investment in knowledge-based capital has slowed…</a:t>
            </a:r>
            <a:endParaRPr lang="en-US" sz="3600" b="1" dirty="0">
              <a:solidFill>
                <a:srgbClr val="0070C0"/>
              </a:solidFill>
              <a:cs typeface="Arial" charset="0"/>
            </a:endParaRPr>
          </a:p>
        </p:txBody>
      </p:sp>
      <p:sp>
        <p:nvSpPr>
          <p:cNvPr id="5" name="TextBox 4"/>
          <p:cNvSpPr txBox="1"/>
          <p:nvPr/>
        </p:nvSpPr>
        <p:spPr>
          <a:xfrm>
            <a:off x="251520" y="1295642"/>
            <a:ext cx="8784976" cy="461665"/>
          </a:xfrm>
          <a:prstGeom prst="rect">
            <a:avLst/>
          </a:prstGeom>
          <a:noFill/>
        </p:spPr>
        <p:txBody>
          <a:bodyPr wrap="square" rtlCol="0">
            <a:spAutoFit/>
          </a:bodyPr>
          <a:lstStyle/>
          <a:p>
            <a:pPr algn="ctr">
              <a:spcBef>
                <a:spcPts val="600"/>
              </a:spcBef>
            </a:pPr>
            <a:r>
              <a:rPr lang="en-US" sz="2400" b="1" dirty="0" smtClean="0">
                <a:solidFill>
                  <a:schemeClr val="bg2">
                    <a:lumMod val="10000"/>
                  </a:schemeClr>
                </a:solidFill>
                <a:latin typeface="Calibri" panose="020F0502020204030204" pitchFamily="34" charset="0"/>
              </a:rPr>
              <a:t>Investment in KBC; average annual growth</a:t>
            </a:r>
            <a:endParaRPr lang="en-GB" sz="2300" dirty="0"/>
          </a:p>
        </p:txBody>
      </p:sp>
      <p:sp>
        <p:nvSpPr>
          <p:cNvPr id="6" name="TextBox 5"/>
          <p:cNvSpPr txBox="1"/>
          <p:nvPr/>
        </p:nvSpPr>
        <p:spPr>
          <a:xfrm>
            <a:off x="377354" y="6495281"/>
            <a:ext cx="8208469" cy="307777"/>
          </a:xfrm>
          <a:prstGeom prst="rect">
            <a:avLst/>
          </a:prstGeom>
          <a:noFill/>
        </p:spPr>
        <p:txBody>
          <a:bodyPr wrap="square" rtlCol="0">
            <a:spAutoFit/>
          </a:bodyPr>
          <a:lstStyle/>
          <a:p>
            <a:r>
              <a:rPr lang="en-US" sz="1400" dirty="0" smtClean="0">
                <a:solidFill>
                  <a:schemeClr val="bg2">
                    <a:lumMod val="10000"/>
                  </a:schemeClr>
                </a:solidFill>
              </a:rPr>
              <a:t>Source: calculations based on </a:t>
            </a:r>
            <a:r>
              <a:rPr lang="en-US" sz="1400" dirty="0" err="1" smtClean="0">
                <a:solidFill>
                  <a:schemeClr val="bg2">
                    <a:lumMod val="10000"/>
                  </a:schemeClr>
                </a:solidFill>
              </a:rPr>
              <a:t>Corrado</a:t>
            </a:r>
            <a:r>
              <a:rPr lang="en-US" sz="1400" dirty="0" smtClean="0">
                <a:solidFill>
                  <a:schemeClr val="bg2">
                    <a:lumMod val="10000"/>
                  </a:schemeClr>
                </a:solidFill>
              </a:rPr>
              <a:t> et al., (2012). </a:t>
            </a:r>
            <a:endParaRPr lang="en-GB" sz="1400" dirty="0">
              <a:solidFill>
                <a:schemeClr val="bg2">
                  <a:lumMod val="10000"/>
                </a:schemeClr>
              </a:solidFill>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475" y="1757308"/>
            <a:ext cx="8226896" cy="4709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Oval 6"/>
          <p:cNvSpPr/>
          <p:nvPr/>
        </p:nvSpPr>
        <p:spPr>
          <a:xfrm>
            <a:off x="3347864" y="6068567"/>
            <a:ext cx="432048" cy="39868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7380312" y="6068567"/>
            <a:ext cx="432048" cy="39868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Arrow Connector 3"/>
          <p:cNvCxnSpPr/>
          <p:nvPr/>
        </p:nvCxnSpPr>
        <p:spPr>
          <a:xfrm>
            <a:off x="3455876" y="3722380"/>
            <a:ext cx="216024" cy="1296144"/>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480007" y="3637322"/>
            <a:ext cx="216024" cy="195191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99592" y="1757308"/>
            <a:ext cx="4363695" cy="369332"/>
          </a:xfrm>
          <a:prstGeom prst="rect">
            <a:avLst/>
          </a:prstGeom>
          <a:noFill/>
        </p:spPr>
        <p:txBody>
          <a:bodyPr wrap="none" rtlCol="0">
            <a:spAutoFit/>
          </a:bodyPr>
          <a:lstStyle/>
          <a:p>
            <a:r>
              <a:rPr lang="en-GB" i="1" dirty="0" smtClean="0">
                <a:solidFill>
                  <a:srgbClr val="C00000"/>
                </a:solidFill>
              </a:rPr>
              <a:t>KBC is often non-rival </a:t>
            </a:r>
            <a:r>
              <a:rPr lang="en-GB" i="1" dirty="0" smtClean="0">
                <a:solidFill>
                  <a:srgbClr val="C00000"/>
                </a:solidFill>
                <a:sym typeface="Wingdings" panose="05000000000000000000" pitchFamily="2" charset="2"/>
              </a:rPr>
              <a:t></a:t>
            </a:r>
            <a:r>
              <a:rPr lang="en-GB" i="1" dirty="0" smtClean="0">
                <a:solidFill>
                  <a:srgbClr val="C00000"/>
                </a:solidFill>
              </a:rPr>
              <a:t> MFP </a:t>
            </a:r>
            <a:r>
              <a:rPr lang="en-GB" i="1" dirty="0" err="1" smtClean="0">
                <a:solidFill>
                  <a:srgbClr val="C00000"/>
                </a:solidFill>
              </a:rPr>
              <a:t>spillovers</a:t>
            </a:r>
            <a:endParaRPr lang="en-GB" i="1" dirty="0">
              <a:solidFill>
                <a:srgbClr val="C00000"/>
              </a:solidFill>
            </a:endParaRPr>
          </a:p>
        </p:txBody>
      </p:sp>
    </p:spTree>
    <p:extLst>
      <p:ext uri="{BB962C8B-B14F-4D97-AF65-F5344CB8AC3E}">
        <p14:creationId xmlns:p14="http://schemas.microsoft.com/office/powerpoint/2010/main" val="2149267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340768"/>
            <a:ext cx="8856984" cy="5256584"/>
          </a:xfrm>
        </p:spPr>
        <p:txBody>
          <a:bodyPr>
            <a:normAutofit fontScale="92500" lnSpcReduction="20000"/>
          </a:bodyPr>
          <a:lstStyle/>
          <a:p>
            <a:pPr marL="0" indent="0">
              <a:spcBef>
                <a:spcPts val="600"/>
              </a:spcBef>
              <a:buNone/>
            </a:pPr>
            <a:r>
              <a:rPr lang="en-US" sz="2600" i="1" dirty="0" smtClean="0">
                <a:solidFill>
                  <a:srgbClr val="FF0000"/>
                </a:solidFill>
                <a:latin typeface="Calibri" panose="020F0502020204030204" pitchFamily="34" charset="0"/>
              </a:rPr>
              <a:t>Transitory factors</a:t>
            </a:r>
            <a:r>
              <a:rPr lang="en-US" sz="2600" dirty="0" smtClean="0">
                <a:solidFill>
                  <a:srgbClr val="FF0000"/>
                </a:solidFill>
                <a:latin typeface="Calibri" panose="020F0502020204030204" pitchFamily="34" charset="0"/>
              </a:rPr>
              <a:t>:</a:t>
            </a:r>
          </a:p>
          <a:p>
            <a:pPr marL="0" indent="0">
              <a:spcBef>
                <a:spcPts val="600"/>
              </a:spcBef>
              <a:spcAft>
                <a:spcPts val="600"/>
              </a:spcAft>
              <a:buNone/>
            </a:pPr>
            <a:r>
              <a:rPr lang="en-US" sz="2600" dirty="0" smtClean="0">
                <a:solidFill>
                  <a:schemeClr val="bg2">
                    <a:lumMod val="10000"/>
                  </a:schemeClr>
                </a:solidFill>
                <a:latin typeface="Calibri" panose="020F0502020204030204" pitchFamily="34" charset="0"/>
              </a:rPr>
              <a:t>1. Rising skills + insensitivity to cycle (~ ½): can we say more? </a:t>
            </a:r>
          </a:p>
          <a:p>
            <a:pPr marL="0" indent="0">
              <a:spcBef>
                <a:spcPts val="600"/>
              </a:spcBef>
              <a:buNone/>
            </a:pPr>
            <a:r>
              <a:rPr lang="en-US" sz="2600" dirty="0" smtClean="0">
                <a:solidFill>
                  <a:schemeClr val="bg2">
                    <a:lumMod val="10000"/>
                  </a:schemeClr>
                </a:solidFill>
                <a:latin typeface="Calibri" panose="020F0502020204030204" pitchFamily="34" charset="0"/>
              </a:rPr>
              <a:t>2. </a:t>
            </a:r>
            <a:r>
              <a:rPr lang="en-US" sz="2600" dirty="0" smtClean="0">
                <a:solidFill>
                  <a:schemeClr val="bg2">
                    <a:lumMod val="10000"/>
                  </a:schemeClr>
                </a:solidFill>
                <a:latin typeface="Calibri"/>
              </a:rPr>
              <a:t>Lower </a:t>
            </a:r>
            <a:r>
              <a:rPr lang="en-US" sz="2600" dirty="0" smtClean="0">
                <a:solidFill>
                  <a:schemeClr val="bg2">
                    <a:lumMod val="10000"/>
                  </a:schemeClr>
                </a:solidFill>
                <a:latin typeface="Calibri" panose="020F0502020204030204" pitchFamily="34" charset="0"/>
              </a:rPr>
              <a:t>returns to Org K: </a:t>
            </a:r>
            <a:r>
              <a:rPr lang="en-US" sz="2600" b="1" dirty="0" smtClean="0">
                <a:solidFill>
                  <a:schemeClr val="accent1"/>
                </a:solidFill>
                <a:latin typeface="Calibri" panose="020F0502020204030204" pitchFamily="34" charset="0"/>
              </a:rPr>
              <a:t>measurement issues</a:t>
            </a:r>
            <a:r>
              <a:rPr lang="en-US" sz="2600" dirty="0" smtClean="0">
                <a:solidFill>
                  <a:schemeClr val="bg2">
                    <a:lumMod val="10000"/>
                  </a:schemeClr>
                </a:solidFill>
                <a:latin typeface="Calibri" panose="020F0502020204030204" pitchFamily="34" charset="0"/>
              </a:rPr>
              <a:t>?</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Workplace </a:t>
            </a:r>
            <a:r>
              <a:rPr lang="en-US" sz="2600" dirty="0">
                <a:solidFill>
                  <a:schemeClr val="bg2">
                    <a:lumMod val="10000"/>
                  </a:schemeClr>
                </a:solidFill>
                <a:latin typeface="Calibri" panose="020F0502020204030204" pitchFamily="34" charset="0"/>
              </a:rPr>
              <a:t>practices differ to the Bloom </a:t>
            </a:r>
            <a:r>
              <a:rPr lang="en-US" sz="2600" i="1" dirty="0">
                <a:solidFill>
                  <a:schemeClr val="bg2">
                    <a:lumMod val="10000"/>
                  </a:schemeClr>
                </a:solidFill>
                <a:latin typeface="Calibri" panose="020F0502020204030204" pitchFamily="34" charset="0"/>
              </a:rPr>
              <a:t>et al</a:t>
            </a:r>
            <a:r>
              <a:rPr lang="en-US" sz="2600" dirty="0">
                <a:solidFill>
                  <a:schemeClr val="bg2">
                    <a:lumMod val="10000"/>
                  </a:schemeClr>
                </a:solidFill>
                <a:latin typeface="Calibri" panose="020F0502020204030204" pitchFamily="34" charset="0"/>
              </a:rPr>
              <a:t> indicators (monitoring, targets, incentives) that causally impact productivity. </a:t>
            </a:r>
            <a:endParaRPr lang="en-US" sz="2600" dirty="0" smtClean="0">
              <a:solidFill>
                <a:schemeClr val="bg2">
                  <a:lumMod val="10000"/>
                </a:schemeClr>
              </a:solidFill>
              <a:latin typeface="Calibri" panose="020F0502020204030204" pitchFamily="34" charset="0"/>
            </a:endParaRPr>
          </a:p>
          <a:p>
            <a:pPr>
              <a:spcBef>
                <a:spcPts val="600"/>
              </a:spcBef>
              <a:spcAft>
                <a:spcPts val="600"/>
              </a:spcAft>
              <a:buFont typeface="Wingdings" panose="05000000000000000000" pitchFamily="2" charset="2"/>
              <a:buChar char="Ø"/>
            </a:pPr>
            <a:r>
              <a:rPr lang="en-US" sz="2600" dirty="0">
                <a:solidFill>
                  <a:schemeClr val="bg2">
                    <a:lumMod val="10000"/>
                  </a:schemeClr>
                </a:solidFill>
                <a:latin typeface="Calibri" panose="020F0502020204030204" pitchFamily="34" charset="0"/>
              </a:rPr>
              <a:t>Burden of labour market regulations increases at 50+ employees (</a:t>
            </a:r>
            <a:r>
              <a:rPr lang="en-US" sz="2600" dirty="0" err="1">
                <a:solidFill>
                  <a:schemeClr val="bg2">
                    <a:lumMod val="10000"/>
                  </a:schemeClr>
                </a:solidFill>
                <a:latin typeface="Calibri" panose="020F0502020204030204" pitchFamily="34" charset="0"/>
              </a:rPr>
              <a:t>Garicano</a:t>
            </a:r>
            <a:r>
              <a:rPr lang="en-US" sz="2600" dirty="0">
                <a:solidFill>
                  <a:schemeClr val="bg2">
                    <a:lumMod val="10000"/>
                  </a:schemeClr>
                </a:solidFill>
                <a:latin typeface="Calibri" panose="020F0502020204030204" pitchFamily="34" charset="0"/>
              </a:rPr>
              <a:t> et al., 2013). </a:t>
            </a:r>
            <a:r>
              <a:rPr lang="en-US" sz="2600" dirty="0" smtClean="0">
                <a:solidFill>
                  <a:schemeClr val="bg2">
                    <a:lumMod val="10000"/>
                  </a:schemeClr>
                </a:solidFill>
                <a:latin typeface="Calibri" panose="020F0502020204030204" pitchFamily="34" charset="0"/>
              </a:rPr>
              <a:t>Relevant for “Employee Voice”?</a:t>
            </a:r>
            <a:endParaRPr lang="en-US" sz="2600" dirty="0">
              <a:solidFill>
                <a:schemeClr val="bg2">
                  <a:lumMod val="10000"/>
                </a:schemeClr>
              </a:solidFill>
              <a:latin typeface="Calibri" panose="020F0502020204030204" pitchFamily="34" charset="0"/>
            </a:endParaRP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No </a:t>
            </a:r>
            <a:r>
              <a:rPr lang="en-US" sz="2600" dirty="0">
                <a:solidFill>
                  <a:schemeClr val="bg2">
                    <a:lumMod val="10000"/>
                  </a:schemeClr>
                </a:solidFill>
                <a:latin typeface="Calibri" panose="020F0502020204030204" pitchFamily="34" charset="0"/>
              </a:rPr>
              <a:t>evidence of </a:t>
            </a:r>
            <a:r>
              <a:rPr lang="en-US" sz="2600" dirty="0" smtClean="0">
                <a:solidFill>
                  <a:schemeClr val="bg2">
                    <a:lumMod val="10000"/>
                  </a:schemeClr>
                </a:solidFill>
                <a:latin typeface="Calibri" panose="020F0502020204030204" pitchFamily="34" charset="0"/>
              </a:rPr>
              <a:t>lower returns to Org K in </a:t>
            </a:r>
            <a:r>
              <a:rPr lang="en-US" sz="2600" dirty="0">
                <a:solidFill>
                  <a:schemeClr val="bg2">
                    <a:lumMod val="10000"/>
                  </a:schemeClr>
                </a:solidFill>
                <a:latin typeface="Calibri" panose="020F0502020204030204" pitchFamily="34" charset="0"/>
              </a:rPr>
              <a:t>the UK paper</a:t>
            </a:r>
            <a:r>
              <a:rPr lang="en-US" sz="2500" dirty="0" smtClean="0">
                <a:solidFill>
                  <a:schemeClr val="bg2">
                    <a:lumMod val="10000"/>
                  </a:schemeClr>
                </a:solidFill>
                <a:latin typeface="Calibri" panose="020F0502020204030204" pitchFamily="34" charset="0"/>
              </a:rPr>
              <a:t>.</a:t>
            </a:r>
          </a:p>
          <a:p>
            <a:pPr marL="0" indent="0">
              <a:spcBef>
                <a:spcPts val="600"/>
              </a:spcBef>
              <a:buNone/>
            </a:pPr>
            <a:r>
              <a:rPr lang="en-US" sz="2600" i="1" dirty="0" smtClean="0">
                <a:solidFill>
                  <a:srgbClr val="FF0000"/>
                </a:solidFill>
                <a:latin typeface="Calibri" panose="020F0502020204030204" pitchFamily="34" charset="0"/>
              </a:rPr>
              <a:t>Permanent factors</a:t>
            </a:r>
            <a:r>
              <a:rPr lang="en-US" sz="2600" dirty="0" smtClean="0">
                <a:solidFill>
                  <a:srgbClr val="FF0000"/>
                </a:solidFill>
                <a:latin typeface="Calibri" panose="020F0502020204030204" pitchFamily="34" charset="0"/>
              </a:rPr>
              <a:t>:</a:t>
            </a:r>
            <a:endParaRPr lang="en-US" sz="2600" dirty="0" smtClean="0">
              <a:solidFill>
                <a:schemeClr val="bg2">
                  <a:lumMod val="10000"/>
                </a:schemeClr>
              </a:solidFill>
              <a:latin typeface="Calibri" panose="020F0502020204030204" pitchFamily="34" charset="0"/>
            </a:endParaRPr>
          </a:p>
          <a:p>
            <a:pPr marL="0" indent="0">
              <a:spcBef>
                <a:spcPts val="600"/>
              </a:spcBef>
              <a:spcAft>
                <a:spcPts val="600"/>
              </a:spcAft>
              <a:buNone/>
            </a:pPr>
            <a:r>
              <a:rPr lang="en-US" sz="2600" dirty="0" smtClean="0">
                <a:solidFill>
                  <a:schemeClr val="bg2">
                    <a:lumMod val="10000"/>
                  </a:schemeClr>
                </a:solidFill>
                <a:latin typeface="Calibri" panose="020F0502020204030204" pitchFamily="34" charset="0"/>
              </a:rPr>
              <a:t>3. Auto-entrepreneurs reform </a:t>
            </a:r>
            <a:r>
              <a:rPr lang="en-US" sz="2600" dirty="0" smtClean="0">
                <a:solidFill>
                  <a:schemeClr val="bg2">
                    <a:lumMod val="10000"/>
                  </a:schemeClr>
                </a:solidFill>
                <a:latin typeface="Calibri" panose="020F0502020204030204" pitchFamily="34" charset="0"/>
                <a:sym typeface="Wingdings" panose="05000000000000000000" pitchFamily="2" charset="2"/>
              </a:rPr>
              <a:t> </a:t>
            </a:r>
            <a:r>
              <a:rPr lang="en-US" sz="2600" dirty="0" smtClean="0">
                <a:solidFill>
                  <a:schemeClr val="bg2">
                    <a:lumMod val="10000"/>
                  </a:schemeClr>
                </a:solidFill>
                <a:latin typeface="Calibri"/>
                <a:sym typeface="Wingdings" panose="05000000000000000000" pitchFamily="2" charset="2"/>
              </a:rPr>
              <a:t>↑</a:t>
            </a:r>
            <a:r>
              <a:rPr lang="en-US" sz="2600" dirty="0" smtClean="0">
                <a:solidFill>
                  <a:schemeClr val="bg2">
                    <a:lumMod val="10000"/>
                  </a:schemeClr>
                </a:solidFill>
                <a:latin typeface="Calibri" panose="020F0502020204030204" pitchFamily="34" charset="0"/>
              </a:rPr>
              <a:t> self employment. Channels: </a:t>
            </a:r>
            <a:r>
              <a:rPr lang="en-US" sz="2600" b="1" dirty="0" smtClean="0">
                <a:solidFill>
                  <a:schemeClr val="accent1"/>
                </a:solidFill>
                <a:latin typeface="Calibri" panose="020F0502020204030204" pitchFamily="34" charset="0"/>
              </a:rPr>
              <a:t>informality</a:t>
            </a:r>
            <a:r>
              <a:rPr lang="en-US" sz="2600" dirty="0" smtClean="0">
                <a:solidFill>
                  <a:schemeClr val="bg2">
                    <a:lumMod val="10000"/>
                  </a:schemeClr>
                </a:solidFill>
                <a:latin typeface="Calibri" panose="020F0502020204030204" pitchFamily="34" charset="0"/>
              </a:rPr>
              <a:t>; </a:t>
            </a:r>
            <a:r>
              <a:rPr lang="en-US" sz="2600" b="1" dirty="0" smtClean="0">
                <a:solidFill>
                  <a:schemeClr val="accent1"/>
                </a:solidFill>
                <a:latin typeface="Calibri" panose="020F0502020204030204" pitchFamily="34" charset="0"/>
              </a:rPr>
              <a:t>allocative efficiency</a:t>
            </a:r>
            <a:r>
              <a:rPr lang="en-US" sz="2600" dirty="0" smtClean="0">
                <a:solidFill>
                  <a:schemeClr val="bg2">
                    <a:lumMod val="10000"/>
                  </a:schemeClr>
                </a:solidFill>
                <a:latin typeface="Calibri" panose="020F0502020204030204" pitchFamily="34" charset="0"/>
              </a:rPr>
              <a:t>: firm size &amp; productivity should be positively correlated.</a:t>
            </a:r>
          </a:p>
          <a:p>
            <a:pPr marL="0" indent="0">
              <a:spcBef>
                <a:spcPts val="600"/>
              </a:spcBef>
              <a:spcAft>
                <a:spcPts val="600"/>
              </a:spcAft>
              <a:buNone/>
            </a:pPr>
            <a:r>
              <a:rPr lang="en-US" sz="2600" dirty="0" smtClean="0">
                <a:solidFill>
                  <a:schemeClr val="bg2">
                    <a:lumMod val="10000"/>
                  </a:schemeClr>
                </a:solidFill>
                <a:latin typeface="Calibri" panose="020F0502020204030204" pitchFamily="34" charset="0"/>
              </a:rPr>
              <a:t>4.</a:t>
            </a:r>
            <a:r>
              <a:rPr lang="en-US" sz="2600" dirty="0" smtClean="0">
                <a:solidFill>
                  <a:schemeClr val="bg2">
                    <a:lumMod val="10000"/>
                  </a:schemeClr>
                </a:solidFill>
                <a:latin typeface="Calibri"/>
                <a:sym typeface="Wingdings" panose="05000000000000000000" pitchFamily="2" charset="2"/>
              </a:rPr>
              <a:t>↑ </a:t>
            </a:r>
            <a:r>
              <a:rPr lang="en-US" sz="2600" dirty="0" smtClean="0">
                <a:solidFill>
                  <a:schemeClr val="bg2">
                    <a:lumMod val="10000"/>
                  </a:schemeClr>
                </a:solidFill>
                <a:latin typeface="Calibri" panose="020F0502020204030204" pitchFamily="34" charset="0"/>
              </a:rPr>
              <a:t>short term work contracts: econometric result </a:t>
            </a:r>
            <a:r>
              <a:rPr lang="en-US" sz="2600" dirty="0" smtClean="0">
                <a:solidFill>
                  <a:schemeClr val="bg2">
                    <a:lumMod val="10000"/>
                  </a:schemeClr>
                </a:solidFill>
                <a:latin typeface="Calibri" panose="020F0502020204030204" pitchFamily="34" charset="0"/>
              </a:rPr>
              <a:t>not very strong. </a:t>
            </a:r>
            <a:r>
              <a:rPr lang="en-US" sz="2600" dirty="0" smtClean="0">
                <a:solidFill>
                  <a:schemeClr val="bg2">
                    <a:lumMod val="10000"/>
                  </a:schemeClr>
                </a:solidFill>
                <a:latin typeface="Calibri" panose="020F0502020204030204" pitchFamily="34" charset="0"/>
              </a:rPr>
              <a:t>Temporary jobs: “</a:t>
            </a:r>
            <a:r>
              <a:rPr lang="en-US" sz="2600" b="1" dirty="0" smtClean="0">
                <a:solidFill>
                  <a:schemeClr val="accent1"/>
                </a:solidFill>
                <a:latin typeface="Calibri" panose="020F0502020204030204" pitchFamily="34" charset="0"/>
              </a:rPr>
              <a:t>stepping-stones</a:t>
            </a:r>
            <a:r>
              <a:rPr lang="en-US" sz="2600" dirty="0" smtClean="0">
                <a:solidFill>
                  <a:schemeClr val="bg2">
                    <a:lumMod val="10000"/>
                  </a:schemeClr>
                </a:solidFill>
                <a:latin typeface="Calibri" panose="020F0502020204030204" pitchFamily="34" charset="0"/>
              </a:rPr>
              <a:t>” or “</a:t>
            </a:r>
            <a:r>
              <a:rPr lang="en-US" sz="2600" b="1" dirty="0" smtClean="0">
                <a:solidFill>
                  <a:schemeClr val="accent1"/>
                </a:solidFill>
                <a:latin typeface="Calibri" panose="020F0502020204030204" pitchFamily="34" charset="0"/>
              </a:rPr>
              <a:t>traps</a:t>
            </a:r>
            <a:r>
              <a:rPr lang="en-US" sz="2600" dirty="0" smtClean="0">
                <a:solidFill>
                  <a:schemeClr val="bg2">
                    <a:lumMod val="10000"/>
                  </a:schemeClr>
                </a:solidFill>
                <a:latin typeface="Calibri" panose="020F0502020204030204" pitchFamily="34" charset="0"/>
              </a:rPr>
              <a:t>”? </a:t>
            </a:r>
            <a:endParaRPr lang="en-US" sz="2500" dirty="0">
              <a:solidFill>
                <a:schemeClr val="bg2">
                  <a:lumMod val="10000"/>
                </a:schemeClr>
              </a:solidFill>
              <a:latin typeface="Calibri" panose="020F0502020204030204" pitchFamily="34" charset="0"/>
            </a:endParaRPr>
          </a:p>
        </p:txBody>
      </p:sp>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France – can we develop the story more?</a:t>
            </a:r>
            <a:endParaRPr lang="en-US" sz="3600" b="1" dirty="0">
              <a:solidFill>
                <a:srgbClr val="0070C0"/>
              </a:solidFill>
              <a:cs typeface="Arial" charset="0"/>
            </a:endParaRPr>
          </a:p>
        </p:txBody>
      </p:sp>
    </p:spTree>
    <p:extLst>
      <p:ext uri="{BB962C8B-B14F-4D97-AF65-F5344CB8AC3E}">
        <p14:creationId xmlns:p14="http://schemas.microsoft.com/office/powerpoint/2010/main" val="236322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Low transition rates from temporary to permanent contracts in France…</a:t>
            </a:r>
            <a:endParaRPr lang="en-US" sz="3600" b="1" dirty="0">
              <a:solidFill>
                <a:srgbClr val="0070C0"/>
              </a:solidFill>
              <a:cs typeface="Arial"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484784"/>
            <a:ext cx="8765084"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a:xfrm>
            <a:off x="2051720" y="4221088"/>
            <a:ext cx="432048" cy="16561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86648" y="6381328"/>
            <a:ext cx="8208469" cy="307777"/>
          </a:xfrm>
          <a:prstGeom prst="rect">
            <a:avLst/>
          </a:prstGeom>
          <a:noFill/>
        </p:spPr>
        <p:txBody>
          <a:bodyPr wrap="square" rtlCol="0">
            <a:spAutoFit/>
          </a:bodyPr>
          <a:lstStyle/>
          <a:p>
            <a:r>
              <a:rPr lang="en-US" sz="1400" dirty="0" smtClean="0">
                <a:solidFill>
                  <a:schemeClr val="bg2">
                    <a:lumMod val="10000"/>
                  </a:schemeClr>
                </a:solidFill>
              </a:rPr>
              <a:t>Source: OECD (2014), Employment Outlook.</a:t>
            </a:r>
            <a:endParaRPr lang="en-GB" sz="1400" dirty="0">
              <a:solidFill>
                <a:schemeClr val="bg2">
                  <a:lumMod val="10000"/>
                </a:schemeClr>
              </a:solidFill>
            </a:endParaRPr>
          </a:p>
        </p:txBody>
      </p:sp>
    </p:spTree>
    <p:extLst>
      <p:ext uri="{BB962C8B-B14F-4D97-AF65-F5344CB8AC3E}">
        <p14:creationId xmlns:p14="http://schemas.microsoft.com/office/powerpoint/2010/main" val="2681738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 may reflect reduced probability of training in temporary jobs…</a:t>
            </a:r>
            <a:endParaRPr lang="en-US" sz="3600" b="1" dirty="0">
              <a:solidFill>
                <a:srgbClr val="0070C0"/>
              </a:solidFill>
              <a:cs typeface="Arial"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772" y="1414033"/>
            <a:ext cx="8112944" cy="5121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a:xfrm>
            <a:off x="1687457" y="3717032"/>
            <a:ext cx="432048" cy="16561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386648" y="6535216"/>
            <a:ext cx="8208469" cy="307777"/>
          </a:xfrm>
          <a:prstGeom prst="rect">
            <a:avLst/>
          </a:prstGeom>
          <a:noFill/>
        </p:spPr>
        <p:txBody>
          <a:bodyPr wrap="square" rtlCol="0">
            <a:spAutoFit/>
          </a:bodyPr>
          <a:lstStyle/>
          <a:p>
            <a:r>
              <a:rPr lang="en-US" sz="1400" dirty="0" smtClean="0">
                <a:solidFill>
                  <a:schemeClr val="bg2">
                    <a:lumMod val="10000"/>
                  </a:schemeClr>
                </a:solidFill>
              </a:rPr>
              <a:t>Source: OECD (2014), Employment Outlook.</a:t>
            </a:r>
            <a:endParaRPr lang="en-GB" sz="1400" dirty="0">
              <a:solidFill>
                <a:schemeClr val="bg2">
                  <a:lumMod val="10000"/>
                </a:schemeClr>
              </a:solidFill>
            </a:endParaRPr>
          </a:p>
        </p:txBody>
      </p:sp>
    </p:spTree>
    <p:extLst>
      <p:ext uri="{BB962C8B-B14F-4D97-AF65-F5344CB8AC3E}">
        <p14:creationId xmlns:p14="http://schemas.microsoft.com/office/powerpoint/2010/main" val="84941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340768"/>
            <a:ext cx="8928992" cy="5256584"/>
          </a:xfrm>
        </p:spPr>
        <p:txBody>
          <a:bodyPr>
            <a:normAutofit/>
          </a:bodyPr>
          <a:lstStyle/>
          <a:p>
            <a:pPr marL="0" indent="0">
              <a:spcBef>
                <a:spcPts val="0"/>
              </a:spcBef>
              <a:spcAft>
                <a:spcPts val="600"/>
              </a:spcAft>
              <a:buNone/>
            </a:pPr>
            <a:r>
              <a:rPr lang="en-US" sz="2500" dirty="0" smtClean="0">
                <a:solidFill>
                  <a:schemeClr val="bg2">
                    <a:lumMod val="10000"/>
                  </a:schemeClr>
                </a:solidFill>
                <a:latin typeface="Calibri" panose="020F0502020204030204" pitchFamily="34" charset="0"/>
              </a:rPr>
              <a:t>1</a:t>
            </a:r>
            <a:r>
              <a:rPr lang="en-US" sz="2600" dirty="0" smtClean="0">
                <a:solidFill>
                  <a:schemeClr val="bg2">
                    <a:lumMod val="10000"/>
                  </a:schemeClr>
                </a:solidFill>
                <a:latin typeface="Calibri" panose="020F0502020204030204" pitchFamily="34" charset="0"/>
              </a:rPr>
              <a:t>. Nice literature review but the </a:t>
            </a:r>
            <a:r>
              <a:rPr lang="en-US" sz="2600" b="1" dirty="0" smtClean="0">
                <a:solidFill>
                  <a:schemeClr val="accent1"/>
                </a:solidFill>
                <a:latin typeface="Calibri" panose="020F0502020204030204" pitchFamily="34" charset="0"/>
              </a:rPr>
              <a:t>lack of consensus</a:t>
            </a:r>
            <a:r>
              <a:rPr lang="en-US" sz="2600" dirty="0" smtClean="0">
                <a:solidFill>
                  <a:schemeClr val="bg2">
                    <a:lumMod val="10000"/>
                  </a:schemeClr>
                </a:solidFill>
                <a:latin typeface="Calibri" panose="020F0502020204030204" pitchFamily="34" charset="0"/>
              </a:rPr>
              <a:t> over seemingly basic facts is concerning (e.g. capital vs MFP?). </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Why do Pessoa &amp; Van </a:t>
            </a:r>
            <a:r>
              <a:rPr lang="en-US" sz="2600" dirty="0" err="1" smtClean="0">
                <a:solidFill>
                  <a:schemeClr val="bg2">
                    <a:lumMod val="10000"/>
                  </a:schemeClr>
                </a:solidFill>
                <a:latin typeface="Calibri" panose="020F0502020204030204" pitchFamily="34" charset="0"/>
              </a:rPr>
              <a:t>Reenen</a:t>
            </a:r>
            <a:r>
              <a:rPr lang="en-US" sz="2600" dirty="0" smtClean="0">
                <a:solidFill>
                  <a:schemeClr val="bg2">
                    <a:lumMod val="10000"/>
                  </a:schemeClr>
                </a:solidFill>
                <a:latin typeface="Calibri" panose="020F0502020204030204" pitchFamily="34" charset="0"/>
              </a:rPr>
              <a:t> (2014) find something different to the others?</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Conference Board: bigger decline in MFP than LP since 2007.</a:t>
            </a:r>
          </a:p>
          <a:p>
            <a:pPr marL="0" indent="0">
              <a:spcBef>
                <a:spcPts val="1200"/>
              </a:spcBef>
              <a:spcAft>
                <a:spcPts val="600"/>
              </a:spcAft>
              <a:buNone/>
            </a:pPr>
            <a:r>
              <a:rPr lang="en-US" sz="2600" dirty="0">
                <a:solidFill>
                  <a:schemeClr val="bg2">
                    <a:lumMod val="10000"/>
                  </a:schemeClr>
                </a:solidFill>
                <a:latin typeface="Calibri" panose="020F0502020204030204" pitchFamily="34" charset="0"/>
              </a:rPr>
              <a:t>2</a:t>
            </a:r>
            <a:r>
              <a:rPr lang="en-US" sz="2600" dirty="0" smtClean="0">
                <a:solidFill>
                  <a:schemeClr val="bg2">
                    <a:lumMod val="10000"/>
                  </a:schemeClr>
                </a:solidFill>
                <a:latin typeface="Calibri" panose="020F0502020204030204" pitchFamily="34" charset="0"/>
              </a:rPr>
              <a:t>. Can we say more about the role of </a:t>
            </a:r>
            <a:r>
              <a:rPr lang="en-US" sz="2600" b="1" dirty="0" smtClean="0">
                <a:solidFill>
                  <a:schemeClr val="accent1"/>
                </a:solidFill>
                <a:latin typeface="Calibri" panose="020F0502020204030204" pitchFamily="34" charset="0"/>
              </a:rPr>
              <a:t>reallocation</a:t>
            </a:r>
            <a:r>
              <a:rPr lang="en-US" sz="2600" dirty="0" smtClean="0">
                <a:solidFill>
                  <a:schemeClr val="bg2">
                    <a:lumMod val="10000"/>
                  </a:schemeClr>
                </a:solidFill>
                <a:latin typeface="Calibri" panose="020F0502020204030204" pitchFamily="34" charset="0"/>
              </a:rPr>
              <a:t>?</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Cleansing effect of the crisis (i.e. “killing the weakest”) is consistent with OECD research on employment dynamics.</a:t>
            </a:r>
          </a:p>
        </p:txBody>
      </p:sp>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United Kingdom: taking a stronger stand on the existing literature</a:t>
            </a:r>
            <a:endParaRPr lang="en-US" sz="3600" b="1" dirty="0">
              <a:solidFill>
                <a:srgbClr val="0070C0"/>
              </a:solidFill>
              <a:cs typeface="Arial" charset="0"/>
            </a:endParaRPr>
          </a:p>
        </p:txBody>
      </p:sp>
    </p:spTree>
    <p:extLst>
      <p:ext uri="{BB962C8B-B14F-4D97-AF65-F5344CB8AC3E}">
        <p14:creationId xmlns:p14="http://schemas.microsoft.com/office/powerpoint/2010/main" val="426459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1600" y="237600"/>
            <a:ext cx="8064896" cy="1022400"/>
          </a:xfrm>
        </p:spPr>
        <p:txBody>
          <a:bodyPr/>
          <a:lstStyle/>
          <a:p>
            <a:r>
              <a:rPr lang="en-US" sz="3600" b="1" dirty="0" smtClean="0">
                <a:solidFill>
                  <a:srgbClr val="0070C0"/>
                </a:solidFill>
                <a:cs typeface="Arial" charset="0"/>
              </a:rPr>
              <a:t>Old firms shed more jobs than young firms during the crisis</a:t>
            </a:r>
            <a:endParaRPr lang="en-US" sz="3600" b="1" dirty="0">
              <a:solidFill>
                <a:srgbClr val="0070C0"/>
              </a:solidFill>
              <a:cs typeface="Arial" charset="0"/>
            </a:endParaRPr>
          </a:p>
        </p:txBody>
      </p:sp>
      <p:sp>
        <p:nvSpPr>
          <p:cNvPr id="5" name="TextBox 4"/>
          <p:cNvSpPr txBox="1"/>
          <p:nvPr/>
        </p:nvSpPr>
        <p:spPr>
          <a:xfrm>
            <a:off x="0" y="1295642"/>
            <a:ext cx="9252520" cy="754053"/>
          </a:xfrm>
          <a:prstGeom prst="rect">
            <a:avLst/>
          </a:prstGeom>
          <a:noFill/>
        </p:spPr>
        <p:txBody>
          <a:bodyPr wrap="square" rtlCol="0">
            <a:spAutoFit/>
          </a:bodyPr>
          <a:lstStyle/>
          <a:p>
            <a:pPr algn="ctr">
              <a:spcBef>
                <a:spcPts val="600"/>
              </a:spcBef>
            </a:pPr>
            <a:r>
              <a:rPr lang="en-US" sz="2100" b="1" dirty="0">
                <a:solidFill>
                  <a:schemeClr val="bg2">
                    <a:lumMod val="10000"/>
                  </a:schemeClr>
                </a:solidFill>
                <a:latin typeface="Calibri" panose="020F0502020204030204" pitchFamily="34" charset="0"/>
              </a:rPr>
              <a:t>Contribution of young and old firms to net aggregate employment </a:t>
            </a:r>
            <a:r>
              <a:rPr lang="en-US" sz="2100" b="1" dirty="0" smtClean="0">
                <a:solidFill>
                  <a:schemeClr val="bg2">
                    <a:lumMod val="10000"/>
                  </a:schemeClr>
                </a:solidFill>
                <a:latin typeface="Calibri" panose="020F0502020204030204" pitchFamily="34" charset="0"/>
              </a:rPr>
              <a:t>growth</a:t>
            </a:r>
          </a:p>
          <a:p>
            <a:pPr algn="ctr">
              <a:spcBef>
                <a:spcPts val="600"/>
              </a:spcBef>
            </a:pPr>
            <a:r>
              <a:rPr lang="en-US" sz="1700" dirty="0">
                <a:solidFill>
                  <a:schemeClr val="bg2">
                    <a:lumMod val="10000"/>
                  </a:schemeClr>
                </a:solidFill>
                <a:latin typeface="Calibri" panose="020F0502020204030204" pitchFamily="34" charset="0"/>
              </a:rPr>
              <a:t>By margin of adjustment, as % of aggregate non-financial business sector </a:t>
            </a:r>
            <a:r>
              <a:rPr lang="en-US" sz="1700" dirty="0" smtClean="0">
                <a:solidFill>
                  <a:schemeClr val="bg2">
                    <a:lumMod val="10000"/>
                  </a:schemeClr>
                </a:solidFill>
                <a:latin typeface="Calibri" panose="020F0502020204030204" pitchFamily="34" charset="0"/>
              </a:rPr>
              <a:t>employment; 2007-2010</a:t>
            </a:r>
            <a:endParaRPr lang="en-GB" sz="1700" dirty="0">
              <a:solidFill>
                <a:schemeClr val="bg2">
                  <a:lumMod val="10000"/>
                </a:schemeClr>
              </a:solidFill>
              <a:latin typeface="Calibri" panose="020F0502020204030204" pitchFamily="34" charset="0"/>
            </a:endParaRPr>
          </a:p>
        </p:txBody>
      </p:sp>
      <p:sp>
        <p:nvSpPr>
          <p:cNvPr id="6" name="TextBox 5"/>
          <p:cNvSpPr txBox="1"/>
          <p:nvPr/>
        </p:nvSpPr>
        <p:spPr>
          <a:xfrm>
            <a:off x="386648" y="6381328"/>
            <a:ext cx="8208469" cy="523220"/>
          </a:xfrm>
          <a:prstGeom prst="rect">
            <a:avLst/>
          </a:prstGeom>
          <a:noFill/>
        </p:spPr>
        <p:txBody>
          <a:bodyPr wrap="square" rtlCol="0">
            <a:spAutoFit/>
          </a:bodyPr>
          <a:lstStyle/>
          <a:p>
            <a:r>
              <a:rPr lang="en-US" sz="1400" dirty="0" smtClean="0">
                <a:solidFill>
                  <a:schemeClr val="bg2">
                    <a:lumMod val="10000"/>
                  </a:schemeClr>
                </a:solidFill>
              </a:rPr>
              <a:t>Source: C</a:t>
            </a:r>
            <a:r>
              <a:rPr lang="en-US" sz="1400" dirty="0">
                <a:solidFill>
                  <a:schemeClr val="bg2">
                    <a:lumMod val="10000"/>
                  </a:schemeClr>
                </a:solidFill>
              </a:rPr>
              <a:t>. Criscuolo, P. N. Gal and C. Menon (2014), “The Dynamics of Employment </a:t>
            </a:r>
            <a:r>
              <a:rPr lang="en-US" sz="1400" dirty="0" smtClean="0">
                <a:solidFill>
                  <a:schemeClr val="bg2">
                    <a:lumMod val="10000"/>
                  </a:schemeClr>
                </a:solidFill>
              </a:rPr>
              <a:t>Growth: New </a:t>
            </a:r>
            <a:r>
              <a:rPr lang="en-US" sz="1400" dirty="0">
                <a:solidFill>
                  <a:schemeClr val="bg2">
                    <a:lumMod val="10000"/>
                  </a:schemeClr>
                </a:solidFill>
              </a:rPr>
              <a:t>Evidence from 18 Countries”, OECD Science, Technology and Industry Policy </a:t>
            </a:r>
            <a:r>
              <a:rPr lang="en-US" sz="1400" dirty="0" smtClean="0">
                <a:solidFill>
                  <a:schemeClr val="bg2">
                    <a:lumMod val="10000"/>
                  </a:schemeClr>
                </a:solidFill>
              </a:rPr>
              <a:t> Papers </a:t>
            </a:r>
            <a:r>
              <a:rPr lang="en-US" sz="1400" dirty="0">
                <a:solidFill>
                  <a:schemeClr val="bg2">
                    <a:lumMod val="10000"/>
                  </a:schemeClr>
                </a:solidFill>
              </a:rPr>
              <a:t>no. </a:t>
            </a:r>
            <a:r>
              <a:rPr lang="en-US" sz="1400" dirty="0" smtClean="0">
                <a:solidFill>
                  <a:schemeClr val="bg2">
                    <a:lumMod val="10000"/>
                  </a:schemeClr>
                </a:solidFill>
              </a:rPr>
              <a:t>14. </a:t>
            </a:r>
            <a:endParaRPr lang="en-GB" sz="1400" dirty="0">
              <a:solidFill>
                <a:schemeClr val="bg2">
                  <a:lumMod val="10000"/>
                </a:schemeClr>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779" y="2132856"/>
            <a:ext cx="7730206" cy="4258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3885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340768"/>
            <a:ext cx="8928992" cy="5256584"/>
          </a:xfrm>
        </p:spPr>
        <p:txBody>
          <a:bodyPr>
            <a:normAutofit/>
          </a:bodyPr>
          <a:lstStyle/>
          <a:p>
            <a:pPr marL="0" indent="0">
              <a:spcBef>
                <a:spcPts val="0"/>
              </a:spcBef>
              <a:spcAft>
                <a:spcPts val="600"/>
              </a:spcAft>
              <a:buNone/>
            </a:pPr>
            <a:r>
              <a:rPr lang="en-US" sz="2500" dirty="0" smtClean="0">
                <a:solidFill>
                  <a:schemeClr val="bg2">
                    <a:lumMod val="10000"/>
                  </a:schemeClr>
                </a:solidFill>
                <a:latin typeface="Calibri" panose="020F0502020204030204" pitchFamily="34" charset="0"/>
              </a:rPr>
              <a:t>1</a:t>
            </a:r>
            <a:r>
              <a:rPr lang="en-US" sz="2600" dirty="0" smtClean="0">
                <a:solidFill>
                  <a:schemeClr val="bg2">
                    <a:lumMod val="10000"/>
                  </a:schemeClr>
                </a:solidFill>
                <a:latin typeface="Calibri" panose="020F0502020204030204" pitchFamily="34" charset="0"/>
              </a:rPr>
              <a:t>. Nice literature review but the </a:t>
            </a:r>
            <a:r>
              <a:rPr lang="en-US" sz="2600" b="1" dirty="0" smtClean="0">
                <a:solidFill>
                  <a:schemeClr val="accent1"/>
                </a:solidFill>
                <a:latin typeface="Calibri" panose="020F0502020204030204" pitchFamily="34" charset="0"/>
              </a:rPr>
              <a:t>lack of consensus</a:t>
            </a:r>
            <a:r>
              <a:rPr lang="en-US" sz="2600" dirty="0" smtClean="0">
                <a:solidFill>
                  <a:schemeClr val="bg2">
                    <a:lumMod val="10000"/>
                  </a:schemeClr>
                </a:solidFill>
                <a:latin typeface="Calibri" panose="020F0502020204030204" pitchFamily="34" charset="0"/>
              </a:rPr>
              <a:t> over seemingly basic facts is striking (e.g. capital vs MFP?). </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Why do Pessoa &amp; Van </a:t>
            </a:r>
            <a:r>
              <a:rPr lang="en-US" sz="2600" dirty="0" err="1" smtClean="0">
                <a:solidFill>
                  <a:schemeClr val="bg2">
                    <a:lumMod val="10000"/>
                  </a:schemeClr>
                </a:solidFill>
                <a:latin typeface="Calibri" panose="020F0502020204030204" pitchFamily="34" charset="0"/>
              </a:rPr>
              <a:t>Reenen</a:t>
            </a:r>
            <a:r>
              <a:rPr lang="en-US" sz="2600" dirty="0" smtClean="0">
                <a:solidFill>
                  <a:schemeClr val="bg2">
                    <a:lumMod val="10000"/>
                  </a:schemeClr>
                </a:solidFill>
                <a:latin typeface="Calibri" panose="020F0502020204030204" pitchFamily="34" charset="0"/>
              </a:rPr>
              <a:t> (2014) find something different to the others?</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Conference Board: bigger decline in MFP than LP since 2007.</a:t>
            </a:r>
          </a:p>
          <a:p>
            <a:pPr marL="0" indent="0">
              <a:spcBef>
                <a:spcPts val="1200"/>
              </a:spcBef>
              <a:spcAft>
                <a:spcPts val="600"/>
              </a:spcAft>
              <a:buNone/>
            </a:pPr>
            <a:r>
              <a:rPr lang="en-US" sz="2600" dirty="0">
                <a:solidFill>
                  <a:schemeClr val="bg2">
                    <a:lumMod val="10000"/>
                  </a:schemeClr>
                </a:solidFill>
                <a:latin typeface="Calibri" panose="020F0502020204030204" pitchFamily="34" charset="0"/>
              </a:rPr>
              <a:t>2</a:t>
            </a:r>
            <a:r>
              <a:rPr lang="en-US" sz="2600" dirty="0" smtClean="0">
                <a:solidFill>
                  <a:schemeClr val="bg2">
                    <a:lumMod val="10000"/>
                  </a:schemeClr>
                </a:solidFill>
                <a:latin typeface="Calibri" panose="020F0502020204030204" pitchFamily="34" charset="0"/>
              </a:rPr>
              <a:t>. </a:t>
            </a:r>
            <a:r>
              <a:rPr lang="en-US" sz="2600" dirty="0">
                <a:solidFill>
                  <a:schemeClr val="bg2">
                    <a:lumMod val="10000"/>
                  </a:schemeClr>
                </a:solidFill>
                <a:latin typeface="Calibri" panose="020F0502020204030204" pitchFamily="34" charset="0"/>
              </a:rPr>
              <a:t>Can we say more about the role of </a:t>
            </a:r>
            <a:r>
              <a:rPr lang="en-US" sz="2600" b="1" dirty="0">
                <a:solidFill>
                  <a:schemeClr val="accent1"/>
                </a:solidFill>
                <a:latin typeface="Calibri" panose="020F0502020204030204" pitchFamily="34" charset="0"/>
              </a:rPr>
              <a:t>reallocation</a:t>
            </a:r>
            <a:r>
              <a:rPr lang="en-US" sz="2600" dirty="0">
                <a:solidFill>
                  <a:schemeClr val="bg2">
                    <a:lumMod val="10000"/>
                  </a:schemeClr>
                </a:solidFill>
                <a:latin typeface="Calibri" panose="020F0502020204030204" pitchFamily="34" charset="0"/>
              </a:rPr>
              <a:t>?</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Cleansing effect of crisis (i.e. killing the weakest) is consistent with recent OECD research on employment dynamics.</a:t>
            </a:r>
          </a:p>
          <a:p>
            <a:pPr>
              <a:spcBef>
                <a:spcPts val="600"/>
              </a:spcBef>
              <a:spcAft>
                <a:spcPts val="600"/>
              </a:spcAft>
              <a:buFont typeface="Wingdings" panose="05000000000000000000" pitchFamily="2" charset="2"/>
              <a:buChar char="Ø"/>
            </a:pPr>
            <a:r>
              <a:rPr lang="en-US" sz="2600" dirty="0" smtClean="0">
                <a:solidFill>
                  <a:schemeClr val="bg2">
                    <a:lumMod val="10000"/>
                  </a:schemeClr>
                </a:solidFill>
                <a:latin typeface="Calibri" panose="020F0502020204030204" pitchFamily="34" charset="0"/>
              </a:rPr>
              <a:t>2008-09 is a </a:t>
            </a:r>
            <a:r>
              <a:rPr lang="en-US" sz="2600" i="1" dirty="0">
                <a:solidFill>
                  <a:schemeClr val="bg2">
                    <a:lumMod val="10000"/>
                  </a:schemeClr>
                </a:solidFill>
                <a:latin typeface="Calibri" panose="020F0502020204030204" pitchFamily="34" charset="0"/>
              </a:rPr>
              <a:t>within-firm</a:t>
            </a:r>
            <a:r>
              <a:rPr lang="en-US" sz="2600" dirty="0">
                <a:solidFill>
                  <a:schemeClr val="bg2">
                    <a:lumMod val="10000"/>
                  </a:schemeClr>
                </a:solidFill>
                <a:latin typeface="Calibri" panose="020F0502020204030204" pitchFamily="34" charset="0"/>
              </a:rPr>
              <a:t> </a:t>
            </a:r>
            <a:r>
              <a:rPr lang="en-US" sz="2600" dirty="0" smtClean="0">
                <a:solidFill>
                  <a:schemeClr val="bg2">
                    <a:lumMod val="10000"/>
                  </a:schemeClr>
                </a:solidFill>
                <a:latin typeface="Calibri" panose="020F0502020204030204" pitchFamily="34" charset="0"/>
              </a:rPr>
              <a:t>story BUT what’s driving the changing contribution from </a:t>
            </a:r>
            <a:r>
              <a:rPr lang="en-US" sz="2600" i="1" dirty="0" smtClean="0">
                <a:solidFill>
                  <a:schemeClr val="bg2">
                    <a:lumMod val="10000"/>
                  </a:schemeClr>
                </a:solidFill>
                <a:latin typeface="Calibri" panose="020F0502020204030204" pitchFamily="34" charset="0"/>
              </a:rPr>
              <a:t>reallocation</a:t>
            </a:r>
            <a:r>
              <a:rPr lang="en-US" sz="2600" dirty="0" smtClean="0">
                <a:solidFill>
                  <a:schemeClr val="bg2">
                    <a:lumMod val="10000"/>
                  </a:schemeClr>
                </a:solidFill>
                <a:latin typeface="Calibri" panose="020F0502020204030204" pitchFamily="34" charset="0"/>
              </a:rPr>
              <a:t>?</a:t>
            </a:r>
            <a:endParaRPr lang="en-US" sz="2600" dirty="0">
              <a:solidFill>
                <a:schemeClr val="bg2">
                  <a:lumMod val="10000"/>
                </a:schemeClr>
              </a:solidFill>
              <a:latin typeface="Calibri" panose="020F0502020204030204" pitchFamily="34" charset="0"/>
            </a:endParaRPr>
          </a:p>
        </p:txBody>
      </p:sp>
      <p:sp>
        <p:nvSpPr>
          <p:cNvPr id="3" name="Title 2"/>
          <p:cNvSpPr>
            <a:spLocks noGrp="1"/>
          </p:cNvSpPr>
          <p:nvPr>
            <p:ph type="title"/>
          </p:nvPr>
        </p:nvSpPr>
        <p:spPr>
          <a:xfrm>
            <a:off x="971600" y="237600"/>
            <a:ext cx="8064896" cy="1022400"/>
          </a:xfrm>
        </p:spPr>
        <p:txBody>
          <a:bodyPr/>
          <a:lstStyle/>
          <a:p>
            <a:r>
              <a:rPr lang="en-US" sz="3600" b="1" dirty="0">
                <a:solidFill>
                  <a:srgbClr val="0070C0"/>
                </a:solidFill>
                <a:cs typeface="Arial" charset="0"/>
              </a:rPr>
              <a:t>United Kingdom: taking a stronger stand on the existing literature</a:t>
            </a:r>
          </a:p>
        </p:txBody>
      </p:sp>
    </p:spTree>
    <p:extLst>
      <p:ext uri="{BB962C8B-B14F-4D97-AF65-F5344CB8AC3E}">
        <p14:creationId xmlns:p14="http://schemas.microsoft.com/office/powerpoint/2010/main" val="333512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FIN_Reallocation_AndrewsDeSerres">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279540257A2D14F8334A452D1E73A6A" ma:contentTypeVersion="0" ma:contentTypeDescription="Create a new document." ma:contentTypeScope="" ma:versionID="44fe2315c50ed840d170712712bd6589">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0F1EFD-F4F4-4207-B184-26C5331B40DF}">
  <ds:schemaRefs>
    <ds:schemaRef ds:uri="http://purl.org/dc/terms/"/>
    <ds:schemaRef ds:uri="http://schemas.microsoft.com/office/2006/metadata/properties"/>
    <ds:schemaRef ds:uri="http://schemas.microsoft.com/office/infopath/2007/PartnerControl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0C398370-4607-4F70-A06B-1104325CAE33}">
  <ds:schemaRefs>
    <ds:schemaRef ds:uri="http://schemas.microsoft.com/sharepoint/v3/contenttype/forms"/>
  </ds:schemaRefs>
</ds:datastoreItem>
</file>

<file path=customXml/itemProps3.xml><?xml version="1.0" encoding="utf-8"?>
<ds:datastoreItem xmlns:ds="http://schemas.openxmlformats.org/officeDocument/2006/customXml" ds:itemID="{D7F70B0A-0735-4CB6-AB51-ED10EB969E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ECFIN_Reallocation_AndrewsDeSerres</Template>
  <TotalTime>24071</TotalTime>
  <Words>1981</Words>
  <Application>Microsoft Office PowerPoint</Application>
  <PresentationFormat>On-screen Show (4:3)</PresentationFormat>
  <Paragraphs>154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ECFIN_Reallocation_AndrewsDeSerres</vt:lpstr>
      <vt:lpstr>Productivity puzzles in europe: the french and british conundrums</vt:lpstr>
      <vt:lpstr>General comments</vt:lpstr>
      <vt:lpstr>Investment in knowledge-based capital has slowed…</vt:lpstr>
      <vt:lpstr>France – can we develop the story more?</vt:lpstr>
      <vt:lpstr>Low transition rates from temporary to permanent contracts in France…</vt:lpstr>
      <vt:lpstr>… may reflect reduced probability of training in temporary jobs…</vt:lpstr>
      <vt:lpstr>United Kingdom: taking a stronger stand on the existing literature</vt:lpstr>
      <vt:lpstr>Old firms shed more jobs than young firms during the crisis</vt:lpstr>
      <vt:lpstr>United Kingdom: taking a stronger stand on the existing literature</vt:lpstr>
      <vt:lpstr>What’s driving the sizeable pre-crisis contribution from reallocation?</vt:lpstr>
      <vt:lpstr>An entry story?</vt:lpstr>
      <vt:lpstr>Some issues for future of productivity</vt:lpstr>
      <vt:lpstr>Significant scope to improve efficiency of resource allocation, esp. in services</vt:lpstr>
      <vt:lpstr>Some issues for future of productivity</vt:lpstr>
      <vt:lpstr>Spares</vt:lpstr>
      <vt:lpstr>Lots of really small firms already: why do we want more??</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Productivity growth in the medium to long run: An outline</dc:title>
  <dc:creator>ANDREWS Daniel</dc:creator>
  <cp:lastModifiedBy>ANDREWS Dan</cp:lastModifiedBy>
  <cp:revision>607</cp:revision>
  <cp:lastPrinted>2015-01-22T16:06:29Z</cp:lastPrinted>
  <dcterms:created xsi:type="dcterms:W3CDTF">2014-01-16T11:32:59Z</dcterms:created>
  <dcterms:modified xsi:type="dcterms:W3CDTF">2015-01-22T16:13:33Z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0x0101000279540257A2D14F8334A452D1E73A6A</vt:lpwstr>
  </property>
</Properties>
</file>